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77" r:id="rId3"/>
    <p:sldId id="256"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8"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30" autoAdjust="0"/>
    <p:restoredTop sz="94660"/>
  </p:normalViewPr>
  <p:slideViewPr>
    <p:cSldViewPr snapToGrid="0">
      <p:cViewPr varScale="1">
        <p:scale>
          <a:sx n="81" d="100"/>
          <a:sy n="81" d="100"/>
        </p:scale>
        <p:origin x="76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26/04/2025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26/04/2025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schemeClr>
        </a:solidFill>
        <a:effectLst/>
      </p:bgPr>
    </p:bg>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ciel, plante, bâtiment&#10;&#10;Le contenu généré par l’IA peut être incorrect.">
            <a:extLst>
              <a:ext uri="{FF2B5EF4-FFF2-40B4-BE49-F238E27FC236}">
                <a16:creationId xmlns:a16="http://schemas.microsoft.com/office/drawing/2014/main" id="{998B9676-9DD0-4526-D88D-9D391AC201B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000" y="549000"/>
            <a:ext cx="7680000" cy="57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CA3EF7-418C-7ABD-9183-A7C771328846}"/>
              </a:ext>
            </a:extLst>
          </p:cNvPr>
          <p:cNvSpPr txBox="1"/>
          <p:nvPr/>
        </p:nvSpPr>
        <p:spPr>
          <a:xfrm>
            <a:off x="5112374" y="549000"/>
            <a:ext cx="4655128" cy="646331"/>
          </a:xfrm>
          <a:prstGeom prst="rect">
            <a:avLst/>
          </a:prstGeom>
          <a:noFill/>
        </p:spPr>
        <p:txBody>
          <a:bodyPr wrap="square" rtlCol="0">
            <a:spAutoFit/>
          </a:bodyPr>
          <a:lstStyle/>
          <a:p>
            <a:r>
              <a:rPr lang="fr-FR" sz="3600" b="1" dirty="0"/>
              <a:t>Epernay</a:t>
            </a: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sndAc>
          <p:stSnd>
            <p:snd r:embed="rId2" name="A Comme Amour - Richard Clayderman (Official Video).wav"/>
          </p:stSnd>
        </p:sndAc>
      </p:transition>
    </mc:Choice>
    <mc:Fallback xmlns="">
      <p:transition spd="slow" advClick="0" advTm="9000">
        <p:fade/>
        <p:sndAc>
          <p:stSnd>
            <p:snd r:embed="rId4" name="A Comme Amour - Richard Clayderman (Official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fleur, ciel, plein air, plante&#10;&#10;Le contenu généré par l’IA peut être incorrect.">
            <a:extLst>
              <a:ext uri="{FF2B5EF4-FFF2-40B4-BE49-F238E27FC236}">
                <a16:creationId xmlns:a16="http://schemas.microsoft.com/office/drawing/2014/main" id="{CE402EBF-3DCD-53A8-DE48-1D2EB44113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9027" y="309141"/>
            <a:ext cx="10733945" cy="4064926"/>
          </a:xfrm>
          <a:prstGeom prst="rect">
            <a:avLst/>
          </a:prstGeom>
          <a:ln w="88900" cap="sq" cmpd="thickThin">
            <a:solidFill>
              <a:srgbClr val="FFFF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5C2999DA-EDC8-F2DE-0A75-EDA0C0F404BD}"/>
              </a:ext>
            </a:extLst>
          </p:cNvPr>
          <p:cNvSpPr txBox="1"/>
          <p:nvPr/>
        </p:nvSpPr>
        <p:spPr>
          <a:xfrm>
            <a:off x="729027" y="4475535"/>
            <a:ext cx="10836875" cy="2246769"/>
          </a:xfrm>
          <a:prstGeom prst="rect">
            <a:avLst/>
          </a:prstGeom>
          <a:noFill/>
        </p:spPr>
        <p:txBody>
          <a:bodyPr wrap="square" rtlCol="0">
            <a:spAutoFit/>
          </a:bodyPr>
          <a:lstStyle/>
          <a:p>
            <a:r>
              <a:rPr lang="fr-FR" sz="2000" b="1" dirty="0">
                <a:solidFill>
                  <a:schemeClr val="bg1"/>
                </a:solidFill>
              </a:rPr>
              <a:t>Épernay est une commune française située dans le département de la Marne, dans la région du Grand Est. C'est en 2016 la 3e ville la plus peuplée de la Marne derrière Reims et Châlons-en-Champagne.</a:t>
            </a:r>
          </a:p>
          <a:p>
            <a:endParaRPr lang="fr-FR" sz="2000" b="1" dirty="0">
              <a:solidFill>
                <a:schemeClr val="bg1"/>
              </a:solidFill>
            </a:endParaRPr>
          </a:p>
          <a:p>
            <a:r>
              <a:rPr lang="fr-FR" sz="2000" b="1" dirty="0">
                <a:solidFill>
                  <a:schemeClr val="bg1"/>
                </a:solidFill>
              </a:rPr>
              <a:t>Ville implantée au cœur d'une région viticole, l’essentiel de son histoire moderne et de son économie est lié au champagne, dont la production se développe à partir du XVIIIe siècle, et qui constitue son principal atout touristique</a:t>
            </a: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ciel, nature, herbe&#10;&#10;Le contenu généré par l’IA peut être incorrect.">
            <a:extLst>
              <a:ext uri="{FF2B5EF4-FFF2-40B4-BE49-F238E27FC236}">
                <a16:creationId xmlns:a16="http://schemas.microsoft.com/office/drawing/2014/main" id="{0F89BBE3-5BAB-DE94-9007-7834F4367E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1FEA6E33-B45A-54F6-478D-D0E8DC2547F0}"/>
              </a:ext>
            </a:extLst>
          </p:cNvPr>
          <p:cNvSpPr txBox="1"/>
          <p:nvPr/>
        </p:nvSpPr>
        <p:spPr>
          <a:xfrm>
            <a:off x="3847605" y="6170002"/>
            <a:ext cx="6804561" cy="461665"/>
          </a:xfrm>
          <a:prstGeom prst="rect">
            <a:avLst/>
          </a:prstGeom>
          <a:noFill/>
        </p:spPr>
        <p:txBody>
          <a:bodyPr wrap="square" rtlCol="0">
            <a:spAutoFit/>
          </a:bodyPr>
          <a:lstStyle/>
          <a:p>
            <a:r>
              <a:rPr lang="fr-FR" sz="2400" b="1">
                <a:solidFill>
                  <a:schemeClr val="bg1"/>
                </a:solidFill>
              </a:rPr>
              <a:t>Hautvillers , vue sur Épernay</a:t>
            </a:r>
            <a:endParaRPr lang="fr-FR" sz="2400" b="1" dirty="0">
              <a:solidFill>
                <a:schemeClr val="bg1"/>
              </a:solidFill>
            </a:endParaRP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nuage, bâtiment, ciel&#10;&#10;Le contenu généré par l’IA peut être incorrect.">
            <a:extLst>
              <a:ext uri="{FF2B5EF4-FFF2-40B4-BE49-F238E27FC236}">
                <a16:creationId xmlns:a16="http://schemas.microsoft.com/office/drawing/2014/main" id="{2B92379B-7EA2-CAFC-E7DB-34E0DB1007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1931" y="279000"/>
            <a:ext cx="472352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660109-AED1-9985-B6A3-F885F1D86674}"/>
              </a:ext>
            </a:extLst>
          </p:cNvPr>
          <p:cNvSpPr txBox="1"/>
          <p:nvPr/>
        </p:nvSpPr>
        <p:spPr>
          <a:xfrm>
            <a:off x="8478982" y="3561539"/>
            <a:ext cx="2897579" cy="1569660"/>
          </a:xfrm>
          <a:prstGeom prst="rect">
            <a:avLst/>
          </a:prstGeom>
          <a:noFill/>
        </p:spPr>
        <p:txBody>
          <a:bodyPr wrap="square" rtlCol="0">
            <a:spAutoFit/>
          </a:bodyPr>
          <a:lstStyle/>
          <a:p>
            <a:r>
              <a:rPr lang="fr-FR" sz="2400" b="1" dirty="0">
                <a:solidFill>
                  <a:schemeClr val="bg1"/>
                </a:solidFill>
              </a:rPr>
              <a:t>Église Saint-Pierre-Saint-Paul d'Épernay (Marne, France)</a:t>
            </a: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383C7C40-7319-7DE3-843A-D2F48F001A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808" y="380011"/>
            <a:ext cx="2971856" cy="39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BA0EA43-FB82-BD02-2CC2-9F102651E417}"/>
              </a:ext>
            </a:extLst>
          </p:cNvPr>
          <p:cNvSpPr txBox="1"/>
          <p:nvPr/>
        </p:nvSpPr>
        <p:spPr>
          <a:xfrm>
            <a:off x="348148" y="4340011"/>
            <a:ext cx="3566928" cy="830997"/>
          </a:xfrm>
          <a:prstGeom prst="rect">
            <a:avLst/>
          </a:prstGeom>
          <a:noFill/>
        </p:spPr>
        <p:txBody>
          <a:bodyPr wrap="square" rtlCol="0">
            <a:spAutoFit/>
          </a:bodyPr>
          <a:lstStyle/>
          <a:p>
            <a:r>
              <a:rPr lang="fr-FR" sz="2400" b="1" dirty="0">
                <a:solidFill>
                  <a:schemeClr val="bg1"/>
                </a:solidFill>
              </a:rPr>
              <a:t>Eglise Notre-Dame d'Epernay. Marne</a:t>
            </a:r>
          </a:p>
        </p:txBody>
      </p:sp>
      <p:pic>
        <p:nvPicPr>
          <p:cNvPr id="6" name="Image 5" descr="Une image contenant plein air, arbre, plante, Jardin botanique&#10;&#10;Le contenu généré par l’IA peut être incorrect.">
            <a:extLst>
              <a:ext uri="{FF2B5EF4-FFF2-40B4-BE49-F238E27FC236}">
                <a16:creationId xmlns:a16="http://schemas.microsoft.com/office/drawing/2014/main" id="{AE094533-9A84-91C4-3700-BBEE9F2E19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51644" y="2493817"/>
            <a:ext cx="2992208" cy="4032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EFC0251-AD3D-9CFD-8F3D-CDD74619312A}"/>
              </a:ext>
            </a:extLst>
          </p:cNvPr>
          <p:cNvSpPr txBox="1"/>
          <p:nvPr/>
        </p:nvSpPr>
        <p:spPr>
          <a:xfrm>
            <a:off x="7722920" y="1159682"/>
            <a:ext cx="4536374" cy="1200329"/>
          </a:xfrm>
          <a:prstGeom prst="rect">
            <a:avLst/>
          </a:prstGeom>
          <a:noFill/>
        </p:spPr>
        <p:txBody>
          <a:bodyPr wrap="square" rtlCol="0">
            <a:spAutoFit/>
          </a:bodyPr>
          <a:lstStyle/>
          <a:p>
            <a:r>
              <a:rPr lang="fr-FR" sz="2400" b="1" dirty="0">
                <a:solidFill>
                  <a:schemeClr val="bg1"/>
                </a:solidFill>
              </a:rPr>
              <a:t>Jardin de la société d'horticulture et de viticulture - Épernay</a:t>
            </a: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arbre, nuage, eau&#10;&#10;Le contenu généré par l’IA peut être incorrect.">
            <a:extLst>
              <a:ext uri="{FF2B5EF4-FFF2-40B4-BE49-F238E27FC236}">
                <a16:creationId xmlns:a16="http://schemas.microsoft.com/office/drawing/2014/main" id="{07E9D21D-497A-8F0E-F7E1-D72EECCD28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216" y="3429000"/>
            <a:ext cx="4032000" cy="302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46B6001-592E-B490-E725-0FFCEF3E5403}"/>
              </a:ext>
            </a:extLst>
          </p:cNvPr>
          <p:cNvSpPr txBox="1"/>
          <p:nvPr/>
        </p:nvSpPr>
        <p:spPr>
          <a:xfrm>
            <a:off x="926275" y="2967335"/>
            <a:ext cx="4464000" cy="461665"/>
          </a:xfrm>
          <a:prstGeom prst="rect">
            <a:avLst/>
          </a:prstGeom>
          <a:noFill/>
        </p:spPr>
        <p:txBody>
          <a:bodyPr wrap="square" rtlCol="0">
            <a:spAutoFit/>
          </a:bodyPr>
          <a:lstStyle/>
          <a:p>
            <a:r>
              <a:rPr lang="fr-FR" sz="2400" b="1" dirty="0">
                <a:solidFill>
                  <a:schemeClr val="bg1"/>
                </a:solidFill>
              </a:rPr>
              <a:t>La Marne à Épernay.</a:t>
            </a:r>
          </a:p>
        </p:txBody>
      </p:sp>
      <p:pic>
        <p:nvPicPr>
          <p:cNvPr id="6" name="Image 5" descr="Une image contenant plein air, ciel, nuage, route&#10;&#10;Le contenu généré par l’IA peut être incorrect.">
            <a:extLst>
              <a:ext uri="{FF2B5EF4-FFF2-40B4-BE49-F238E27FC236}">
                <a16:creationId xmlns:a16="http://schemas.microsoft.com/office/drawing/2014/main" id="{BC7078E7-100D-266F-988A-3E0C87206E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02174" y="397269"/>
            <a:ext cx="3928961" cy="2916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98F3C22-0941-40BB-24B7-7C3CEACE779B}"/>
              </a:ext>
            </a:extLst>
          </p:cNvPr>
          <p:cNvSpPr txBox="1"/>
          <p:nvPr/>
        </p:nvSpPr>
        <p:spPr>
          <a:xfrm>
            <a:off x="8049382" y="3380708"/>
            <a:ext cx="4392000" cy="461665"/>
          </a:xfrm>
          <a:prstGeom prst="rect">
            <a:avLst/>
          </a:prstGeom>
          <a:noFill/>
        </p:spPr>
        <p:txBody>
          <a:bodyPr wrap="square" rtlCol="0">
            <a:spAutoFit/>
          </a:bodyPr>
          <a:lstStyle/>
          <a:p>
            <a:r>
              <a:rPr lang="fr-FR" sz="2400" b="1">
                <a:solidFill>
                  <a:schemeClr val="bg1"/>
                </a:solidFill>
              </a:rPr>
              <a:t>Quartier Vignes Blanches.</a:t>
            </a:r>
            <a:endParaRPr lang="fr-FR" sz="2400" b="1" dirty="0">
              <a:solidFill>
                <a:schemeClr val="bg1"/>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6B3BA67A-000B-3AE8-C2AD-8603004E20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593" y="344452"/>
            <a:ext cx="4268504" cy="316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2F6C7DE-2550-A97C-19DD-CF53EB543626}"/>
              </a:ext>
            </a:extLst>
          </p:cNvPr>
          <p:cNvSpPr txBox="1"/>
          <p:nvPr/>
        </p:nvSpPr>
        <p:spPr>
          <a:xfrm>
            <a:off x="71252" y="3512452"/>
            <a:ext cx="5355772" cy="1200329"/>
          </a:xfrm>
          <a:prstGeom prst="rect">
            <a:avLst/>
          </a:prstGeom>
          <a:noFill/>
        </p:spPr>
        <p:txBody>
          <a:bodyPr wrap="square" rtlCol="0">
            <a:spAutoFit/>
          </a:bodyPr>
          <a:lstStyle/>
          <a:p>
            <a:r>
              <a:rPr lang="fr-FR" sz="2400" b="1">
                <a:solidFill>
                  <a:schemeClr val="bg1"/>
                </a:solidFill>
              </a:rPr>
              <a:t>Quartier du mont Bernon. Ancienne ZUP aménagée par les architectes Andrault et Parat.</a:t>
            </a:r>
            <a:endParaRPr lang="fr-FR" sz="2400" b="1" dirty="0">
              <a:solidFill>
                <a:schemeClr val="bg1"/>
              </a:solidFill>
            </a:endParaRPr>
          </a:p>
        </p:txBody>
      </p:sp>
      <p:pic>
        <p:nvPicPr>
          <p:cNvPr id="6" name="Image 5" descr="Une image contenant plein air, bâtiment, fenêtre, voiture&#10;&#10;Le contenu généré par l’IA peut être incorrect.">
            <a:extLst>
              <a:ext uri="{FF2B5EF4-FFF2-40B4-BE49-F238E27FC236}">
                <a16:creationId xmlns:a16="http://schemas.microsoft.com/office/drawing/2014/main" id="{73AC4A79-62DB-1199-4027-8E13D72249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13486" y="2518485"/>
            <a:ext cx="3018921" cy="4068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19C3879-14CB-1C06-0E5D-05B1FA421ADA}"/>
              </a:ext>
            </a:extLst>
          </p:cNvPr>
          <p:cNvSpPr txBox="1"/>
          <p:nvPr/>
        </p:nvSpPr>
        <p:spPr>
          <a:xfrm>
            <a:off x="8185387" y="2056820"/>
            <a:ext cx="4275117" cy="461665"/>
          </a:xfrm>
          <a:prstGeom prst="rect">
            <a:avLst/>
          </a:prstGeom>
          <a:noFill/>
        </p:spPr>
        <p:txBody>
          <a:bodyPr wrap="square" rtlCol="0">
            <a:spAutoFit/>
          </a:bodyPr>
          <a:lstStyle/>
          <a:p>
            <a:r>
              <a:rPr lang="fr-FR" sz="2400" b="1">
                <a:solidFill>
                  <a:schemeClr val="bg1"/>
                </a:solidFill>
              </a:rPr>
              <a:t>Immeuble, rue des Archers.</a:t>
            </a:r>
            <a:endParaRPr lang="fr-FR" sz="2400" b="1" dirty="0">
              <a:solidFill>
                <a:schemeClr val="bg1"/>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herbe, nuage, ciel&#10;&#10;Le contenu généré par l’IA peut être incorrect.">
            <a:extLst>
              <a:ext uri="{FF2B5EF4-FFF2-40B4-BE49-F238E27FC236}">
                <a16:creationId xmlns:a16="http://schemas.microsoft.com/office/drawing/2014/main" id="{DB62D1AC-FA11-8915-3B9F-3F81954A6B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342" y="3657669"/>
            <a:ext cx="3924000" cy="2912317"/>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05839E-829B-0193-A8BD-D4B9855C3FC7}"/>
              </a:ext>
            </a:extLst>
          </p:cNvPr>
          <p:cNvSpPr txBox="1"/>
          <p:nvPr/>
        </p:nvSpPr>
        <p:spPr>
          <a:xfrm>
            <a:off x="252713" y="2457340"/>
            <a:ext cx="3571141" cy="1200329"/>
          </a:xfrm>
          <a:prstGeom prst="rect">
            <a:avLst/>
          </a:prstGeom>
          <a:noFill/>
        </p:spPr>
        <p:txBody>
          <a:bodyPr wrap="square" rtlCol="0">
            <a:spAutoFit/>
          </a:bodyPr>
          <a:lstStyle/>
          <a:p>
            <a:r>
              <a:rPr lang="fr-FR" sz="2400" b="1">
                <a:solidFill>
                  <a:schemeClr val="bg1"/>
                </a:solidFill>
              </a:rPr>
              <a:t>Vue générale de la ville en été depuis le chemin de ceinture.</a:t>
            </a:r>
            <a:endParaRPr lang="fr-FR" sz="2400" b="1" dirty="0">
              <a:solidFill>
                <a:schemeClr val="bg1"/>
              </a:solidFill>
            </a:endParaRPr>
          </a:p>
        </p:txBody>
      </p:sp>
      <p:pic>
        <p:nvPicPr>
          <p:cNvPr id="6" name="Image 5" descr="Une image contenant plein air, ciel, nuage, arbre&#10;&#10;Le contenu généré par l’IA peut être incorrect.">
            <a:extLst>
              <a:ext uri="{FF2B5EF4-FFF2-40B4-BE49-F238E27FC236}">
                <a16:creationId xmlns:a16="http://schemas.microsoft.com/office/drawing/2014/main" id="{598D162F-0095-61FF-F700-E28054FBE7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22293" y="405000"/>
            <a:ext cx="4074479" cy="302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B28281F-F3C4-0450-D5A6-98056524135C}"/>
              </a:ext>
            </a:extLst>
          </p:cNvPr>
          <p:cNvSpPr txBox="1"/>
          <p:nvPr/>
        </p:nvSpPr>
        <p:spPr>
          <a:xfrm>
            <a:off x="7643751" y="3429000"/>
            <a:ext cx="4667003" cy="830997"/>
          </a:xfrm>
          <a:prstGeom prst="rect">
            <a:avLst/>
          </a:prstGeom>
          <a:noFill/>
        </p:spPr>
        <p:txBody>
          <a:bodyPr wrap="square" rtlCol="0">
            <a:spAutoFit/>
          </a:bodyPr>
          <a:lstStyle/>
          <a:p>
            <a:r>
              <a:rPr lang="fr-FR" sz="2400" b="1" dirty="0">
                <a:solidFill>
                  <a:schemeClr val="bg1"/>
                </a:solidFill>
              </a:rPr>
              <a:t>Vue générale de la ville depuis l'avenue de Franche-Comté</a:t>
            </a: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ciel, vignoble, arbre&#10;&#10;Le contenu généré par l’IA peut être incorrect.">
            <a:extLst>
              <a:ext uri="{FF2B5EF4-FFF2-40B4-BE49-F238E27FC236}">
                <a16:creationId xmlns:a16="http://schemas.microsoft.com/office/drawing/2014/main" id="{2A33DFB2-EBFD-872C-A8F8-D1AD9B8765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591" y="295504"/>
            <a:ext cx="4122985" cy="30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14E2493-9BB0-1F90-0E9B-A0B7B97A103C}"/>
              </a:ext>
            </a:extLst>
          </p:cNvPr>
          <p:cNvSpPr txBox="1"/>
          <p:nvPr/>
        </p:nvSpPr>
        <p:spPr>
          <a:xfrm>
            <a:off x="276328" y="3429000"/>
            <a:ext cx="4818051" cy="830997"/>
          </a:xfrm>
          <a:prstGeom prst="rect">
            <a:avLst/>
          </a:prstGeom>
          <a:noFill/>
        </p:spPr>
        <p:txBody>
          <a:bodyPr wrap="square" rtlCol="0">
            <a:spAutoFit/>
          </a:bodyPr>
          <a:lstStyle/>
          <a:p>
            <a:r>
              <a:rPr lang="fr-FR" sz="2400" b="1">
                <a:solidFill>
                  <a:schemeClr val="bg1"/>
                </a:solidFill>
              </a:rPr>
              <a:t>Vue générale de la ville en hiver depuis le mont Bernon.</a:t>
            </a:r>
            <a:endParaRPr lang="fr-FR" sz="2400" b="1" dirty="0">
              <a:solidFill>
                <a:schemeClr val="bg1"/>
              </a:solidFill>
            </a:endParaRPr>
          </a:p>
        </p:txBody>
      </p:sp>
      <p:pic>
        <p:nvPicPr>
          <p:cNvPr id="6" name="Image 5" descr="Une image contenant plein air, nuage, ciel, bâtiment&#10;&#10;Le contenu généré par l’IA peut être incorrect.">
            <a:extLst>
              <a:ext uri="{FF2B5EF4-FFF2-40B4-BE49-F238E27FC236}">
                <a16:creationId xmlns:a16="http://schemas.microsoft.com/office/drawing/2014/main" id="{99B59735-7A48-405E-F75D-CE6D5F2A6F8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89699" y="3586336"/>
            <a:ext cx="4025973" cy="2988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320B87E-F60F-1EA2-F31B-F54FEFD1EE97}"/>
              </a:ext>
            </a:extLst>
          </p:cNvPr>
          <p:cNvSpPr txBox="1"/>
          <p:nvPr/>
        </p:nvSpPr>
        <p:spPr>
          <a:xfrm>
            <a:off x="7889699" y="3040831"/>
            <a:ext cx="5078681" cy="461665"/>
          </a:xfrm>
          <a:prstGeom prst="rect">
            <a:avLst/>
          </a:prstGeom>
          <a:noFill/>
        </p:spPr>
        <p:txBody>
          <a:bodyPr wrap="square" rtlCol="0">
            <a:spAutoFit/>
          </a:bodyPr>
          <a:lstStyle/>
          <a:p>
            <a:r>
              <a:rPr lang="fr-FR" sz="2400" b="1">
                <a:solidFill>
                  <a:schemeClr val="bg1"/>
                </a:solidFill>
              </a:rPr>
              <a:t>La gare ferroviaire d'Épernay.</a:t>
            </a:r>
            <a:endParaRPr lang="fr-FR" sz="2400" b="1" dirty="0">
              <a:solidFill>
                <a:schemeClr val="bg1"/>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ciel, plante, nuage&#10;&#10;Le contenu généré par l’IA peut être incorrect.">
            <a:extLst>
              <a:ext uri="{FF2B5EF4-FFF2-40B4-BE49-F238E27FC236}">
                <a16:creationId xmlns:a16="http://schemas.microsoft.com/office/drawing/2014/main" id="{49076049-E91C-615A-D9B7-80F90D9FEE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140" y="3564627"/>
            <a:ext cx="4122968" cy="30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30F7A1-AF06-BE7F-7CF5-A2E161EBBF49}"/>
              </a:ext>
            </a:extLst>
          </p:cNvPr>
          <p:cNvSpPr txBox="1"/>
          <p:nvPr/>
        </p:nvSpPr>
        <p:spPr>
          <a:xfrm>
            <a:off x="140660" y="2364298"/>
            <a:ext cx="4797631" cy="1200329"/>
          </a:xfrm>
          <a:prstGeom prst="rect">
            <a:avLst/>
          </a:prstGeom>
          <a:noFill/>
        </p:spPr>
        <p:txBody>
          <a:bodyPr wrap="square" rtlCol="0">
            <a:spAutoFit/>
          </a:bodyPr>
          <a:lstStyle/>
          <a:p>
            <a:r>
              <a:rPr lang="fr-FR" sz="2400" b="1" dirty="0">
                <a:solidFill>
                  <a:schemeClr val="bg1"/>
                </a:solidFill>
              </a:rPr>
              <a:t>L'institut de recherche viticole et œnologique Moët et Chandon dit « Fort Chabrol ».</a:t>
            </a:r>
          </a:p>
        </p:txBody>
      </p:sp>
      <p:pic>
        <p:nvPicPr>
          <p:cNvPr id="6" name="Image 5" descr="Une image contenant texte, ciel, véhicule, Véhicule terrestre&#10;&#10;Le contenu généré par l’IA peut être incorrect.">
            <a:extLst>
              <a:ext uri="{FF2B5EF4-FFF2-40B4-BE49-F238E27FC236}">
                <a16:creationId xmlns:a16="http://schemas.microsoft.com/office/drawing/2014/main" id="{0579EE0D-AC42-6B6A-CC8C-E51A68F2E6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98563" y="276219"/>
            <a:ext cx="4074447" cy="302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9A5720C-C405-B143-A71F-ED5574422B2F}"/>
              </a:ext>
            </a:extLst>
          </p:cNvPr>
          <p:cNvSpPr txBox="1"/>
          <p:nvPr/>
        </p:nvSpPr>
        <p:spPr>
          <a:xfrm>
            <a:off x="7493329" y="3300219"/>
            <a:ext cx="4912426" cy="1200329"/>
          </a:xfrm>
          <a:prstGeom prst="rect">
            <a:avLst/>
          </a:prstGeom>
          <a:noFill/>
        </p:spPr>
        <p:txBody>
          <a:bodyPr wrap="square" rtlCol="0">
            <a:spAutoFit/>
          </a:bodyPr>
          <a:lstStyle/>
          <a:p>
            <a:r>
              <a:rPr lang="fr-FR" sz="2400" b="1">
                <a:solidFill>
                  <a:schemeClr val="bg1"/>
                </a:solidFill>
              </a:rPr>
              <a:t>Bulléo : espace aquatique de la CC Épernay-Pays de Champagne, Épernay, Marne, France</a:t>
            </a:r>
            <a:endParaRPr lang="fr-FR" sz="2400" b="1" dirty="0">
              <a:solidFill>
                <a:schemeClr val="bg1"/>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7A58B168-4542-1BB9-EA1E-44D2B67C12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467" y="297491"/>
            <a:ext cx="3984000" cy="298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837E84-8845-996F-39D6-731E96EE5145}"/>
              </a:ext>
            </a:extLst>
          </p:cNvPr>
          <p:cNvSpPr txBox="1"/>
          <p:nvPr/>
        </p:nvSpPr>
        <p:spPr>
          <a:xfrm>
            <a:off x="118752" y="3313282"/>
            <a:ext cx="5189517" cy="461665"/>
          </a:xfrm>
          <a:prstGeom prst="rect">
            <a:avLst/>
          </a:prstGeom>
          <a:noFill/>
        </p:spPr>
        <p:txBody>
          <a:bodyPr wrap="square" rtlCol="0">
            <a:spAutoFit/>
          </a:bodyPr>
          <a:lstStyle/>
          <a:p>
            <a:r>
              <a:rPr lang="fr-FR" sz="2400" b="1">
                <a:solidFill>
                  <a:schemeClr val="bg1"/>
                </a:solidFill>
              </a:rPr>
              <a:t>La synagogue construite en 1880.</a:t>
            </a:r>
            <a:endParaRPr lang="fr-FR" sz="2400" b="1" dirty="0">
              <a:solidFill>
                <a:schemeClr val="bg1"/>
              </a:solidFill>
            </a:endParaRPr>
          </a:p>
        </p:txBody>
      </p:sp>
      <p:pic>
        <p:nvPicPr>
          <p:cNvPr id="6" name="Image 5" descr="Une image contenant plein air, fenêtre, ciel, bâtiment&#10;&#10;Le contenu généré par l’IA peut être incorrect.">
            <a:extLst>
              <a:ext uri="{FF2B5EF4-FFF2-40B4-BE49-F238E27FC236}">
                <a16:creationId xmlns:a16="http://schemas.microsoft.com/office/drawing/2014/main" id="{AABC44A4-A000-81E3-0AAB-B14FD3FB3A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45273" y="3580025"/>
            <a:ext cx="4025973" cy="2988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313B3BC-E1E3-82AB-343A-7FFAC6C473C3}"/>
              </a:ext>
            </a:extLst>
          </p:cNvPr>
          <p:cNvSpPr txBox="1"/>
          <p:nvPr/>
        </p:nvSpPr>
        <p:spPr>
          <a:xfrm>
            <a:off x="7871535" y="3009052"/>
            <a:ext cx="4750130" cy="523220"/>
          </a:xfrm>
          <a:prstGeom prst="rect">
            <a:avLst/>
          </a:prstGeom>
          <a:noFill/>
        </p:spPr>
        <p:txBody>
          <a:bodyPr wrap="square" rtlCol="0">
            <a:spAutoFit/>
          </a:bodyPr>
          <a:lstStyle/>
          <a:p>
            <a:r>
              <a:rPr lang="fr-FR" sz="2800" b="1">
                <a:solidFill>
                  <a:schemeClr val="bg1"/>
                </a:solidFill>
              </a:rPr>
              <a:t>Marne et Champagne.</a:t>
            </a:r>
            <a:endParaRPr lang="fr-FR" sz="2800" b="1" dirty="0">
              <a:solidFill>
                <a:schemeClr val="bg1"/>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bâtiment, fenêtre, plein air, ciel&#10;&#10;Le contenu généré par l’IA peut être incorrect.">
            <a:extLst>
              <a:ext uri="{FF2B5EF4-FFF2-40B4-BE49-F238E27FC236}">
                <a16:creationId xmlns:a16="http://schemas.microsoft.com/office/drawing/2014/main" id="{00FF83BA-A86B-C877-8736-0DFA3D03E9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760" y="2505693"/>
            <a:ext cx="3045641" cy="410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B62CD4-D696-7551-21C6-1285039F3C29}"/>
              </a:ext>
            </a:extLst>
          </p:cNvPr>
          <p:cNvSpPr txBox="1"/>
          <p:nvPr/>
        </p:nvSpPr>
        <p:spPr>
          <a:xfrm>
            <a:off x="504974" y="2044028"/>
            <a:ext cx="3431318" cy="461665"/>
          </a:xfrm>
          <a:prstGeom prst="rect">
            <a:avLst/>
          </a:prstGeom>
          <a:noFill/>
        </p:spPr>
        <p:txBody>
          <a:bodyPr wrap="square" rtlCol="0">
            <a:spAutoFit/>
          </a:bodyPr>
          <a:lstStyle/>
          <a:p>
            <a:r>
              <a:rPr lang="fr-FR" sz="2400" b="1">
                <a:solidFill>
                  <a:schemeClr val="bg1"/>
                </a:solidFill>
              </a:rPr>
              <a:t>Château-Perrier, </a:t>
            </a:r>
            <a:endParaRPr lang="fr-FR" sz="2400" b="1" dirty="0">
              <a:solidFill>
                <a:schemeClr val="bg1"/>
              </a:solidFill>
            </a:endParaRPr>
          </a:p>
        </p:txBody>
      </p:sp>
      <p:pic>
        <p:nvPicPr>
          <p:cNvPr id="6" name="Image 5" descr="Une image contenant plein air, bâtiment, ciel, arbre&#10;&#10;Le contenu généré par l’IA peut être incorrect.">
            <a:extLst>
              <a:ext uri="{FF2B5EF4-FFF2-40B4-BE49-F238E27FC236}">
                <a16:creationId xmlns:a16="http://schemas.microsoft.com/office/drawing/2014/main" id="{91E7C571-783F-9441-C817-54A9734DBF2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63244" y="297000"/>
            <a:ext cx="4219996" cy="3132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BAF0408-C3BD-04CD-2CAE-FD411D6D588E}"/>
              </a:ext>
            </a:extLst>
          </p:cNvPr>
          <p:cNvSpPr txBox="1"/>
          <p:nvPr/>
        </p:nvSpPr>
        <p:spPr>
          <a:xfrm>
            <a:off x="8837601" y="3429000"/>
            <a:ext cx="4365514" cy="461665"/>
          </a:xfrm>
          <a:prstGeom prst="rect">
            <a:avLst/>
          </a:prstGeom>
          <a:noFill/>
        </p:spPr>
        <p:txBody>
          <a:bodyPr wrap="square" rtlCol="0">
            <a:spAutoFit/>
          </a:bodyPr>
          <a:lstStyle/>
          <a:p>
            <a:r>
              <a:rPr lang="fr-FR" sz="2400" b="1">
                <a:solidFill>
                  <a:schemeClr val="bg1"/>
                </a:solidFill>
              </a:rPr>
              <a:t>Les pyramides.</a:t>
            </a:r>
            <a:endParaRPr lang="fr-FR" sz="2400" b="1" dirty="0">
              <a:solidFill>
                <a:schemeClr val="bg1"/>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bâtiment, fenêtre, maison&#10;&#10;Le contenu généré par l’IA peut être incorrect.">
            <a:extLst>
              <a:ext uri="{FF2B5EF4-FFF2-40B4-BE49-F238E27FC236}">
                <a16:creationId xmlns:a16="http://schemas.microsoft.com/office/drawing/2014/main" id="{5049253B-1887-7B75-4EC5-7A0BA63136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431" y="347839"/>
            <a:ext cx="3363055" cy="396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B2C272-31F1-9953-E38E-095EFB3C02CC}"/>
              </a:ext>
            </a:extLst>
          </p:cNvPr>
          <p:cNvSpPr txBox="1"/>
          <p:nvPr/>
        </p:nvSpPr>
        <p:spPr>
          <a:xfrm>
            <a:off x="143803" y="4307839"/>
            <a:ext cx="3895106" cy="830997"/>
          </a:xfrm>
          <a:prstGeom prst="rect">
            <a:avLst/>
          </a:prstGeom>
          <a:noFill/>
        </p:spPr>
        <p:txBody>
          <a:bodyPr wrap="square" rtlCol="0">
            <a:spAutoFit/>
          </a:bodyPr>
          <a:lstStyle/>
          <a:p>
            <a:r>
              <a:rPr lang="fr-FR" sz="2400" b="1" dirty="0"/>
              <a:t>Portail Saint-Martin, place Hugues-Plomb.</a:t>
            </a:r>
          </a:p>
        </p:txBody>
      </p:sp>
      <p:pic>
        <p:nvPicPr>
          <p:cNvPr id="6" name="Image 5" descr="Une image contenant plein air, ciel, bâtiment, manoir&#10;&#10;Le contenu généré par l’IA peut être incorrect.">
            <a:extLst>
              <a:ext uri="{FF2B5EF4-FFF2-40B4-BE49-F238E27FC236}">
                <a16:creationId xmlns:a16="http://schemas.microsoft.com/office/drawing/2014/main" id="{11661812-7BDE-ED06-F241-E5DD038150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37569" y="3429000"/>
            <a:ext cx="4080000" cy="306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2ADE6B5-C344-9123-D794-9DB28C2FC86D}"/>
              </a:ext>
            </a:extLst>
          </p:cNvPr>
          <p:cNvSpPr txBox="1"/>
          <p:nvPr/>
        </p:nvSpPr>
        <p:spPr>
          <a:xfrm>
            <a:off x="8015844" y="2598003"/>
            <a:ext cx="4756748" cy="830997"/>
          </a:xfrm>
          <a:prstGeom prst="rect">
            <a:avLst/>
          </a:prstGeom>
          <a:noFill/>
        </p:spPr>
        <p:txBody>
          <a:bodyPr wrap="square" rtlCol="0">
            <a:spAutoFit/>
          </a:bodyPr>
          <a:lstStyle/>
          <a:p>
            <a:r>
              <a:rPr lang="fr-FR" sz="2400" b="1"/>
              <a:t>Le Château-Perrier, vu de l'avenue de Champagne.</a:t>
            </a:r>
            <a:endParaRPr lang="fr-FR" sz="2400" b="1" dirty="0"/>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bâtiment, ciel, fenêtre&#10;&#10;Le contenu généré par l’IA peut être incorrect.">
            <a:extLst>
              <a:ext uri="{FF2B5EF4-FFF2-40B4-BE49-F238E27FC236}">
                <a16:creationId xmlns:a16="http://schemas.microsoft.com/office/drawing/2014/main" id="{B7D39A31-6D5E-64EF-9CB5-921EBA1559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217" y="3615972"/>
            <a:ext cx="4025972" cy="2988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6265BB1-90F6-30AC-5D56-FBB113E83321}"/>
              </a:ext>
            </a:extLst>
          </p:cNvPr>
          <p:cNvSpPr txBox="1"/>
          <p:nvPr/>
        </p:nvSpPr>
        <p:spPr>
          <a:xfrm>
            <a:off x="346099" y="2684164"/>
            <a:ext cx="4370119" cy="830997"/>
          </a:xfrm>
          <a:prstGeom prst="rect">
            <a:avLst/>
          </a:prstGeom>
          <a:noFill/>
        </p:spPr>
        <p:txBody>
          <a:bodyPr wrap="square" rtlCol="0">
            <a:spAutoFit/>
          </a:bodyPr>
          <a:lstStyle/>
          <a:p>
            <a:r>
              <a:rPr lang="fr-FR" sz="2400" b="1" dirty="0"/>
              <a:t>L'Hôtel de ville, vu depuis l'avenue de Champagne.</a:t>
            </a:r>
          </a:p>
        </p:txBody>
      </p:sp>
      <p:pic>
        <p:nvPicPr>
          <p:cNvPr id="6" name="Image 5" descr="Une image contenant plein air, ciel, bâtiment, lieu de culte&#10;&#10;Le contenu généré par l’IA peut être incorrect.">
            <a:extLst>
              <a:ext uri="{FF2B5EF4-FFF2-40B4-BE49-F238E27FC236}">
                <a16:creationId xmlns:a16="http://schemas.microsoft.com/office/drawing/2014/main" id="{DCD846F4-4EB9-8A2F-20AA-A053BB8F87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65901" y="273133"/>
            <a:ext cx="4080000" cy="3060000"/>
          </a:xfrm>
          <a:prstGeom prst="rect">
            <a:avLst/>
          </a:prstGeom>
          <a:ln w="88900" cap="sq" cmpd="thickThin">
            <a:solidFill>
              <a:schemeClr val="tx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E1BF7D4-1FF2-7160-9043-95ACE9F88B95}"/>
              </a:ext>
            </a:extLst>
          </p:cNvPr>
          <p:cNvSpPr txBox="1"/>
          <p:nvPr/>
        </p:nvSpPr>
        <p:spPr>
          <a:xfrm>
            <a:off x="8342681" y="3385139"/>
            <a:ext cx="4462526" cy="461665"/>
          </a:xfrm>
          <a:prstGeom prst="rect">
            <a:avLst/>
          </a:prstGeom>
          <a:noFill/>
        </p:spPr>
        <p:txBody>
          <a:bodyPr wrap="square" rtlCol="0">
            <a:spAutoFit/>
          </a:bodyPr>
          <a:lstStyle/>
          <a:p>
            <a:r>
              <a:rPr lang="fr-FR" sz="2400" b="1" dirty="0"/>
              <a:t>L'église Notre-Dame.</a:t>
            </a: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Noël, bâtiment, ciel, plein air&#10;&#10;Le contenu généré par l’IA peut être incorrect.">
            <a:extLst>
              <a:ext uri="{FF2B5EF4-FFF2-40B4-BE49-F238E27FC236}">
                <a16:creationId xmlns:a16="http://schemas.microsoft.com/office/drawing/2014/main" id="{6B26C3CF-6229-CDC5-5EF8-ED80D6E5FB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332" y="274348"/>
            <a:ext cx="4122984" cy="306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1227B2-AB83-0BD2-8F85-578DB1385952}"/>
              </a:ext>
            </a:extLst>
          </p:cNvPr>
          <p:cNvSpPr txBox="1"/>
          <p:nvPr/>
        </p:nvSpPr>
        <p:spPr>
          <a:xfrm>
            <a:off x="-168745" y="3405111"/>
            <a:ext cx="5035138" cy="830997"/>
          </a:xfrm>
          <a:prstGeom prst="rect">
            <a:avLst/>
          </a:prstGeom>
          <a:noFill/>
        </p:spPr>
        <p:txBody>
          <a:bodyPr wrap="square" rtlCol="0">
            <a:spAutoFit/>
          </a:bodyPr>
          <a:lstStyle/>
          <a:p>
            <a:r>
              <a:rPr lang="fr-FR" sz="2400" b="1"/>
              <a:t>Manifestation Habits de Lumière 2007 - Champagne Perrier-Jouët.</a:t>
            </a:r>
            <a:endParaRPr lang="fr-FR" sz="2400" b="1" dirty="0"/>
          </a:p>
        </p:txBody>
      </p:sp>
      <p:pic>
        <p:nvPicPr>
          <p:cNvPr id="6" name="Image 5" descr="Une image contenant Noël, bâtiment, éclairage, plein air&#10;&#10;Le contenu généré par l’IA peut être incorrect.">
            <a:extLst>
              <a:ext uri="{FF2B5EF4-FFF2-40B4-BE49-F238E27FC236}">
                <a16:creationId xmlns:a16="http://schemas.microsoft.com/office/drawing/2014/main" id="{9E4DB365-0284-6E69-F29F-74DAFF6BB1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8642" y="3429000"/>
            <a:ext cx="4219998" cy="3132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0D32628-278C-EF0E-95E0-C9DD10535242}"/>
              </a:ext>
            </a:extLst>
          </p:cNvPr>
          <p:cNvSpPr txBox="1"/>
          <p:nvPr/>
        </p:nvSpPr>
        <p:spPr>
          <a:xfrm>
            <a:off x="7381027" y="2574114"/>
            <a:ext cx="5272644" cy="830997"/>
          </a:xfrm>
          <a:prstGeom prst="rect">
            <a:avLst/>
          </a:prstGeom>
          <a:noFill/>
        </p:spPr>
        <p:txBody>
          <a:bodyPr wrap="square" rtlCol="0">
            <a:spAutoFit/>
          </a:bodyPr>
          <a:lstStyle/>
          <a:p>
            <a:r>
              <a:rPr lang="fr-FR" sz="2400" b="1" dirty="0"/>
              <a:t>Manifestation Habits de Lumière 2007 - Champagne Perrier-Jouet.</a:t>
            </a: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ciel, éclairage, nuit&#10;&#10;Le contenu généré par l’IA peut être incorrect.">
            <a:extLst>
              <a:ext uri="{FF2B5EF4-FFF2-40B4-BE49-F238E27FC236}">
                <a16:creationId xmlns:a16="http://schemas.microsoft.com/office/drawing/2014/main" id="{3943068D-35D4-B415-2B81-94F99E1439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882" y="3263367"/>
            <a:ext cx="5904473" cy="3312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819982-3442-AB65-84E1-FA3080E52308}"/>
              </a:ext>
            </a:extLst>
          </p:cNvPr>
          <p:cNvSpPr txBox="1"/>
          <p:nvPr/>
        </p:nvSpPr>
        <p:spPr>
          <a:xfrm>
            <a:off x="7101444" y="4088370"/>
            <a:ext cx="4619501" cy="830997"/>
          </a:xfrm>
          <a:prstGeom prst="rect">
            <a:avLst/>
          </a:prstGeom>
          <a:noFill/>
        </p:spPr>
        <p:txBody>
          <a:bodyPr wrap="square" rtlCol="0">
            <a:spAutoFit/>
          </a:bodyPr>
          <a:lstStyle/>
          <a:p>
            <a:r>
              <a:rPr lang="fr-FR" sz="2400" b="1" dirty="0">
                <a:solidFill>
                  <a:schemeClr val="bg1"/>
                </a:solidFill>
              </a:rPr>
              <a:t>Champagne Pol Roger Habits de lumière 2012.</a:t>
            </a:r>
          </a:p>
        </p:txBody>
      </p:sp>
      <p:pic>
        <p:nvPicPr>
          <p:cNvPr id="6" name="Image 5" descr="Une image contenant plein air, bâtiment, ciel, Noël&#10;&#10;Le contenu généré par l’IA peut être incorrect.">
            <a:extLst>
              <a:ext uri="{FF2B5EF4-FFF2-40B4-BE49-F238E27FC236}">
                <a16:creationId xmlns:a16="http://schemas.microsoft.com/office/drawing/2014/main" id="{4F478272-D30B-8CD7-4686-A318DF06D6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90644" y="282633"/>
            <a:ext cx="5904474" cy="3312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voiture, ciel, véhicule&#10;&#10;Le contenu généré par l’IA peut être incorrect.">
            <a:extLst>
              <a:ext uri="{FF2B5EF4-FFF2-40B4-BE49-F238E27FC236}">
                <a16:creationId xmlns:a16="http://schemas.microsoft.com/office/drawing/2014/main" id="{337D19CC-249F-8BE4-6A38-34C62E759C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243" y="317418"/>
            <a:ext cx="4074451" cy="302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0B3A0D-E9FC-CAC9-A863-13A4F1ABCA5C}"/>
              </a:ext>
            </a:extLst>
          </p:cNvPr>
          <p:cNvSpPr txBox="1"/>
          <p:nvPr/>
        </p:nvSpPr>
        <p:spPr>
          <a:xfrm>
            <a:off x="682296" y="3341418"/>
            <a:ext cx="4761149" cy="461665"/>
          </a:xfrm>
          <a:prstGeom prst="rect">
            <a:avLst/>
          </a:prstGeom>
          <a:noFill/>
        </p:spPr>
        <p:txBody>
          <a:bodyPr wrap="square" rtlCol="0">
            <a:spAutoFit/>
          </a:bodyPr>
          <a:lstStyle/>
          <a:p>
            <a:r>
              <a:rPr lang="fr-FR" sz="2400" b="1" dirty="0">
                <a:solidFill>
                  <a:schemeClr val="bg1"/>
                </a:solidFill>
              </a:rPr>
              <a:t>Champagne Mercier</a:t>
            </a:r>
            <a:r>
              <a:rPr lang="fr-FR" sz="2400" b="1" dirty="0"/>
              <a:t>.</a:t>
            </a:r>
          </a:p>
        </p:txBody>
      </p:sp>
      <p:pic>
        <p:nvPicPr>
          <p:cNvPr id="6" name="Image 5" descr="Une image contenant bâtiment, tunnel, grotte, Cachot&#10;&#10;Le contenu généré par l’IA peut être incorrect.">
            <a:extLst>
              <a:ext uri="{FF2B5EF4-FFF2-40B4-BE49-F238E27FC236}">
                <a16:creationId xmlns:a16="http://schemas.microsoft.com/office/drawing/2014/main" id="{15089B35-AD4F-AE19-644A-676D838A38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5215" y="3572250"/>
            <a:ext cx="4547370" cy="302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F02F5B3-29BB-25B7-8A65-C89B7262FADA}"/>
              </a:ext>
            </a:extLst>
          </p:cNvPr>
          <p:cNvSpPr txBox="1"/>
          <p:nvPr/>
        </p:nvSpPr>
        <p:spPr>
          <a:xfrm>
            <a:off x="6096000" y="3054917"/>
            <a:ext cx="6491844" cy="461665"/>
          </a:xfrm>
          <a:prstGeom prst="rect">
            <a:avLst/>
          </a:prstGeom>
          <a:noFill/>
        </p:spPr>
        <p:txBody>
          <a:bodyPr wrap="square" rtlCol="0">
            <a:spAutoFit/>
          </a:bodyPr>
          <a:lstStyle/>
          <a:p>
            <a:r>
              <a:rPr lang="fr-FR" sz="2400" b="1" dirty="0">
                <a:solidFill>
                  <a:schemeClr val="bg1"/>
                </a:solidFill>
              </a:rPr>
              <a:t>:Epernay Champagne </a:t>
            </a:r>
            <a:r>
              <a:rPr lang="fr-FR" sz="2400" b="1" dirty="0" err="1">
                <a:solidFill>
                  <a:schemeClr val="bg1"/>
                </a:solidFill>
              </a:rPr>
              <a:t>Moet</a:t>
            </a:r>
            <a:r>
              <a:rPr lang="fr-FR" sz="2400" b="1" dirty="0">
                <a:solidFill>
                  <a:schemeClr val="bg1"/>
                </a:solidFill>
              </a:rPr>
              <a:t> Chandon Cave</a:t>
            </a: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bâtiment, brique, mur, Ambré&#10;&#10;Le contenu généré par l’IA peut être incorrect.">
            <a:extLst>
              <a:ext uri="{FF2B5EF4-FFF2-40B4-BE49-F238E27FC236}">
                <a16:creationId xmlns:a16="http://schemas.microsoft.com/office/drawing/2014/main" id="{FBA8F57D-F1BE-D8E5-F469-E9C896872D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731" y="3570630"/>
            <a:ext cx="4033638" cy="302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FF545F8-86BB-A3AD-0029-203B6B6F85A1}"/>
              </a:ext>
            </a:extLst>
          </p:cNvPr>
          <p:cNvSpPr txBox="1"/>
          <p:nvPr/>
        </p:nvSpPr>
        <p:spPr>
          <a:xfrm>
            <a:off x="225632" y="2370301"/>
            <a:ext cx="5047013" cy="1200329"/>
          </a:xfrm>
          <a:prstGeom prst="rect">
            <a:avLst/>
          </a:prstGeom>
          <a:noFill/>
        </p:spPr>
        <p:txBody>
          <a:bodyPr wrap="square" rtlCol="0">
            <a:spAutoFit/>
          </a:bodyPr>
          <a:lstStyle/>
          <a:p>
            <a:r>
              <a:rPr lang="fr-FR" sz="2400" b="1" dirty="0">
                <a:solidFill>
                  <a:schemeClr val="bg1"/>
                </a:solidFill>
              </a:rPr>
              <a:t>Visiter une grande maison de champagne et ses kilomètres de caves</a:t>
            </a:r>
          </a:p>
        </p:txBody>
      </p:sp>
      <p:pic>
        <p:nvPicPr>
          <p:cNvPr id="6" name="Image 5" descr="Une image contenant plein air, bâtiment, ciel, arbre&#10;&#10;Le contenu généré par l’IA peut être incorrect.">
            <a:extLst>
              <a:ext uri="{FF2B5EF4-FFF2-40B4-BE49-F238E27FC236}">
                <a16:creationId xmlns:a16="http://schemas.microsoft.com/office/drawing/2014/main" id="{E594B34B-B5B6-0272-792C-699DBB4937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5756" y="261311"/>
            <a:ext cx="4533828" cy="302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F1BAFA2-B229-13B2-F06E-E22878E284C8}"/>
              </a:ext>
            </a:extLst>
          </p:cNvPr>
          <p:cNvSpPr txBox="1"/>
          <p:nvPr/>
        </p:nvSpPr>
        <p:spPr>
          <a:xfrm>
            <a:off x="7655657" y="3319015"/>
            <a:ext cx="4965620" cy="830997"/>
          </a:xfrm>
          <a:prstGeom prst="rect">
            <a:avLst/>
          </a:prstGeom>
          <a:noFill/>
        </p:spPr>
        <p:txBody>
          <a:bodyPr wrap="square" rtlCol="0">
            <a:spAutoFit/>
          </a:bodyPr>
          <a:lstStyle/>
          <a:p>
            <a:r>
              <a:rPr lang="fr-FR" sz="2400" b="1">
                <a:solidFill>
                  <a:schemeClr val="bg1"/>
                </a:solidFill>
              </a:rPr>
              <a:t>Se balader sur l’Avenue de Champagne</a:t>
            </a:r>
            <a:endParaRPr lang="fr-FR" sz="2400" b="1" dirty="0">
              <a:solidFill>
                <a:schemeClr val="bg1"/>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bâtiment, plafond, intérieur, fleur&#10;&#10;Le contenu généré par l’IA peut être incorrect.">
            <a:extLst>
              <a:ext uri="{FF2B5EF4-FFF2-40B4-BE49-F238E27FC236}">
                <a16:creationId xmlns:a16="http://schemas.microsoft.com/office/drawing/2014/main" id="{3189FC41-D98B-BCBA-0F3B-40D962A143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232" y="285007"/>
            <a:ext cx="4482000" cy="298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BA6AA9-3D85-FF25-9C34-45ADE8F53A98}"/>
              </a:ext>
            </a:extLst>
          </p:cNvPr>
          <p:cNvSpPr txBox="1"/>
          <p:nvPr/>
        </p:nvSpPr>
        <p:spPr>
          <a:xfrm>
            <a:off x="154378" y="3336940"/>
            <a:ext cx="6388925" cy="830997"/>
          </a:xfrm>
          <a:prstGeom prst="rect">
            <a:avLst/>
          </a:prstGeom>
          <a:noFill/>
        </p:spPr>
        <p:txBody>
          <a:bodyPr wrap="square" rtlCol="0">
            <a:spAutoFit/>
          </a:bodyPr>
          <a:lstStyle/>
          <a:p>
            <a:r>
              <a:rPr lang="fr-FR" sz="2400" b="1">
                <a:solidFill>
                  <a:schemeClr val="bg1"/>
                </a:solidFill>
              </a:rPr>
              <a:t>L’apéro de la Halle, le moment à vivre à Epernay</a:t>
            </a:r>
            <a:endParaRPr lang="fr-FR" sz="2400" b="1" dirty="0">
              <a:solidFill>
                <a:schemeClr val="bg1"/>
              </a:solidFill>
            </a:endParaRPr>
          </a:p>
        </p:txBody>
      </p:sp>
      <p:pic>
        <p:nvPicPr>
          <p:cNvPr id="6" name="Image 5" descr="Une image contenant intérieur, scène, meubles, allée centrale&#10;&#10;Le contenu généré par l’IA peut être incorrect.">
            <a:extLst>
              <a:ext uri="{FF2B5EF4-FFF2-40B4-BE49-F238E27FC236}">
                <a16:creationId xmlns:a16="http://schemas.microsoft.com/office/drawing/2014/main" id="{B6D7AD9D-9787-B0DF-C4F0-9B206CCD21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1935" y="3616787"/>
            <a:ext cx="4430767" cy="2952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281ECFC-780E-F2F9-2303-1C0ED5C72407}"/>
              </a:ext>
            </a:extLst>
          </p:cNvPr>
          <p:cNvSpPr txBox="1"/>
          <p:nvPr/>
        </p:nvSpPr>
        <p:spPr>
          <a:xfrm>
            <a:off x="7398770" y="3089794"/>
            <a:ext cx="4968000" cy="461665"/>
          </a:xfrm>
          <a:prstGeom prst="rect">
            <a:avLst/>
          </a:prstGeom>
          <a:noFill/>
        </p:spPr>
        <p:txBody>
          <a:bodyPr wrap="square" rtlCol="0">
            <a:spAutoFit/>
          </a:bodyPr>
          <a:lstStyle/>
          <a:p>
            <a:r>
              <a:rPr lang="fr-FR" sz="2400" b="1">
                <a:solidFill>
                  <a:schemeClr val="bg1"/>
                </a:solidFill>
              </a:rPr>
              <a:t>Dégustation de Champagne</a:t>
            </a:r>
            <a:endParaRPr lang="fr-FR" sz="2400" b="1" dirty="0">
              <a:solidFill>
                <a:schemeClr val="bg1"/>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habits, bâtiment, chaussures&#10;&#10;Le contenu généré par l’IA peut être incorrect.">
            <a:extLst>
              <a:ext uri="{FF2B5EF4-FFF2-40B4-BE49-F238E27FC236}">
                <a16:creationId xmlns:a16="http://schemas.microsoft.com/office/drawing/2014/main" id="{054EFD04-48DA-CB4C-11E3-3B568C13E0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574" y="3629502"/>
            <a:ext cx="4428000" cy="295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0F0669-9445-D93D-E752-81A1B7331364}"/>
              </a:ext>
            </a:extLst>
          </p:cNvPr>
          <p:cNvSpPr txBox="1"/>
          <p:nvPr/>
        </p:nvSpPr>
        <p:spPr>
          <a:xfrm>
            <a:off x="632281" y="2730756"/>
            <a:ext cx="5058888" cy="830997"/>
          </a:xfrm>
          <a:prstGeom prst="rect">
            <a:avLst/>
          </a:prstGeom>
          <a:noFill/>
        </p:spPr>
        <p:txBody>
          <a:bodyPr wrap="square" rtlCol="0">
            <a:spAutoFit/>
          </a:bodyPr>
          <a:lstStyle/>
          <a:p>
            <a:r>
              <a:rPr lang="fr-FR" sz="2400" b="1" dirty="0">
                <a:solidFill>
                  <a:schemeClr val="bg1"/>
                </a:solidFill>
              </a:rPr>
              <a:t>Épernay a-t-elle le plus beau centre-ville de France</a:t>
            </a:r>
          </a:p>
        </p:txBody>
      </p:sp>
      <p:pic>
        <p:nvPicPr>
          <p:cNvPr id="6" name="Image 5" descr="Une image contenant plein air, habits, chaussures, personne&#10;&#10;Le contenu généré par l’IA peut être incorrect.">
            <a:extLst>
              <a:ext uri="{FF2B5EF4-FFF2-40B4-BE49-F238E27FC236}">
                <a16:creationId xmlns:a16="http://schemas.microsoft.com/office/drawing/2014/main" id="{10D0937A-FC06-50D7-AC60-7CF62B08D2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5238" y="308247"/>
            <a:ext cx="4496989" cy="2988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CE6C9AA-1349-C1E5-FF0C-E32821C9012B}"/>
              </a:ext>
            </a:extLst>
          </p:cNvPr>
          <p:cNvSpPr txBox="1"/>
          <p:nvPr/>
        </p:nvSpPr>
        <p:spPr>
          <a:xfrm>
            <a:off x="7391428" y="3296247"/>
            <a:ext cx="5722397" cy="1200329"/>
          </a:xfrm>
          <a:prstGeom prst="rect">
            <a:avLst/>
          </a:prstGeom>
          <a:noFill/>
        </p:spPr>
        <p:txBody>
          <a:bodyPr wrap="square" rtlCol="0">
            <a:spAutoFit/>
          </a:bodyPr>
          <a:lstStyle/>
          <a:p>
            <a:r>
              <a:rPr lang="fr-FR" sz="2400" b="1" dirty="0">
                <a:solidFill>
                  <a:schemeClr val="bg1"/>
                </a:solidFill>
              </a:rPr>
              <a:t>L’avenue de Champagne rendue piétonne pour un événement</a:t>
            </a:r>
          </a:p>
          <a:p>
            <a:r>
              <a:rPr lang="fr-FR" sz="2400" b="1" dirty="0">
                <a:solidFill>
                  <a:schemeClr val="bg1"/>
                </a:solidFill>
              </a:rPr>
              <a:t>© Ville d’Epernay</a:t>
            </a: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arbre, plein air, herbe, eau&#10;&#10;Le contenu généré par l’IA peut être incorrect.">
            <a:extLst>
              <a:ext uri="{FF2B5EF4-FFF2-40B4-BE49-F238E27FC236}">
                <a16:creationId xmlns:a16="http://schemas.microsoft.com/office/drawing/2014/main" id="{8884CB44-6611-987D-E9C7-113A55A926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190" y="330469"/>
            <a:ext cx="4444668" cy="2952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CAACB2-916F-3A67-0C92-69A067C45821}"/>
              </a:ext>
            </a:extLst>
          </p:cNvPr>
          <p:cNvSpPr txBox="1"/>
          <p:nvPr/>
        </p:nvSpPr>
        <p:spPr>
          <a:xfrm>
            <a:off x="978931" y="3282469"/>
            <a:ext cx="5450774" cy="461665"/>
          </a:xfrm>
          <a:prstGeom prst="rect">
            <a:avLst/>
          </a:prstGeom>
          <a:noFill/>
        </p:spPr>
        <p:txBody>
          <a:bodyPr wrap="square" rtlCol="0">
            <a:spAutoFit/>
          </a:bodyPr>
          <a:lstStyle/>
          <a:p>
            <a:r>
              <a:rPr lang="fr-FR" sz="2400" b="1">
                <a:solidFill>
                  <a:schemeClr val="bg1"/>
                </a:solidFill>
              </a:rPr>
              <a:t>Parc de l’Horticulture</a:t>
            </a:r>
            <a:endParaRPr lang="fr-FR" sz="2400" b="1" dirty="0">
              <a:solidFill>
                <a:schemeClr val="bg1"/>
              </a:solidFill>
            </a:endParaRPr>
          </a:p>
        </p:txBody>
      </p:sp>
      <p:pic>
        <p:nvPicPr>
          <p:cNvPr id="6" name="Image 5" descr="Une image contenant intérieur, salle de concert, Salle de spectacles, mur&#10;&#10;Le contenu généré par l’IA peut être incorrect.">
            <a:extLst>
              <a:ext uri="{FF2B5EF4-FFF2-40B4-BE49-F238E27FC236}">
                <a16:creationId xmlns:a16="http://schemas.microsoft.com/office/drawing/2014/main" id="{F47BE300-4F6C-6667-96A5-BC7F75F2F8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78070" y="3513301"/>
            <a:ext cx="4482000" cy="2988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E01EBAC-9AF8-8DD1-14E2-757B8A1E6331}"/>
              </a:ext>
            </a:extLst>
          </p:cNvPr>
          <p:cNvSpPr txBox="1"/>
          <p:nvPr/>
        </p:nvSpPr>
        <p:spPr>
          <a:xfrm>
            <a:off x="7584802" y="2967335"/>
            <a:ext cx="5316187" cy="461665"/>
          </a:xfrm>
          <a:prstGeom prst="rect">
            <a:avLst/>
          </a:prstGeom>
          <a:noFill/>
        </p:spPr>
        <p:txBody>
          <a:bodyPr wrap="square" rtlCol="0">
            <a:spAutoFit/>
          </a:bodyPr>
          <a:lstStyle/>
          <a:p>
            <a:r>
              <a:rPr lang="fr-FR" sz="2400" b="1">
                <a:solidFill>
                  <a:schemeClr val="bg1"/>
                </a:solidFill>
              </a:rPr>
              <a:t>Théâtre Gabrielle-Dorziat</a:t>
            </a:r>
            <a:endParaRPr lang="fr-FR" sz="2400" b="1" dirty="0">
              <a:solidFill>
                <a:schemeClr val="bg1"/>
              </a:solidFill>
            </a:endParaRP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bâtiment, scène, ville&#10;&#10;Le contenu généré par l’IA peut être incorrect.">
            <a:extLst>
              <a:ext uri="{FF2B5EF4-FFF2-40B4-BE49-F238E27FC236}">
                <a16:creationId xmlns:a16="http://schemas.microsoft.com/office/drawing/2014/main" id="{8BD30BBD-D11D-F244-2D57-3893C0ACF9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876" y="3429000"/>
            <a:ext cx="4561371" cy="302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ACDDBB9-091D-C3E3-6181-7376FF3D6C67}"/>
              </a:ext>
            </a:extLst>
          </p:cNvPr>
          <p:cNvSpPr txBox="1"/>
          <p:nvPr/>
        </p:nvSpPr>
        <p:spPr>
          <a:xfrm>
            <a:off x="618320" y="2967335"/>
            <a:ext cx="5040244" cy="461665"/>
          </a:xfrm>
          <a:prstGeom prst="rect">
            <a:avLst/>
          </a:prstGeom>
          <a:noFill/>
        </p:spPr>
        <p:txBody>
          <a:bodyPr wrap="square" rtlCol="0">
            <a:spAutoFit/>
          </a:bodyPr>
          <a:lstStyle/>
          <a:p>
            <a:r>
              <a:rPr lang="fr-FR" sz="2400" b="1">
                <a:solidFill>
                  <a:schemeClr val="bg1"/>
                </a:solidFill>
              </a:rPr>
              <a:t>Théâtre Gabrielle-Dorziat</a:t>
            </a:r>
            <a:endParaRPr lang="fr-FR" sz="2400" b="1" dirty="0">
              <a:solidFill>
                <a:schemeClr val="bg1"/>
              </a:solidFill>
            </a:endParaRPr>
          </a:p>
        </p:txBody>
      </p:sp>
      <p:pic>
        <p:nvPicPr>
          <p:cNvPr id="6" name="Image 5" descr="Une image contenant intérieur, mur, sol, cave&#10;&#10;Le contenu généré par l’IA peut être incorrect.">
            <a:extLst>
              <a:ext uri="{FF2B5EF4-FFF2-40B4-BE49-F238E27FC236}">
                <a16:creationId xmlns:a16="http://schemas.microsoft.com/office/drawing/2014/main" id="{7E8C94ED-9D0F-1E58-40D3-EF5D150D7D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2245" y="369000"/>
            <a:ext cx="4592965" cy="306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3C06EBA-640D-681B-EBA4-6523E10EF63D}"/>
              </a:ext>
            </a:extLst>
          </p:cNvPr>
          <p:cNvSpPr txBox="1"/>
          <p:nvPr/>
        </p:nvSpPr>
        <p:spPr>
          <a:xfrm>
            <a:off x="7522431" y="3571103"/>
            <a:ext cx="4448432" cy="830997"/>
          </a:xfrm>
          <a:prstGeom prst="rect">
            <a:avLst/>
          </a:prstGeom>
          <a:noFill/>
        </p:spPr>
        <p:txBody>
          <a:bodyPr wrap="square" rtlCol="0">
            <a:spAutoFit/>
          </a:bodyPr>
          <a:lstStyle/>
          <a:p>
            <a:r>
              <a:rPr lang="fr-FR" sz="2400" b="1">
                <a:solidFill>
                  <a:schemeClr val="bg1"/>
                </a:solidFill>
              </a:rPr>
              <a:t>Les Maisons de Champagne avec cave</a:t>
            </a:r>
            <a:endParaRPr lang="fr-FR" sz="2400" b="1" dirty="0">
              <a:solidFill>
                <a:schemeClr val="bg1"/>
              </a:solidFill>
            </a:endParaRP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bâtiment, fenêtre, arbre&#10;&#10;Le contenu généré par l’IA peut être incorrect.">
            <a:extLst>
              <a:ext uri="{FF2B5EF4-FFF2-40B4-BE49-F238E27FC236}">
                <a16:creationId xmlns:a16="http://schemas.microsoft.com/office/drawing/2014/main" id="{7546B291-2511-9E43-53A4-472384FE6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389" y="1226634"/>
            <a:ext cx="7658198" cy="3888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6E7CDC7-5EE3-3A20-0ADA-5190D969360E}"/>
              </a:ext>
            </a:extLst>
          </p:cNvPr>
          <p:cNvSpPr txBox="1"/>
          <p:nvPr/>
        </p:nvSpPr>
        <p:spPr>
          <a:xfrm>
            <a:off x="8545371" y="2305615"/>
            <a:ext cx="3017236" cy="2246769"/>
          </a:xfrm>
          <a:prstGeom prst="rect">
            <a:avLst/>
          </a:prstGeom>
          <a:noFill/>
        </p:spPr>
        <p:txBody>
          <a:bodyPr wrap="square" rtlCol="0">
            <a:spAutoFit/>
          </a:bodyPr>
          <a:lstStyle/>
          <a:p>
            <a:r>
              <a:rPr lang="fr-FR" sz="2800" b="1" dirty="0"/>
              <a:t>Visiter le musée du Vin de champagne et d’archéologie régionale</a:t>
            </a:r>
          </a:p>
        </p:txBody>
      </p:sp>
      <p:sp>
        <p:nvSpPr>
          <p:cNvPr id="5" name="ZoneTexte 4">
            <a:extLst>
              <a:ext uri="{FF2B5EF4-FFF2-40B4-BE49-F238E27FC236}">
                <a16:creationId xmlns:a16="http://schemas.microsoft.com/office/drawing/2014/main" id="{6EDC6E9F-6B2C-1FFB-2068-7B19BA7A9812}"/>
              </a:ext>
            </a:extLst>
          </p:cNvPr>
          <p:cNvSpPr txBox="1"/>
          <p:nvPr/>
        </p:nvSpPr>
        <p:spPr>
          <a:xfrm>
            <a:off x="977735" y="260897"/>
            <a:ext cx="9334005" cy="461665"/>
          </a:xfrm>
          <a:prstGeom prst="rect">
            <a:avLst/>
          </a:prstGeom>
          <a:noFill/>
        </p:spPr>
        <p:txBody>
          <a:bodyPr wrap="square" rtlCol="0">
            <a:spAutoFit/>
          </a:bodyPr>
          <a:lstStyle/>
          <a:p>
            <a:r>
              <a:rPr lang="fr-FR" sz="2400" b="1" dirty="0"/>
              <a:t>Lorient Vous A Présenté  Epernay ( La Marne )</a:t>
            </a:r>
          </a:p>
        </p:txBody>
      </p:sp>
      <p:sp>
        <p:nvSpPr>
          <p:cNvPr id="6" name="ZoneTexte 5">
            <a:extLst>
              <a:ext uri="{FF2B5EF4-FFF2-40B4-BE49-F238E27FC236}">
                <a16:creationId xmlns:a16="http://schemas.microsoft.com/office/drawing/2014/main" id="{C89F7A29-296B-53E3-2148-44E6C5116486}"/>
              </a:ext>
            </a:extLst>
          </p:cNvPr>
          <p:cNvSpPr txBox="1"/>
          <p:nvPr/>
        </p:nvSpPr>
        <p:spPr>
          <a:xfrm>
            <a:off x="1705636" y="722562"/>
            <a:ext cx="8348353" cy="461665"/>
          </a:xfrm>
          <a:prstGeom prst="rect">
            <a:avLst/>
          </a:prstGeom>
          <a:noFill/>
        </p:spPr>
        <p:txBody>
          <a:bodyPr wrap="square" rtlCol="0">
            <a:spAutoFit/>
          </a:bodyPr>
          <a:lstStyle/>
          <a:p>
            <a:r>
              <a:rPr lang="fr-FR" sz="2400" b="1" dirty="0"/>
              <a:t>Sur La Suggestion De </a:t>
            </a:r>
            <a:r>
              <a:rPr lang="fr-FR" sz="2400" b="1" dirty="0" err="1"/>
              <a:t>JackDidier</a:t>
            </a:r>
            <a:endParaRPr lang="fr-FR" sz="2400" b="1" dirty="0"/>
          </a:p>
        </p:txBody>
      </p:sp>
      <p:sp>
        <p:nvSpPr>
          <p:cNvPr id="7" name="ZoneTexte 6">
            <a:extLst>
              <a:ext uri="{FF2B5EF4-FFF2-40B4-BE49-F238E27FC236}">
                <a16:creationId xmlns:a16="http://schemas.microsoft.com/office/drawing/2014/main" id="{C4D2C40B-C12C-5BB0-68B1-099E9EA25D57}"/>
              </a:ext>
            </a:extLst>
          </p:cNvPr>
          <p:cNvSpPr txBox="1"/>
          <p:nvPr/>
        </p:nvSpPr>
        <p:spPr>
          <a:xfrm>
            <a:off x="977735" y="5442939"/>
            <a:ext cx="8918369" cy="461665"/>
          </a:xfrm>
          <a:prstGeom prst="rect">
            <a:avLst/>
          </a:prstGeom>
          <a:noFill/>
        </p:spPr>
        <p:txBody>
          <a:bodyPr wrap="square" rtlCol="0">
            <a:spAutoFit/>
          </a:bodyPr>
          <a:lstStyle/>
          <a:p>
            <a:r>
              <a:rPr lang="fr-FR" sz="2400" b="1" dirty="0"/>
              <a:t>Les Images Et Le Son Du Net   - Daniel -</a:t>
            </a: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wind"/>
      </p:transition>
    </mc:Choice>
    <mc:Fallback xmlns="">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134</TotalTime>
  <Words>380</Words>
  <Application>Microsoft Office PowerPoint</Application>
  <PresentationFormat>Grand écran</PresentationFormat>
  <Paragraphs>46</Paragraphs>
  <Slides>23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2025-03-13T09:27:59Z</dcterms:created>
  <dcterms:modified xsi:type="dcterms:W3CDTF">2025-04-26T05:09:52Z</dcterms:modified>
</cp:coreProperties>
</file>