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4" r:id="rId4"/>
    <p:sldId id="261" r:id="rId5"/>
    <p:sldId id="267" r:id="rId6"/>
    <p:sldId id="290" r:id="rId7"/>
    <p:sldId id="340" r:id="rId8"/>
    <p:sldId id="335" r:id="rId9"/>
    <p:sldId id="329" r:id="rId10"/>
    <p:sldId id="275" r:id="rId11"/>
    <p:sldId id="269" r:id="rId12"/>
    <p:sldId id="272" r:id="rId13"/>
    <p:sldId id="291" r:id="rId14"/>
    <p:sldId id="297" r:id="rId15"/>
    <p:sldId id="273" r:id="rId16"/>
    <p:sldId id="327" r:id="rId17"/>
    <p:sldId id="277" r:id="rId18"/>
    <p:sldId id="278" r:id="rId19"/>
    <p:sldId id="280" r:id="rId20"/>
    <p:sldId id="284" r:id="rId21"/>
    <p:sldId id="282" r:id="rId22"/>
    <p:sldId id="283" r:id="rId23"/>
    <p:sldId id="285" r:id="rId24"/>
    <p:sldId id="286" r:id="rId25"/>
    <p:sldId id="287" r:id="rId26"/>
    <p:sldId id="276" r:id="rId27"/>
    <p:sldId id="338" r:id="rId28"/>
    <p:sldId id="341" r:id="rId29"/>
    <p:sldId id="279" r:id="rId30"/>
    <p:sldId id="301" r:id="rId31"/>
    <p:sldId id="303" r:id="rId32"/>
    <p:sldId id="324" r:id="rId33"/>
    <p:sldId id="305" r:id="rId34"/>
    <p:sldId id="319" r:id="rId35"/>
    <p:sldId id="317" r:id="rId36"/>
    <p:sldId id="307" r:id="rId37"/>
    <p:sldId id="306" r:id="rId38"/>
    <p:sldId id="309" r:id="rId39"/>
    <p:sldId id="308" r:id="rId40"/>
    <p:sldId id="342" r:id="rId41"/>
    <p:sldId id="311" r:id="rId42"/>
    <p:sldId id="310" r:id="rId43"/>
    <p:sldId id="313" r:id="rId44"/>
    <p:sldId id="312" r:id="rId45"/>
    <p:sldId id="314" r:id="rId46"/>
    <p:sldId id="316" r:id="rId47"/>
    <p:sldId id="302" r:id="rId48"/>
    <p:sldId id="337" r:id="rId49"/>
    <p:sldId id="318" r:id="rId50"/>
    <p:sldId id="321" r:id="rId51"/>
    <p:sldId id="320" r:id="rId52"/>
    <p:sldId id="322" r:id="rId53"/>
    <p:sldId id="288" r:id="rId54"/>
    <p:sldId id="298" r:id="rId55"/>
    <p:sldId id="265" r:id="rId56"/>
    <p:sldId id="289" r:id="rId57"/>
    <p:sldId id="293" r:id="rId58"/>
    <p:sldId id="292" r:id="rId59"/>
    <p:sldId id="345" r:id="rId60"/>
    <p:sldId id="344" r:id="rId61"/>
    <p:sldId id="295" r:id="rId62"/>
    <p:sldId id="294" r:id="rId63"/>
    <p:sldId id="281" r:id="rId64"/>
    <p:sldId id="333" r:id="rId65"/>
    <p:sldId id="330" r:id="rId66"/>
    <p:sldId id="343" r:id="rId67"/>
    <p:sldId id="259" r:id="rId6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75C9-699F-4599-91D7-B0B096FCAE3F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2330-4FEF-4E2A-A399-772A68B345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82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75C9-699F-4599-91D7-B0B096FCAE3F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2330-4FEF-4E2A-A399-772A68B345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30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75C9-699F-4599-91D7-B0B096FCAE3F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2330-4FEF-4E2A-A399-772A68B345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0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75C9-699F-4599-91D7-B0B096FCAE3F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2330-4FEF-4E2A-A399-772A68B345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407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75C9-699F-4599-91D7-B0B096FCAE3F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2330-4FEF-4E2A-A399-772A68B345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6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75C9-699F-4599-91D7-B0B096FCAE3F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2330-4FEF-4E2A-A399-772A68B345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18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75C9-699F-4599-91D7-B0B096FCAE3F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2330-4FEF-4E2A-A399-772A68B345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00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75C9-699F-4599-91D7-B0B096FCAE3F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2330-4FEF-4E2A-A399-772A68B345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86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75C9-699F-4599-91D7-B0B096FCAE3F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2330-4FEF-4E2A-A399-772A68B345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98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75C9-699F-4599-91D7-B0B096FCAE3F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2330-4FEF-4E2A-A399-772A68B345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98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75C9-699F-4599-91D7-B0B096FCAE3F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2330-4FEF-4E2A-A399-772A68B345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81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275C9-699F-4599-91D7-B0B096FCAE3F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22330-4FEF-4E2A-A399-772A68B345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351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50596" y="265700"/>
            <a:ext cx="416492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Harlow Solid Italic" panose="04030604020F02020D02" pitchFamily="82" charset="0"/>
              </a:rPr>
              <a:t>La cité fortifiée de </a:t>
            </a:r>
          </a:p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Harlow Solid Italic" panose="04030604020F02020D02" pitchFamily="82" charset="0"/>
              </a:rPr>
              <a:t>V</a:t>
            </a:r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Harlow Solid Italic" panose="04030604020F02020D02" pitchFamily="82" charset="0"/>
              </a:rPr>
              <a:t>illefranche de Conflent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5569917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Nichée au fond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vallée au pied du mont Canigou d’un côté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rivière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Têt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l’autre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une ville historiquement fortifiée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0993" y="1358908"/>
            <a:ext cx="80841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département des Pyrénées-Orientales en région Occitanie </a:t>
            </a:r>
          </a:p>
        </p:txBody>
      </p:sp>
    </p:spTree>
    <p:extLst>
      <p:ext uri="{BB962C8B-B14F-4D97-AF65-F5344CB8AC3E}">
        <p14:creationId xmlns:p14="http://schemas.microsoft.com/office/powerpoint/2010/main" val="3128500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sndAc>
          <p:stSnd loop="1">
            <p:snd r:embed="rId2" name="chateau-medieval-de-caen-4.53.wav"/>
          </p:stSnd>
        </p:sndAc>
      </p:transition>
    </mc:Choice>
    <mc:Fallback xmlns="">
      <p:transition spd="slow" advTm="12000">
        <p:sndAc>
          <p:stSnd loop="1">
            <p:snd r:embed="rId4" name="chateau-medieval-de-caen-4.5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4968" y="5284508"/>
            <a:ext cx="86140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Leckerli One" panose="02000503000000020003" pitchFamily="2" charset="0"/>
              </a:rPr>
              <a:t>située dans la région de Conflent en Catalogne, commune des Pyrénées-Orientales dans le sud de la France.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Leckerli One" panose="02000503000000020003" pitchFamily="2" charset="0"/>
              </a:rPr>
              <a:t>La ville date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Leckerli One" panose="02000503000000020003" pitchFamily="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Leckerli One" panose="02000503000000020003" pitchFamily="2" charset="0"/>
              </a:rPr>
              <a:t>de 1098.</a:t>
            </a:r>
          </a:p>
        </p:txBody>
      </p:sp>
    </p:spTree>
    <p:extLst>
      <p:ext uri="{BB962C8B-B14F-4D97-AF65-F5344CB8AC3E}">
        <p14:creationId xmlns:p14="http://schemas.microsoft.com/office/powerpoint/2010/main" val="2682993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98765" y="542836"/>
            <a:ext cx="79802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une vallée étroite, la ville a été construite à l'intérieur des lourds remparts qui en font le tour, remparts parfaitement conservés et entretenus</a:t>
            </a:r>
          </a:p>
        </p:txBody>
      </p:sp>
    </p:spTree>
    <p:extLst>
      <p:ext uri="{BB962C8B-B14F-4D97-AF65-F5344CB8AC3E}">
        <p14:creationId xmlns:p14="http://schemas.microsoft.com/office/powerpoint/2010/main" val="325479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2"/>
          <a:stretch/>
        </p:blipFill>
        <p:spPr>
          <a:xfrm>
            <a:off x="0" y="0"/>
            <a:ext cx="4357992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50"/>
          <a:stretch/>
        </p:blipFill>
        <p:spPr>
          <a:xfrm>
            <a:off x="4306037" y="0"/>
            <a:ext cx="4858745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5863" y="5229274"/>
            <a:ext cx="898813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Remparts construits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dès le Moyen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Age ,transformés sous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par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Vauban qui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rajouter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bastions aux angles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petites tours de guets appelées échauguettes ou guérites.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37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4" name="Bulle ronde 3"/>
          <p:cNvSpPr/>
          <p:nvPr/>
        </p:nvSpPr>
        <p:spPr>
          <a:xfrm>
            <a:off x="7346372" y="542696"/>
            <a:ext cx="1454727" cy="870467"/>
          </a:xfrm>
          <a:prstGeom prst="wedgeEllipseCallout">
            <a:avLst>
              <a:gd name="adj1" fmla="val -70000"/>
              <a:gd name="adj2" fmla="val 40070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latin typeface="Harlow Solid Italic" panose="04030604020F02020D02" pitchFamily="82" charset="0"/>
              </a:rPr>
              <a:t>fort Libéria</a:t>
            </a:r>
            <a:endParaRPr lang="fr-FR" dirty="0">
              <a:latin typeface="Harlow Solid Italic" panose="04030604020F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5360" y="5312264"/>
            <a:ext cx="87127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fameux remparts qui encerclent la ville et la défendent. Ils sont percés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célèbre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ancienne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porte de France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construite en 1783, et de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porte d'Espagne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achevée en 1791. 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V="1">
            <a:off x="4021282" y="4488873"/>
            <a:ext cx="768927" cy="1381991"/>
          </a:xfrm>
          <a:prstGeom prst="straightConnector1">
            <a:avLst/>
          </a:prstGeom>
          <a:ln>
            <a:solidFill>
              <a:srgbClr val="FF00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487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43768" y="792079"/>
            <a:ext cx="61815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fort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Libéria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juste au dessus de la cité 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9598" y="5329626"/>
            <a:ext cx="89985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les hauteurs de Villefranche-de-Conflent se distingue la silhouette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fort Libéria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sentinelle perchée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dominant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cité médiévale et la confluence des trois vallées.</a:t>
            </a:r>
          </a:p>
        </p:txBody>
      </p:sp>
    </p:spTree>
    <p:extLst>
      <p:ext uri="{BB962C8B-B14F-4D97-AF65-F5344CB8AC3E}">
        <p14:creationId xmlns:p14="http://schemas.microsoft.com/office/powerpoint/2010/main" val="63861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18896" y="5785973"/>
            <a:ext cx="73782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du Diable est d'origine médiévale (1454).</a:t>
            </a:r>
          </a:p>
        </p:txBody>
      </p:sp>
      <p:sp>
        <p:nvSpPr>
          <p:cNvPr id="4" name="Rectangle 3"/>
          <p:cNvSpPr/>
          <p:nvPr/>
        </p:nvSpPr>
        <p:spPr>
          <a:xfrm>
            <a:off x="3397827" y="92471"/>
            <a:ext cx="55903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magnifique église 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insérée dans la muraille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 style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roman et gothique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4883727" y="1046578"/>
            <a:ext cx="1724891" cy="54323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427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08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13946" y="5799984"/>
            <a:ext cx="739497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Entrée dans la cité par la nouvelle porte de France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qui donne accès à la rue saint Jean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11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127" y="5360800"/>
            <a:ext cx="90608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deux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rues reliées par quelques rares ruelles transversales. Les maisons sont très belles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nombreux détails architecturaux qui donnent à l'ensemble un cachet d'authenticité.</a:t>
            </a:r>
          </a:p>
        </p:txBody>
      </p:sp>
    </p:spTree>
    <p:extLst>
      <p:ext uri="{BB962C8B-B14F-4D97-AF65-F5344CB8AC3E}">
        <p14:creationId xmlns:p14="http://schemas.microsoft.com/office/powerpoint/2010/main" val="2491527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23"/>
          <a:stretch/>
        </p:blipFill>
        <p:spPr>
          <a:xfrm>
            <a:off x="0" y="0"/>
            <a:ext cx="91498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96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5083" y="5473005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grande partie des maisons a été transformée en commerces, c'est une caractéristique de Villefranche. Il y a beaucoup de magasins de souvenirs, de tissus et de poteries. </a:t>
            </a:r>
          </a:p>
        </p:txBody>
      </p:sp>
    </p:spTree>
    <p:extLst>
      <p:ext uri="{BB962C8B-B14F-4D97-AF65-F5344CB8AC3E}">
        <p14:creationId xmlns:p14="http://schemas.microsoft.com/office/powerpoint/2010/main" val="210600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282274"/>
            <a:ext cx="88738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L'hôtel de ville de Villefranche est un bâtiment imposant situé à l'entrée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ville.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s'agit d'une construction typique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dirty="0" smtClean="0"/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bâtiment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servait de prison au rez-de-chaussée</a:t>
            </a:r>
            <a:r>
              <a:rPr lang="fr-FR" sz="2800" dirty="0"/>
              <a:t>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1433945" y="3532910"/>
            <a:ext cx="1039091" cy="1641763"/>
          </a:xfrm>
          <a:prstGeom prst="straightConnector1">
            <a:avLst/>
          </a:prstGeom>
          <a:ln>
            <a:solidFill>
              <a:srgbClr val="FF00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01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48468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7"/>
          <a:stretch/>
        </p:blipFill>
        <p:spPr>
          <a:xfrm>
            <a:off x="4548467" y="0"/>
            <a:ext cx="4626705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76868" y="5668972"/>
            <a:ext cx="2994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L’office de tourisme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00606" y="5752099"/>
            <a:ext cx="318228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mairie vue de côté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73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83396" y="1136054"/>
            <a:ext cx="23475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L'hôtel de ville</a:t>
            </a:r>
          </a:p>
        </p:txBody>
      </p:sp>
      <p:sp>
        <p:nvSpPr>
          <p:cNvPr id="5" name="Rectangle 4"/>
          <p:cNvSpPr/>
          <p:nvPr/>
        </p:nvSpPr>
        <p:spPr>
          <a:xfrm>
            <a:off x="176644" y="5333046"/>
            <a:ext cx="86140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L'édifice est surmonté d'un beffroi de 7 mètres de côté et 20 mètres de haut, construit à la même époque. Son sommet a été modifié en 1623 par l'ajout d'une pyramide sommitale.</a:t>
            </a:r>
          </a:p>
        </p:txBody>
      </p:sp>
    </p:spTree>
    <p:extLst>
      <p:ext uri="{BB962C8B-B14F-4D97-AF65-F5344CB8AC3E}">
        <p14:creationId xmlns:p14="http://schemas.microsoft.com/office/powerpoint/2010/main" val="320077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28303" y="5918353"/>
            <a:ext cx="244810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Place de l’église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37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506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2737" y="5312263"/>
            <a:ext cx="86867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L’espace urbain à l’intérieur de l’enceinte est organisé autour de deux rues parallèles est-ouest :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rue Saint-Jacques au sud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la rue Saint-Jean au nord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4462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4532" y="307263"/>
            <a:ext cx="8645315" cy="224676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Flâner dans ces ruelles à la découverte des maison  d’époques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vec de nombreux commerces et découvrir un riche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patrimoine</a:t>
            </a:r>
          </a:p>
          <a:p>
            <a:pPr algn="ctr"/>
            <a:endParaRPr lang="fr-FR" sz="2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Harlow Solid Italic" panose="04030604020F02020D02" pitchFamily="82" charset="0"/>
            </a:endParaRPr>
          </a:p>
          <a:p>
            <a:pPr algn="ctr"/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25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27175" y="6146953"/>
            <a:ext cx="668965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chaque commerce a sont enseigne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personnalisée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78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59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35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99" y="3758591"/>
            <a:ext cx="2939080" cy="293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31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31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1545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96"/>
          <a:stretch/>
        </p:blipFill>
        <p:spPr>
          <a:xfrm>
            <a:off x="4815455" y="0"/>
            <a:ext cx="43597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20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9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" r="16531" b="11818"/>
          <a:stretch/>
        </p:blipFill>
        <p:spPr>
          <a:xfrm>
            <a:off x="0" y="0"/>
            <a:ext cx="471279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20"/>
          <a:stretch/>
        </p:blipFill>
        <p:spPr>
          <a:xfrm>
            <a:off x="4712790" y="0"/>
            <a:ext cx="44312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49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715654" y="598208"/>
            <a:ext cx="23727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Café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anigou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70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14" r="13502"/>
          <a:stretch/>
        </p:blipFill>
        <p:spPr>
          <a:xfrm>
            <a:off x="4135582" y="0"/>
            <a:ext cx="5008418" cy="685490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31704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93"/>
            <a:ext cx="4431704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5768" y="5350407"/>
            <a:ext cx="85205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 a été couverte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d'une lourde flèche, en tronc de pyramide à quatre faces, supportant un petit clocheton de fer forgé, à deux cloches superposées. </a:t>
            </a:r>
          </a:p>
        </p:txBody>
      </p:sp>
      <p:cxnSp>
        <p:nvCxnSpPr>
          <p:cNvPr id="7" name="Connecteur droit avec flèche 6"/>
          <p:cNvCxnSpPr/>
          <p:nvPr/>
        </p:nvCxnSpPr>
        <p:spPr>
          <a:xfrm flipH="1" flipV="1">
            <a:off x="5943600" y="2441864"/>
            <a:ext cx="696191" cy="2888672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3068189" y="366052"/>
            <a:ext cx="2727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clocher gothique),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750724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56091" y="942568"/>
            <a:ext cx="30059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St Jacques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201658"/>
            <a:ext cx="90712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église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paroissiale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dédiée à Saint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Jacques datant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1095,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se compose d'un premier édifice à nef unique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fut remaniée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avec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seconde nef.</a:t>
            </a:r>
          </a:p>
        </p:txBody>
      </p:sp>
    </p:spTree>
    <p:extLst>
      <p:ext uri="{BB962C8B-B14F-4D97-AF65-F5344CB8AC3E}">
        <p14:creationId xmlns:p14="http://schemas.microsoft.com/office/powerpoint/2010/main" val="402795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5112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6" r="30340"/>
          <a:stretch/>
        </p:blipFill>
        <p:spPr>
          <a:xfrm>
            <a:off x="5151120" y="3093"/>
            <a:ext cx="401089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5402" y="6117242"/>
            <a:ext cx="77444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portail sculpté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en marbre rose du pays </a:t>
            </a:r>
            <a:endParaRPr lang="fr-FR" sz="2800" dirty="0"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53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9382" y="5461153"/>
            <a:ext cx="88946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finesse de ses portails romans contraste avec l’aspect fortifié de son clocher et de son intérieur à la fois vaste et sombre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480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8622" y="5675614"/>
            <a:ext cx="86395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retable de N.-D. de Vie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datant du début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</a:t>
            </a:r>
          </a:p>
        </p:txBody>
      </p:sp>
    </p:spTree>
    <p:extLst>
      <p:ext uri="{BB962C8B-B14F-4D97-AF65-F5344CB8AC3E}">
        <p14:creationId xmlns:p14="http://schemas.microsoft.com/office/powerpoint/2010/main" val="304057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86978" y="5925188"/>
            <a:ext cx="51090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retable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Notre-Dame.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Vie</a:t>
            </a:r>
            <a:r>
              <a:rPr lang="fr-FR" dirty="0"/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3515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32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4"/>
          <a:stretch/>
        </p:blipFill>
        <p:spPr>
          <a:xfrm>
            <a:off x="0" y="-1"/>
            <a:ext cx="9166515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77672"/>
            <a:ext cx="88842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Villefranche se situe sur un itinéraire secondaire de pèlerinage vers Compostelle. On ne s’étonnera donc pas que l’église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romane,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soit consacrée à Saint Jacques.</a:t>
            </a:r>
          </a:p>
        </p:txBody>
      </p:sp>
    </p:spTree>
    <p:extLst>
      <p:ext uri="{BB962C8B-B14F-4D97-AF65-F5344CB8AC3E}">
        <p14:creationId xmlns:p14="http://schemas.microsoft.com/office/powerpoint/2010/main" val="335972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27"/>
          <a:stretch/>
        </p:blipFill>
        <p:spPr>
          <a:xfrm>
            <a:off x="-1" y="0"/>
            <a:ext cx="92288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0268" y="5492326"/>
            <a:ext cx="79282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 ne s’étonnera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pas que l’église romane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un clocher gothique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soit consacrée à Saint Jacques.</a:t>
            </a:r>
          </a:p>
        </p:txBody>
      </p:sp>
    </p:spTree>
    <p:extLst>
      <p:ext uri="{BB962C8B-B14F-4D97-AF65-F5344CB8AC3E}">
        <p14:creationId xmlns:p14="http://schemas.microsoft.com/office/powerpoint/2010/main" val="337316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90042" y="5577631"/>
            <a:ext cx="67698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très beau Christ gisant du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678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569"/>
          <a:stretch/>
        </p:blipFill>
        <p:spPr>
          <a:xfrm>
            <a:off x="0" y="0"/>
            <a:ext cx="9193755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904178" y="1519443"/>
            <a:ext cx="25042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stalles gothiques</a:t>
            </a:r>
            <a:endParaRPr lang="fr-FR" sz="2800" dirty="0"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H="1">
            <a:off x="5351318" y="2098964"/>
            <a:ext cx="789709" cy="9975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446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/>
          <a:stretch/>
        </p:blipFill>
        <p:spPr>
          <a:xfrm>
            <a:off x="0" y="-1"/>
            <a:ext cx="4634345" cy="688150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70"/>
          <a:stretch/>
        </p:blipFill>
        <p:spPr>
          <a:xfrm>
            <a:off x="4634345" y="-1"/>
            <a:ext cx="4509655" cy="6855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60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54663" y="5877175"/>
            <a:ext cx="72346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Vierge à l'Enfant dite N.-D. de Bon Succès,</a:t>
            </a:r>
          </a:p>
        </p:txBody>
      </p:sp>
    </p:spTree>
    <p:extLst>
      <p:ext uri="{BB962C8B-B14F-4D97-AF65-F5344CB8AC3E}">
        <p14:creationId xmlns:p14="http://schemas.microsoft.com/office/powerpoint/2010/main" val="315843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736" y="0"/>
            <a:ext cx="928947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9708" y="5246500"/>
            <a:ext cx="84868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l’intérieur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abrite un abondant mobilier dont un Christ gisant, un Saint Pierre et un ensemble de stalles gothiques, </a:t>
            </a:r>
          </a:p>
        </p:txBody>
      </p:sp>
    </p:spTree>
    <p:extLst>
      <p:ext uri="{BB962C8B-B14F-4D97-AF65-F5344CB8AC3E}">
        <p14:creationId xmlns:p14="http://schemas.microsoft.com/office/powerpoint/2010/main" val="328724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24" y="0"/>
            <a:ext cx="918522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3965" y="5544281"/>
            <a:ext cx="863484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nombreux retables Renaissance ou Baroque, dont un du grand sculpteur catalan Joseph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Sunyer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240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271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42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736" y="0"/>
            <a:ext cx="9289472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74511" y="5451506"/>
            <a:ext cx="6226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vasque des fonts baptismaux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</a:t>
            </a:r>
          </a:p>
        </p:txBody>
      </p:sp>
    </p:spTree>
    <p:extLst>
      <p:ext uri="{BB962C8B-B14F-4D97-AF65-F5344CB8AC3E}">
        <p14:creationId xmlns:p14="http://schemas.microsoft.com/office/powerpoint/2010/main" val="73151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809" y="5721064"/>
            <a:ext cx="84789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capitale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comtale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Conflent c’est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façonnée avec l’histoire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imposante, majestueuse et massive à la fois. </a:t>
            </a:r>
          </a:p>
        </p:txBody>
      </p:sp>
    </p:spTree>
    <p:extLst>
      <p:ext uri="{BB962C8B-B14F-4D97-AF65-F5344CB8AC3E}">
        <p14:creationId xmlns:p14="http://schemas.microsoft.com/office/powerpoint/2010/main" val="97571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46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3682" y="5700144"/>
            <a:ext cx="83958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Villefranche est également connue pour ses sorcières (les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bruixes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qui se prononcent "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Broutchess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").</a:t>
            </a:r>
          </a:p>
        </p:txBody>
      </p:sp>
    </p:spTree>
    <p:extLst>
      <p:ext uri="{BB962C8B-B14F-4D97-AF65-F5344CB8AC3E}">
        <p14:creationId xmlns:p14="http://schemas.microsoft.com/office/powerpoint/2010/main" val="326922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6" r="43182"/>
          <a:stretch/>
        </p:blipFill>
        <p:spPr>
          <a:xfrm>
            <a:off x="0" y="3093"/>
            <a:ext cx="4405745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745" y="3093"/>
            <a:ext cx="47382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9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79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55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3" r="5600"/>
          <a:stretch/>
        </p:blipFill>
        <p:spPr>
          <a:xfrm>
            <a:off x="-41564" y="0"/>
            <a:ext cx="9247909" cy="689019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35221" y="556644"/>
            <a:ext cx="588654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passage permet de communiquer entre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les deux rue principales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60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79101" y="6040564"/>
            <a:ext cx="31293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Rue de Villefranche</a:t>
            </a:r>
          </a:p>
        </p:txBody>
      </p:sp>
      <p:sp>
        <p:nvSpPr>
          <p:cNvPr id="4" name="Rectangle 3"/>
          <p:cNvSpPr/>
          <p:nvPr/>
        </p:nvSpPr>
        <p:spPr>
          <a:xfrm>
            <a:off x="1210202" y="5517344"/>
            <a:ext cx="44999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Partie plus ancienne du village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57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85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" r="7239"/>
          <a:stretch/>
        </p:blipFill>
        <p:spPr>
          <a:xfrm>
            <a:off x="0" y="0"/>
            <a:ext cx="91528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45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5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82" y="0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2736" y="5672665"/>
            <a:ext cx="89569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hôpital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fondé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1225.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présente une tour couronnée de corbeaux de pierre, à raison de cinq par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face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2421082" y="3636819"/>
            <a:ext cx="3719946" cy="203584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805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360" y="7387"/>
            <a:ext cx="4482353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5"/>
          <a:stretch/>
        </p:blipFill>
        <p:spPr>
          <a:xfrm>
            <a:off x="4437993" y="7387"/>
            <a:ext cx="4706007" cy="6858000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132609" y="5189686"/>
            <a:ext cx="801139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Ancien hôpital </a:t>
            </a:r>
            <a:r>
              <a:rPr lang="fr-FR" alt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</a:t>
            </a:r>
            <a:r>
              <a:rPr kumimoji="0" lang="fr-FR" altLang="fr-FR" sz="2800" b="1" i="0" u="none" strike="noStrike" normalizeH="0" baseline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Villefranche-de-Conflent</a:t>
            </a:r>
            <a:endParaRPr kumimoji="0" lang="fr-FR" altLang="fr-FR" sz="28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8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5854565"/>
            <a:ext cx="89203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l’immeuble a été conservé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comme à l’époque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sans remaniements.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58797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07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50" b="5303"/>
          <a:stretch/>
        </p:blipFill>
        <p:spPr>
          <a:xfrm>
            <a:off x="4509655" y="0"/>
            <a:ext cx="4644735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86" r="4985"/>
          <a:stretch/>
        </p:blipFill>
        <p:spPr>
          <a:xfrm>
            <a:off x="0" y="0"/>
            <a:ext cx="45096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87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4" r="31932"/>
          <a:stretch/>
        </p:blipFill>
        <p:spPr>
          <a:xfrm>
            <a:off x="-20782" y="0"/>
            <a:ext cx="4956464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682" y="0"/>
            <a:ext cx="4208318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21742" y="6164179"/>
            <a:ext cx="62449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Porte Saint-Pierre menant au fort Libéria</a:t>
            </a:r>
          </a:p>
        </p:txBody>
      </p:sp>
      <p:sp>
        <p:nvSpPr>
          <p:cNvPr id="5" name="Bulle ronde 4"/>
          <p:cNvSpPr/>
          <p:nvPr/>
        </p:nvSpPr>
        <p:spPr>
          <a:xfrm>
            <a:off x="342899" y="363680"/>
            <a:ext cx="1496291" cy="966356"/>
          </a:xfrm>
          <a:prstGeom prst="wedgeEllipseCallout">
            <a:avLst>
              <a:gd name="adj1" fmla="val 109602"/>
              <a:gd name="adj2" fmla="val -42137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fort Libéria</a:t>
            </a:r>
          </a:p>
        </p:txBody>
      </p:sp>
    </p:spTree>
    <p:extLst>
      <p:ext uri="{BB962C8B-B14F-4D97-AF65-F5344CB8AC3E}">
        <p14:creationId xmlns:p14="http://schemas.microsoft.com/office/powerpoint/2010/main" val="226968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36394" y="5987534"/>
            <a:ext cx="31197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pont Saint-Pierre</a:t>
            </a:r>
          </a:p>
        </p:txBody>
      </p:sp>
    </p:spTree>
    <p:extLst>
      <p:ext uri="{BB962C8B-B14F-4D97-AF65-F5344CB8AC3E}">
        <p14:creationId xmlns:p14="http://schemas.microsoft.com/office/powerpoint/2010/main" val="261001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96"/>
          <a:stretch/>
        </p:blipFill>
        <p:spPr>
          <a:xfrm>
            <a:off x="0" y="0"/>
            <a:ext cx="9215042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09557" y="6136562"/>
            <a:ext cx="61959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Entrée dans la cité par la porte d’Espagne </a:t>
            </a:r>
          </a:p>
        </p:txBody>
      </p:sp>
    </p:spTree>
    <p:extLst>
      <p:ext uri="{BB962C8B-B14F-4D97-AF65-F5344CB8AC3E}">
        <p14:creationId xmlns:p14="http://schemas.microsoft.com/office/powerpoint/2010/main" val="128557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Bulle ronde 3"/>
          <p:cNvSpPr/>
          <p:nvPr/>
        </p:nvSpPr>
        <p:spPr>
          <a:xfrm>
            <a:off x="342899" y="197426"/>
            <a:ext cx="2670465" cy="987135"/>
          </a:xfrm>
          <a:prstGeom prst="wedgeEllipseCallout">
            <a:avLst>
              <a:gd name="adj1" fmla="val 1935"/>
              <a:gd name="adj2" fmla="val 9208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Ancienne</a:t>
            </a:r>
            <a:r>
              <a:rPr lang="fr-FR" sz="24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 porte de </a:t>
            </a:r>
            <a:r>
              <a:rPr lang="fr-FR" sz="2400" dirty="0" err="1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france</a:t>
            </a:r>
            <a:endParaRPr lang="fr-FR" sz="24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Bulle ronde 5"/>
          <p:cNvSpPr/>
          <p:nvPr/>
        </p:nvSpPr>
        <p:spPr>
          <a:xfrm>
            <a:off x="5792930" y="259770"/>
            <a:ext cx="2337955" cy="862445"/>
          </a:xfrm>
          <a:prstGeom prst="wedgeEllipseCallout">
            <a:avLst>
              <a:gd name="adj1" fmla="val -103056"/>
              <a:gd name="adj2" fmla="val 176958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Bastion du Dauphin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04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à coins arrondis 2"/>
          <p:cNvSpPr/>
          <p:nvPr/>
        </p:nvSpPr>
        <p:spPr>
          <a:xfrm>
            <a:off x="4717472" y="145473"/>
            <a:ext cx="3657600" cy="1091045"/>
          </a:xfrm>
          <a:prstGeom prst="wedgeRoundRectCallout">
            <a:avLst>
              <a:gd name="adj1" fmla="val -7481"/>
              <a:gd name="adj2" fmla="val 134881"/>
              <a:gd name="adj3" fmla="val 16667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Nouvelle porte de France percée à l’époque par Vauban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Bulle ronde 3"/>
          <p:cNvSpPr/>
          <p:nvPr/>
        </p:nvSpPr>
        <p:spPr>
          <a:xfrm>
            <a:off x="2743199" y="4655127"/>
            <a:ext cx="1974273" cy="945573"/>
          </a:xfrm>
          <a:prstGeom prst="wedgeEllipseCallout">
            <a:avLst>
              <a:gd name="adj1" fmla="val -68452"/>
              <a:gd name="adj2" fmla="val 94368"/>
            </a:avLst>
          </a:prstGeom>
          <a:noFill/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rivière </a:t>
            </a:r>
            <a:r>
              <a:rPr lang="fr-FR" sz="2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Thêt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7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0673" y="182709"/>
            <a:ext cx="899852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médiéval fortifié superbe. Les ruelles, les commerçants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enseignes en fer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forgé,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découvrir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labyrinthe historique de petite ruelles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ce petit village au pied du mont Canigou tout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fait pour vous transporter dans un autre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temps  l'une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nombreuses réalisations de Vauban.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79017" y="6198908"/>
            <a:ext cx="5963646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Photos du net création </a:t>
            </a:r>
            <a:r>
              <a:rPr lang="fr-FR" sz="2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PapyRi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: Avril 2025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437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663</TotalTime>
  <Words>860</Words>
  <Application>Microsoft Office PowerPoint</Application>
  <PresentationFormat>Affichage à l'écran (4:3)</PresentationFormat>
  <Paragraphs>64</Paragraphs>
  <Slides>67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67</vt:i4>
      </vt:variant>
    </vt:vector>
  </HeadingPairs>
  <TitlesOfParts>
    <vt:vector size="73" baseType="lpstr">
      <vt:lpstr>Arial</vt:lpstr>
      <vt:lpstr>Calibri</vt:lpstr>
      <vt:lpstr>Calibri Light</vt:lpstr>
      <vt:lpstr>Harlow Solid Italic</vt:lpstr>
      <vt:lpstr>Leckerli One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80</cp:revision>
  <dcterms:created xsi:type="dcterms:W3CDTF">2025-04-16T09:36:19Z</dcterms:created>
  <dcterms:modified xsi:type="dcterms:W3CDTF">2025-04-22T18:22:15Z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