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1" r:id="rId14"/>
    <p:sldId id="260" r:id="rId15"/>
    <p:sldId id="259" r:id="rId16"/>
    <p:sldId id="258" r:id="rId17"/>
    <p:sldId id="257" r:id="rId18"/>
    <p:sldId id="273" r:id="rId19"/>
    <p:sldId id="287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701" autoAdjust="0"/>
    <p:restoredTop sz="94660"/>
  </p:normalViewPr>
  <p:slideViewPr>
    <p:cSldViewPr snapToGrid="0">
      <p:cViewPr varScale="1">
        <p:scale>
          <a:sx n="61" d="100"/>
          <a:sy n="61" d="100"/>
        </p:scale>
        <p:origin x="5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74BBD59D-1379-8B17-0792-8FC9425896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158" y="297000"/>
            <a:ext cx="9399684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FCB5A1-9C5B-1D5E-27CC-D77F070D777F}"/>
              </a:ext>
            </a:extLst>
          </p:cNvPr>
          <p:cNvSpPr txBox="1"/>
          <p:nvPr/>
        </p:nvSpPr>
        <p:spPr>
          <a:xfrm>
            <a:off x="2487168" y="297000"/>
            <a:ext cx="7997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Communes De Schœnenbourg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8E8E649-FE34-DA10-AD64-5977C29E6D67}"/>
              </a:ext>
            </a:extLst>
          </p:cNvPr>
          <p:cNvSpPr txBox="1"/>
          <p:nvPr/>
        </p:nvSpPr>
        <p:spPr>
          <a:xfrm>
            <a:off x="3832964" y="943331"/>
            <a:ext cx="6075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Et  Celui De Hunspach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Carillon dAlsace.wav"/>
          </p:stSnd>
        </p:sndAc>
      </p:transition>
    </mc:Choice>
    <mc:Fallback>
      <p:transition spd="slow" advClick="0" advTm="8000">
        <p:wipe/>
        <p:sndAc>
          <p:stSnd loop="1">
            <p:snd r:embed="rId2" name="Carillon dAlsa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herbe&#10;&#10;Le contenu généré par l’IA peut être incorrect.">
            <a:extLst>
              <a:ext uri="{FF2B5EF4-FFF2-40B4-BE49-F238E27FC236}">
                <a16:creationId xmlns:a16="http://schemas.microsoft.com/office/drawing/2014/main" id="{E7151CC4-4284-AA63-6539-CFFDE7C006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3D75218-9EDE-5CF5-72FE-7C93E2E28B77}"/>
              </a:ext>
            </a:extLst>
          </p:cNvPr>
          <p:cNvSpPr txBox="1"/>
          <p:nvPr/>
        </p:nvSpPr>
        <p:spPr>
          <a:xfrm>
            <a:off x="3072384" y="6117335"/>
            <a:ext cx="7644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Fort Shoenenbourg(Schoenenbourg, France)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apelle&#10;&#10;Le contenu généré par l’IA peut être incorrect.">
            <a:extLst>
              <a:ext uri="{FF2B5EF4-FFF2-40B4-BE49-F238E27FC236}">
                <a16:creationId xmlns:a16="http://schemas.microsoft.com/office/drawing/2014/main" id="{747A3760-8369-B40E-D88B-9F69993D21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152" y="243000"/>
            <a:ext cx="6372000" cy="6372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4AA271-A08A-AC61-3523-352F030DF048}"/>
              </a:ext>
            </a:extLst>
          </p:cNvPr>
          <p:cNvSpPr txBox="1"/>
          <p:nvPr/>
        </p:nvSpPr>
        <p:spPr>
          <a:xfrm>
            <a:off x="4279392" y="243000"/>
            <a:ext cx="5961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de Schœnbourg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D7A654E6-12DC-C7D2-8A64-2A9F9A905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1" y="279000"/>
            <a:ext cx="945371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B39A1-C1F2-025E-70C7-79F4EC63F7C4}"/>
              </a:ext>
            </a:extLst>
          </p:cNvPr>
          <p:cNvSpPr txBox="1"/>
          <p:nvPr/>
        </p:nvSpPr>
        <p:spPr>
          <a:xfrm>
            <a:off x="3791712" y="317807"/>
            <a:ext cx="6547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Gare de Saverne, Bas-Rhin, France.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A2F03481-10BF-884A-8D44-170AB33B0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ellipse">
            <a:avLst/>
          </a:prstGeom>
          <a:ln w="63500" cap="rnd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882B3B-034C-CA67-2789-B8565666CFA4}"/>
              </a:ext>
            </a:extLst>
          </p:cNvPr>
          <p:cNvSpPr txBox="1"/>
          <p:nvPr/>
        </p:nvSpPr>
        <p:spPr>
          <a:xfrm>
            <a:off x="4669536" y="5813953"/>
            <a:ext cx="312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choenbourg Mairie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10683B9C-F401-D674-767B-7FD252A28E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631" y="189000"/>
            <a:ext cx="44612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A50C9E-FFEE-EBF1-59EE-8C8BF5E97B7D}"/>
              </a:ext>
            </a:extLst>
          </p:cNvPr>
          <p:cNvSpPr txBox="1"/>
          <p:nvPr/>
        </p:nvSpPr>
        <p:spPr>
          <a:xfrm>
            <a:off x="6364224" y="189000"/>
            <a:ext cx="273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luthérienne.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F4F03178-3FBB-1665-27C6-7CC30A97D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0" y="243000"/>
            <a:ext cx="6372000" cy="6372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9EB31-E7E8-1B05-AB45-A14FA88F0563}"/>
              </a:ext>
            </a:extLst>
          </p:cNvPr>
          <p:cNvSpPr txBox="1"/>
          <p:nvPr/>
        </p:nvSpPr>
        <p:spPr>
          <a:xfrm>
            <a:off x="9387840" y="3429000"/>
            <a:ext cx="2804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 d'une maison de la rue principale datée de 1840.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0F45E48C-2858-5A73-DB6E-3E329C12A6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225" y="189000"/>
            <a:ext cx="619355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357AA-30B3-31B6-B92E-DA458155B805}"/>
              </a:ext>
            </a:extLst>
          </p:cNvPr>
          <p:cNvSpPr txBox="1"/>
          <p:nvPr/>
        </p:nvSpPr>
        <p:spPr>
          <a:xfrm>
            <a:off x="4535424" y="6207335"/>
            <a:ext cx="5230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Sainte-Agathe.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allée centrale, église&#10;&#10;Le contenu généré par l’IA peut être incorrect.">
            <a:extLst>
              <a:ext uri="{FF2B5EF4-FFF2-40B4-BE49-F238E27FC236}">
                <a16:creationId xmlns:a16="http://schemas.microsoft.com/office/drawing/2014/main" id="{F098DAED-6E08-F703-C95D-3CA75D6E06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260" y="279000"/>
            <a:ext cx="920548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8FC85B-AAE4-69AF-FEC1-D73D1C5489D6}"/>
              </a:ext>
            </a:extLst>
          </p:cNvPr>
          <p:cNvSpPr txBox="1"/>
          <p:nvPr/>
        </p:nvSpPr>
        <p:spPr>
          <a:xfrm>
            <a:off x="1328928" y="279000"/>
            <a:ext cx="9369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: église Sainte-Agathe de Schœnenbourg‎‎, décoration d'intérieurs.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&#10;&#10;Le contenu généré par l’IA peut être incorrect.">
            <a:extLst>
              <a:ext uri="{FF2B5EF4-FFF2-40B4-BE49-F238E27FC236}">
                <a16:creationId xmlns:a16="http://schemas.microsoft.com/office/drawing/2014/main" id="{143AED44-383A-A4F8-0438-16374C20D4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4FF0CD-C44C-47C1-8DC0-BDBFDDC4DD31}"/>
              </a:ext>
            </a:extLst>
          </p:cNvPr>
          <p:cNvSpPr txBox="1"/>
          <p:nvPr/>
        </p:nvSpPr>
        <p:spPr>
          <a:xfrm>
            <a:off x="8607264" y="5748003"/>
            <a:ext cx="4608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Grotte de Lourdes à Schœnenbourg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plante&#10;&#10;Le contenu généré par l’IA peut être incorrect.">
            <a:extLst>
              <a:ext uri="{FF2B5EF4-FFF2-40B4-BE49-F238E27FC236}">
                <a16:creationId xmlns:a16="http://schemas.microsoft.com/office/drawing/2014/main" id="{C45AE668-F4ED-98D1-9F9F-0F1FF7E70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144" y="189000"/>
            <a:ext cx="364556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C5952F-AAF4-0B3A-B55C-83E90B6F39AD}"/>
              </a:ext>
            </a:extLst>
          </p:cNvPr>
          <p:cNvSpPr txBox="1"/>
          <p:nvPr/>
        </p:nvSpPr>
        <p:spPr>
          <a:xfrm>
            <a:off x="1670304" y="5838003"/>
            <a:ext cx="3499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Chapelle de Schœnenbourg</a:t>
            </a:r>
          </a:p>
        </p:txBody>
      </p:sp>
      <p:pic>
        <p:nvPicPr>
          <p:cNvPr id="6" name="Image 5" descr="Une image contenant grave, plein air, cimetière, ciel&#10;&#10;Le contenu généré par l’IA peut être incorrect.">
            <a:extLst>
              <a:ext uri="{FF2B5EF4-FFF2-40B4-BE49-F238E27FC236}">
                <a16:creationId xmlns:a16="http://schemas.microsoft.com/office/drawing/2014/main" id="{502AF8F1-5D33-47F9-9263-DD335905D2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6290" y="189000"/>
            <a:ext cx="3645570" cy="648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0DD0B70-866C-6DA0-0178-1971A505AC38}"/>
              </a:ext>
            </a:extLst>
          </p:cNvPr>
          <p:cNvSpPr txBox="1"/>
          <p:nvPr/>
        </p:nvSpPr>
        <p:spPr>
          <a:xfrm>
            <a:off x="8009986" y="6207335"/>
            <a:ext cx="3468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Croix de cimetière.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plein air, cimetière, ciel&#10;&#10;Le contenu généré par l’IA peut être incorrect.">
            <a:extLst>
              <a:ext uri="{FF2B5EF4-FFF2-40B4-BE49-F238E27FC236}">
                <a16:creationId xmlns:a16="http://schemas.microsoft.com/office/drawing/2014/main" id="{C401A1E2-73DD-C365-BA49-8CD117F4BF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000" y="229500"/>
            <a:ext cx="3600000" cy="6399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B444BD-7A3E-FD0A-BBF0-BDB0276A55BB}"/>
              </a:ext>
            </a:extLst>
          </p:cNvPr>
          <p:cNvSpPr txBox="1"/>
          <p:nvPr/>
        </p:nvSpPr>
        <p:spPr>
          <a:xfrm>
            <a:off x="8115456" y="3962400"/>
            <a:ext cx="24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Calvaire rue de la liberté.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omne, fruit, raisin, Feuilles de vigne&#10;&#10;Le contenu généré par l’IA peut être incorrect.">
            <a:extLst>
              <a:ext uri="{FF2B5EF4-FFF2-40B4-BE49-F238E27FC236}">
                <a16:creationId xmlns:a16="http://schemas.microsoft.com/office/drawing/2014/main" id="{3B719EAA-045D-777D-991A-7B17F998A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501" y="488950"/>
            <a:ext cx="4854622" cy="363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D93F78-B1A1-7329-3B06-88489F882393}"/>
              </a:ext>
            </a:extLst>
          </p:cNvPr>
          <p:cNvSpPr txBox="1"/>
          <p:nvPr/>
        </p:nvSpPr>
        <p:spPr>
          <a:xfrm>
            <a:off x="1353312" y="4348490"/>
            <a:ext cx="590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Grappes de riesling B.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fruit, raisin, Fruit sans pépins, Feuilles de vigne&#10;&#10;Le contenu généré par l’IA peut être incorrect.">
            <a:extLst>
              <a:ext uri="{FF2B5EF4-FFF2-40B4-BE49-F238E27FC236}">
                <a16:creationId xmlns:a16="http://schemas.microsoft.com/office/drawing/2014/main" id="{391149B5-7D41-00B4-8D6D-DC6EE39434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499" y="356040"/>
            <a:ext cx="4608000" cy="614592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4E1EBC-BE82-C5A6-7722-FFB6E41C1D65}"/>
              </a:ext>
            </a:extLst>
          </p:cNvPr>
          <p:cNvSpPr txBox="1"/>
          <p:nvPr/>
        </p:nvSpPr>
        <p:spPr>
          <a:xfrm>
            <a:off x="3819195" y="5427070"/>
            <a:ext cx="319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Grappes de gewurztraminer </a:t>
            </a:r>
            <a:r>
              <a:rPr lang="fr-FR" sz="2400" b="1" dirty="0" err="1">
                <a:solidFill>
                  <a:schemeClr val="bg1"/>
                </a:solidFill>
              </a:rPr>
              <a:t>Rs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raisin, Fruit sans pépins, plein air&#10;&#10;Le contenu généré par l’IA peut être incorrect.">
            <a:extLst>
              <a:ext uri="{FF2B5EF4-FFF2-40B4-BE49-F238E27FC236}">
                <a16:creationId xmlns:a16="http://schemas.microsoft.com/office/drawing/2014/main" id="{D323D834-4EAF-250C-692D-04DBF75643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61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AE6B3-5BDB-CBA9-BEA2-F37B214633F4}"/>
              </a:ext>
            </a:extLst>
          </p:cNvPr>
          <p:cNvSpPr txBox="1"/>
          <p:nvPr/>
        </p:nvSpPr>
        <p:spPr>
          <a:xfrm>
            <a:off x="768384" y="3791711"/>
            <a:ext cx="2523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Grappes de pinot gris 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raisin, Fruit sans pépins, Feuilles de vigne&#10;&#10;Le contenu généré par l’IA peut être incorrect.">
            <a:extLst>
              <a:ext uri="{FF2B5EF4-FFF2-40B4-BE49-F238E27FC236}">
                <a16:creationId xmlns:a16="http://schemas.microsoft.com/office/drawing/2014/main" id="{7DE7DDFC-93D8-C24D-8C72-A6BCB0E15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84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00065-78FF-6704-7C27-7971270E8994}"/>
              </a:ext>
            </a:extLst>
          </p:cNvPr>
          <p:cNvSpPr txBox="1"/>
          <p:nvPr/>
        </p:nvSpPr>
        <p:spPr>
          <a:xfrm>
            <a:off x="4437888" y="85344"/>
            <a:ext cx="3499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Grappes de muscat blanc à petits grains B.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raisin, Fruit sans pépins, Feuilles de vigne&#10;&#10;Le contenu généré par l’IA peut être incorrect.">
            <a:extLst>
              <a:ext uri="{FF2B5EF4-FFF2-40B4-BE49-F238E27FC236}">
                <a16:creationId xmlns:a16="http://schemas.microsoft.com/office/drawing/2014/main" id="{37D4ABFE-2496-F13A-6F88-C93C97D31F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28" y="279000"/>
            <a:ext cx="945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09B9C4-F4F3-95A4-3708-5D9C674AED88}"/>
              </a:ext>
            </a:extLst>
          </p:cNvPr>
          <p:cNvSpPr txBox="1"/>
          <p:nvPr/>
        </p:nvSpPr>
        <p:spPr>
          <a:xfrm>
            <a:off x="10290048" y="2758440"/>
            <a:ext cx="1901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Baies de riesling B touchées par la pourriture noble.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79390D56-ECFE-7E4E-2C75-DEA83586BC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783" y="559117"/>
            <a:ext cx="4577138" cy="32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AE03D-133E-373A-C00E-DBA06F9243E8}"/>
              </a:ext>
            </a:extLst>
          </p:cNvPr>
          <p:cNvSpPr txBox="1"/>
          <p:nvPr/>
        </p:nvSpPr>
        <p:spPr>
          <a:xfrm>
            <a:off x="1538103" y="3962400"/>
            <a:ext cx="467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Schœnenbourg</a:t>
            </a:r>
          </a:p>
        </p:txBody>
      </p:sp>
      <p:pic>
        <p:nvPicPr>
          <p:cNvPr id="6" name="Image 5" descr="Une image contenant arbr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0330C9AC-12E0-A26E-7AEE-3657B438F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4217" y="1634583"/>
            <a:ext cx="3096000" cy="4655634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BDC2C0CA-526D-3DB4-3BCF-7DB8FE4413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689" y="3429000"/>
            <a:ext cx="4435380" cy="2952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ADD1BA7F-47AF-409E-672E-A9A904BCED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2933" y="529971"/>
            <a:ext cx="4469758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ropriété&#10;&#10;Le contenu généré par l’IA peut être incorrect.">
            <a:extLst>
              <a:ext uri="{FF2B5EF4-FFF2-40B4-BE49-F238E27FC236}">
                <a16:creationId xmlns:a16="http://schemas.microsoft.com/office/drawing/2014/main" id="{726A88B1-BBDD-4D3B-7488-6697430EA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47" y="1095375"/>
            <a:ext cx="7048500" cy="466725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672B6E-CA61-D3C9-EF6A-559E8002AD88}"/>
              </a:ext>
            </a:extLst>
          </p:cNvPr>
          <p:cNvSpPr txBox="1"/>
          <p:nvPr/>
        </p:nvSpPr>
        <p:spPr>
          <a:xfrm>
            <a:off x="7716033" y="2041742"/>
            <a:ext cx="44759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Hunspach (prononcé [unspax] ou [unʃpax]) est une commune française située dans la circonscription administrative du Bas-Rhin et, depuis le 1er janvier 2021, dans le territoire de la Collectivité européenne d'Alsace, en région Grand 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69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AC289901-7D6C-3353-DBB4-2B810126E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2324" y="549000"/>
            <a:ext cx="9046379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56C8F25-93AC-FA46-2344-BB7F1CC0B853}"/>
              </a:ext>
            </a:extLst>
          </p:cNvPr>
          <p:cNvSpPr txBox="1"/>
          <p:nvPr/>
        </p:nvSpPr>
        <p:spPr>
          <a:xfrm>
            <a:off x="876821" y="3277509"/>
            <a:ext cx="2517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préféré des Français » : Hunspach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A71AD6EA-654A-97D7-BF44-1D13B4938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92" y="484891"/>
            <a:ext cx="4513759" cy="3132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C0AF6-AD7E-EABF-DC5F-120CE2877910}"/>
              </a:ext>
            </a:extLst>
          </p:cNvPr>
          <p:cNvSpPr txBox="1"/>
          <p:nvPr/>
        </p:nvSpPr>
        <p:spPr>
          <a:xfrm>
            <a:off x="471292" y="3855876"/>
            <a:ext cx="4835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Hunspach, Village préféré des français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893CC7E3-5C8B-7CB1-6862-02D3222514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633" y="3301712"/>
            <a:ext cx="5466075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ciel&#10;&#10;Le contenu généré par l’IA peut être incorrect.">
            <a:extLst>
              <a:ext uri="{FF2B5EF4-FFF2-40B4-BE49-F238E27FC236}">
                <a16:creationId xmlns:a16="http://schemas.microsoft.com/office/drawing/2014/main" id="{2546FC82-9FF6-00C5-47D3-0AECF438CC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38" y="3429000"/>
            <a:ext cx="4464000" cy="29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5208DB-86DF-3B84-4E9D-AF80AE1F020B}"/>
              </a:ext>
            </a:extLst>
          </p:cNvPr>
          <p:cNvSpPr txBox="1"/>
          <p:nvPr/>
        </p:nvSpPr>
        <p:spPr>
          <a:xfrm>
            <a:off x="5388279" y="4624612"/>
            <a:ext cx="5073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Hunspach</a:t>
            </a:r>
          </a:p>
        </p:txBody>
      </p:sp>
      <p:pic>
        <p:nvPicPr>
          <p:cNvPr id="6" name="Image 5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67A41BC7-CE73-CF47-A826-698FFD3A82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962" y="518656"/>
            <a:ext cx="4608000" cy="3456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48F32E95-DEF1-FEB6-5D89-43D16C856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50" y="463216"/>
            <a:ext cx="4705848" cy="3132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E1E553-17B0-1392-2CB4-A1871B5C971D}"/>
              </a:ext>
            </a:extLst>
          </p:cNvPr>
          <p:cNvSpPr txBox="1"/>
          <p:nvPr/>
        </p:nvSpPr>
        <p:spPr>
          <a:xfrm>
            <a:off x="1348636" y="4258849"/>
            <a:ext cx="5824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</a:rPr>
              <a:t>Hunspach, en Alsace,</a:t>
            </a:r>
            <a:endParaRPr lang="fr-FR" sz="40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fenêtre, propriété, Biens immobiliers&#10;&#10;Le contenu généré par l’IA peut être incorrect.">
            <a:extLst>
              <a:ext uri="{FF2B5EF4-FFF2-40B4-BE49-F238E27FC236}">
                <a16:creationId xmlns:a16="http://schemas.microsoft.com/office/drawing/2014/main" id="{44A4E542-543D-5B5D-16BA-6F7455215D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550" y="3178479"/>
            <a:ext cx="4860000" cy="32346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96BD0854-29BA-D60D-5FCC-07A60C9C20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184" y="3241109"/>
            <a:ext cx="4680000" cy="31148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425F4990-09EE-6B32-4519-2CA822E194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8818" y="488515"/>
            <a:ext cx="4716000" cy="313876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église, allée centrale, intérieur&#10;&#10;Le contenu généré par l’IA peut être incorrect.">
            <a:extLst>
              <a:ext uri="{FF2B5EF4-FFF2-40B4-BE49-F238E27FC236}">
                <a16:creationId xmlns:a16="http://schemas.microsoft.com/office/drawing/2014/main" id="{135A0460-6D91-5DB7-7AD9-58AD97387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080" y="474854"/>
            <a:ext cx="4608000" cy="306688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E7E83B59-2E6A-F5AD-0425-47B3EA9038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920" y="3256767"/>
            <a:ext cx="4698000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0C77C5D2-9C04-2DC1-F3B7-6E71379D15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74" y="3429000"/>
            <a:ext cx="436248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oute, bâtiment&#10;&#10;Le contenu généré par l’IA peut être incorrect.">
            <a:extLst>
              <a:ext uri="{FF2B5EF4-FFF2-40B4-BE49-F238E27FC236}">
                <a16:creationId xmlns:a16="http://schemas.microsoft.com/office/drawing/2014/main" id="{CECA7BF3-AC55-ECF1-1EA1-39F80D65E6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2326" y="507376"/>
            <a:ext cx="5652000" cy="3096989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4751F110-3B97-B26B-67BA-921C18D3CB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65" y="3429000"/>
            <a:ext cx="4334912" cy="288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utomne, ciel, route&#10;&#10;Le contenu généré par l’IA peut être incorrect.">
            <a:extLst>
              <a:ext uri="{FF2B5EF4-FFF2-40B4-BE49-F238E27FC236}">
                <a16:creationId xmlns:a16="http://schemas.microsoft.com/office/drawing/2014/main" id="{6859C510-D620-3396-4029-45E58ADCD5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189" y="517734"/>
            <a:ext cx="4850546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anc, plante&#10;&#10;Le contenu généré par l’IA peut être incorrect.">
            <a:extLst>
              <a:ext uri="{FF2B5EF4-FFF2-40B4-BE49-F238E27FC236}">
                <a16:creationId xmlns:a16="http://schemas.microsoft.com/office/drawing/2014/main" id="{DB41C152-B656-123B-42DB-B362B25C03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647" y="279000"/>
            <a:ext cx="841095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DEEF02-DB79-9C7E-E578-A12E411A9CB3}"/>
              </a:ext>
            </a:extLst>
          </p:cNvPr>
          <p:cNvSpPr txBox="1"/>
          <p:nvPr/>
        </p:nvSpPr>
        <p:spPr>
          <a:xfrm>
            <a:off x="9033049" y="3643989"/>
            <a:ext cx="293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Banc reposoir millésimé 1854 dans un cartouche.</a:t>
            </a: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C9797FF5-4D11-5B16-A429-1B0351767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16" y="850500"/>
            <a:ext cx="6876000" cy="5157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F95336-29B8-0A49-36FC-95DC24B056E7}"/>
              </a:ext>
            </a:extLst>
          </p:cNvPr>
          <p:cNvSpPr txBox="1"/>
          <p:nvPr/>
        </p:nvSpPr>
        <p:spPr>
          <a:xfrm>
            <a:off x="7377830" y="225468"/>
            <a:ext cx="48141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</a:t>
            </a:r>
            <a:r>
              <a:rPr lang="fr-FR" sz="2400" b="1" dirty="0" err="1">
                <a:solidFill>
                  <a:schemeClr val="bg1"/>
                </a:solidFill>
              </a:rPr>
              <a:t>sugesttion</a:t>
            </a:r>
            <a:r>
              <a:rPr lang="fr-FR" sz="2400" b="1" dirty="0">
                <a:solidFill>
                  <a:schemeClr val="bg1"/>
                </a:solidFill>
              </a:rPr>
              <a:t> De Jack Didier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Les Commune de Schönenberger Et Celui De  Hunspach  Alsace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211</Words>
  <Application>Microsoft Office PowerPoint</Application>
  <PresentationFormat>Grand écran</PresentationFormat>
  <Paragraphs>37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2025-04-15T09:07:26Z</dcterms:modified>
</cp:coreProperties>
</file>