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3" r:id="rId19"/>
    <p:sldId id="270"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476" autoAdjust="0"/>
    <p:restoredTop sz="94660"/>
  </p:normalViewPr>
  <p:slideViewPr>
    <p:cSldViewPr snapToGrid="0">
      <p:cViewPr varScale="1">
        <p:scale>
          <a:sx n="81" d="100"/>
          <a:sy n="81" d="100"/>
        </p:scale>
        <p:origin x="41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16/04/2025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16/04/2025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Photographie aérienne, bâtiment&#10;&#10;Le contenu généré par l’IA peut être incorrect.">
            <a:extLst>
              <a:ext uri="{FF2B5EF4-FFF2-40B4-BE49-F238E27FC236}">
                <a16:creationId xmlns:a16="http://schemas.microsoft.com/office/drawing/2014/main" id="{32EFA095-732B-1D5C-F67D-B66C53D849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4467" y="279000"/>
            <a:ext cx="9409563" cy="6300000"/>
          </a:xfrm>
          <a:prstGeom prst="rect">
            <a:avLst/>
          </a:prstGeom>
          <a:ln w="889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67A9B2-9D9B-4539-46F5-4E1A2D55BD66}"/>
              </a:ext>
            </a:extLst>
          </p:cNvPr>
          <p:cNvSpPr txBox="1"/>
          <p:nvPr/>
        </p:nvSpPr>
        <p:spPr>
          <a:xfrm>
            <a:off x="3418114" y="1092531"/>
            <a:ext cx="6187044" cy="584775"/>
          </a:xfrm>
          <a:prstGeom prst="rect">
            <a:avLst/>
          </a:prstGeom>
          <a:noFill/>
        </p:spPr>
        <p:txBody>
          <a:bodyPr wrap="square" rtlCol="0">
            <a:spAutoFit/>
          </a:bodyPr>
          <a:lstStyle/>
          <a:p>
            <a:r>
              <a:rPr lang="fr-FR" sz="3200" b="1" dirty="0">
                <a:solidFill>
                  <a:schemeClr val="bg1"/>
                </a:solidFill>
              </a:rPr>
              <a:t>Italie, Sicile, Palerme, </a:t>
            </a:r>
          </a:p>
        </p:txBody>
      </p:sp>
      <p:sp>
        <p:nvSpPr>
          <p:cNvPr id="5" name="ZoneTexte 4">
            <a:extLst>
              <a:ext uri="{FF2B5EF4-FFF2-40B4-BE49-F238E27FC236}">
                <a16:creationId xmlns:a16="http://schemas.microsoft.com/office/drawing/2014/main" id="{8F773F01-6EF2-61CD-A98E-90743E926BF0}"/>
              </a:ext>
            </a:extLst>
          </p:cNvPr>
          <p:cNvSpPr txBox="1"/>
          <p:nvPr/>
        </p:nvSpPr>
        <p:spPr>
          <a:xfrm>
            <a:off x="10492198" y="4611231"/>
            <a:ext cx="2125683" cy="2246769"/>
          </a:xfrm>
          <a:prstGeom prst="rect">
            <a:avLst/>
          </a:prstGeom>
          <a:noFill/>
        </p:spPr>
        <p:txBody>
          <a:bodyPr wrap="square" rtlCol="0">
            <a:spAutoFit/>
          </a:bodyPr>
          <a:lstStyle/>
          <a:p>
            <a:r>
              <a:rPr lang="fr-FR" sz="2800" b="1" dirty="0">
                <a:solidFill>
                  <a:schemeClr val="bg1"/>
                </a:solidFill>
              </a:rPr>
              <a:t>Cliquez Gauche PPS En Manuel</a:t>
            </a:r>
          </a:p>
          <a:p>
            <a:r>
              <a:rPr lang="fr-FR" sz="2800" b="1" dirty="0">
                <a:solidFill>
                  <a:schemeClr val="bg1"/>
                </a:solidFill>
              </a:rPr>
              <a:t>Merci</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4="http://schemas.microsoft.com/office/powerpoint/2010/main">
    <mc:Choice Requires="p14">
      <p:transition spd="slow" p14:dur="5000">
        <p:sndAc>
          <p:stSnd>
            <p:snd r:embed="rId2" name="Canon in D (Pachelbel) - Violin &amp; Piano.wav"/>
          </p:stSnd>
        </p:sndAc>
      </p:transition>
    </mc:Choice>
    <mc:Fallback xmlns="">
      <p:transition spd="slow">
        <p:sndAc>
          <p:stSnd>
            <p:snd r:embed="rId4" name="Canon in D (Pachelbel) - Violin &amp;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sculpture, fontaine, plein air, bâtiment&#10;&#10;Le contenu généré par l’IA peut être incorrect.">
            <a:extLst>
              <a:ext uri="{FF2B5EF4-FFF2-40B4-BE49-F238E27FC236}">
                <a16:creationId xmlns:a16="http://schemas.microsoft.com/office/drawing/2014/main" id="{9C780D7F-9F5C-F924-BA92-43E72DF762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4343" y="747000"/>
            <a:ext cx="4025662" cy="5364000"/>
          </a:xfrm>
          <a:prstGeom prst="rect">
            <a:avLst/>
          </a:prstGeom>
          <a:ln w="228600" cap="sq" cmpd="thickThin">
            <a:solidFill>
              <a:schemeClr val="accent5">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5E31D5-6E5C-38B3-67C4-03BC0A8BFCC5}"/>
              </a:ext>
            </a:extLst>
          </p:cNvPr>
          <p:cNvSpPr txBox="1"/>
          <p:nvPr/>
        </p:nvSpPr>
        <p:spPr>
          <a:xfrm>
            <a:off x="5997038" y="243512"/>
            <a:ext cx="5296395" cy="6370975"/>
          </a:xfrm>
          <a:prstGeom prst="rect">
            <a:avLst/>
          </a:prstGeom>
          <a:noFill/>
        </p:spPr>
        <p:txBody>
          <a:bodyPr wrap="square" rtlCol="0">
            <a:spAutoFit/>
          </a:bodyPr>
          <a:lstStyle/>
          <a:p>
            <a:r>
              <a:rPr lang="fr-FR" sz="2400" b="1">
                <a:solidFill>
                  <a:schemeClr val="bg1"/>
                </a:solidFill>
              </a:rPr>
              <a:t>Palerme (/palɛʁm/[2] ; en italien : Palermo /paˈlɛrmo/[3] Écouterⓘ ; en sicilien : Palermu /pa.ˈlɛr.mʊ/) est une ville du sud de l'Italie, chef-lieu de la région autonome de Sicile et de la ville métropolitaine de Palerme, qui englobe son aire urbaine. Ayant joué un rôle prépondérant au cours de la majeure partie de ses 2 700 ans d'existence, Palerme est renommée pour sa riche histoire, sa culture locale, ses monuments architecturaux, son climat méditerranéen et sa cuisine. Située au nord-ouest de la Sicile, elle est baignée par les eaux de la baie de Palerme, dans la mer Tyrrhénienne.</a:t>
            </a:r>
            <a:endParaRPr lang="fr-FR" sz="2400" b="1" dirty="0">
              <a:solidFill>
                <a:schemeClr val="bg1"/>
              </a:solidFill>
            </a:endParaRP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ciel, Architecture médiévale, bâtiment&#10;&#10;Le contenu généré par l’IA peut être incorrect.">
            <a:extLst>
              <a:ext uri="{FF2B5EF4-FFF2-40B4-BE49-F238E27FC236}">
                <a16:creationId xmlns:a16="http://schemas.microsoft.com/office/drawing/2014/main" id="{6D99EC0F-10D5-2C67-DC1B-871EF9AC99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78003B-D865-2B38-8035-0762B267827B}"/>
              </a:ext>
            </a:extLst>
          </p:cNvPr>
          <p:cNvSpPr txBox="1"/>
          <p:nvPr/>
        </p:nvSpPr>
        <p:spPr>
          <a:xfrm>
            <a:off x="2434442" y="279000"/>
            <a:ext cx="7861465" cy="461665"/>
          </a:xfrm>
          <a:prstGeom prst="rect">
            <a:avLst/>
          </a:prstGeom>
          <a:noFill/>
        </p:spPr>
        <p:txBody>
          <a:bodyPr wrap="square" rtlCol="0">
            <a:spAutoFit/>
          </a:bodyPr>
          <a:lstStyle/>
          <a:p>
            <a:r>
              <a:rPr lang="fr-FR" sz="2400" b="1" dirty="0"/>
              <a:t> </a:t>
            </a:r>
            <a:r>
              <a:rPr lang="fr-FR" sz="2400" b="1" dirty="0">
                <a:solidFill>
                  <a:schemeClr val="bg1"/>
                </a:solidFill>
              </a:rPr>
              <a:t>Cathédrale de Palerme sur l'île italienne de Sicile</a:t>
            </a: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ciel, bâtiment, ville&#10;&#10;Le contenu généré par l’IA peut être incorrect.">
            <a:extLst>
              <a:ext uri="{FF2B5EF4-FFF2-40B4-BE49-F238E27FC236}">
                <a16:creationId xmlns:a16="http://schemas.microsoft.com/office/drawing/2014/main" id="{CCBAA8B1-404F-D90D-A8A4-B71BFE13D5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12008" y="279000"/>
            <a:ext cx="8567983" cy="6300000"/>
          </a:xfrm>
          <a:prstGeom prst="rect">
            <a:avLst/>
          </a:prstGeom>
          <a:ln w="889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8398A21-DE9B-B9FE-3ADD-3C937763845E}"/>
              </a:ext>
            </a:extLst>
          </p:cNvPr>
          <p:cNvSpPr txBox="1"/>
          <p:nvPr/>
        </p:nvSpPr>
        <p:spPr>
          <a:xfrm>
            <a:off x="3574472" y="6199691"/>
            <a:ext cx="7137070" cy="461665"/>
          </a:xfrm>
          <a:prstGeom prst="rect">
            <a:avLst/>
          </a:prstGeom>
          <a:noFill/>
        </p:spPr>
        <p:txBody>
          <a:bodyPr wrap="square" rtlCol="0">
            <a:spAutoFit/>
          </a:bodyPr>
          <a:lstStyle/>
          <a:p>
            <a:r>
              <a:rPr lang="it-IT" sz="2400" b="1">
                <a:solidFill>
                  <a:schemeClr val="bg1"/>
                </a:solidFill>
              </a:rPr>
              <a:t>Piazza Pretoria, Palerme, Sicile, Italie.</a:t>
            </a:r>
            <a:endParaRPr lang="fr-FR" sz="2400" b="1" dirty="0">
              <a:solidFill>
                <a:schemeClr val="bg1"/>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bâtiment, arbre, ciel&#10;&#10;Le contenu généré par l’IA peut être incorrect.">
            <a:extLst>
              <a:ext uri="{FF2B5EF4-FFF2-40B4-BE49-F238E27FC236}">
                <a16:creationId xmlns:a16="http://schemas.microsoft.com/office/drawing/2014/main" id="{E6B27AEA-D0A0-E87B-0CAB-EEB1EA7288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4B1B9C-88B9-A16E-84A3-726E19AD5DA9}"/>
              </a:ext>
            </a:extLst>
          </p:cNvPr>
          <p:cNvSpPr txBox="1"/>
          <p:nvPr/>
        </p:nvSpPr>
        <p:spPr>
          <a:xfrm>
            <a:off x="1896000" y="279000"/>
            <a:ext cx="8965870" cy="830997"/>
          </a:xfrm>
          <a:prstGeom prst="rect">
            <a:avLst/>
          </a:prstGeom>
          <a:noFill/>
        </p:spPr>
        <p:txBody>
          <a:bodyPr wrap="square" rtlCol="0">
            <a:spAutoFit/>
          </a:bodyPr>
          <a:lstStyle/>
          <a:p>
            <a:r>
              <a:rPr lang="fr-FR" sz="2400" b="1" dirty="0"/>
              <a:t>Palais des Normands depuis l'église Saint-Jean des Ermites (août 2015)</a:t>
            </a: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5E2FF846-044E-747F-821C-0D30529A1C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EF73C99-5A0B-F506-46A2-D69DC5A4EEDD}"/>
              </a:ext>
            </a:extLst>
          </p:cNvPr>
          <p:cNvSpPr txBox="1"/>
          <p:nvPr/>
        </p:nvSpPr>
        <p:spPr>
          <a:xfrm>
            <a:off x="4168239" y="228483"/>
            <a:ext cx="4750130" cy="461665"/>
          </a:xfrm>
          <a:prstGeom prst="rect">
            <a:avLst/>
          </a:prstGeom>
          <a:noFill/>
        </p:spPr>
        <p:txBody>
          <a:bodyPr wrap="square" rtlCol="0">
            <a:spAutoFit/>
          </a:bodyPr>
          <a:lstStyle/>
          <a:p>
            <a:r>
              <a:rPr lang="fr-FR" sz="2400" b="1">
                <a:solidFill>
                  <a:schemeClr val="bg1"/>
                </a:solidFill>
              </a:rPr>
              <a:t>Église Saint- Dominique</a:t>
            </a:r>
            <a:endParaRPr lang="fr-FR" sz="2400" b="1" dirty="0">
              <a:solidFill>
                <a:schemeClr val="bg1"/>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3421AF19-331A-3FA9-C1F1-7885875297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8"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5C0F1D2-EF5C-FB37-5F9F-6A64035686AB}"/>
              </a:ext>
            </a:extLst>
          </p:cNvPr>
          <p:cNvSpPr txBox="1"/>
          <p:nvPr/>
        </p:nvSpPr>
        <p:spPr>
          <a:xfrm>
            <a:off x="2196935" y="6163294"/>
            <a:ext cx="7944592" cy="461665"/>
          </a:xfrm>
          <a:prstGeom prst="rect">
            <a:avLst/>
          </a:prstGeom>
          <a:noFill/>
        </p:spPr>
        <p:txBody>
          <a:bodyPr wrap="square" rtlCol="0">
            <a:spAutoFit/>
          </a:bodyPr>
          <a:lstStyle/>
          <a:p>
            <a:r>
              <a:rPr lang="fr-FR" sz="2400" b="1" dirty="0">
                <a:solidFill>
                  <a:schemeClr val="bg1"/>
                </a:solidFill>
              </a:rPr>
              <a:t>Palerme </a:t>
            </a:r>
            <a:r>
              <a:rPr lang="fr-FR" sz="2400" b="1" dirty="0" err="1">
                <a:solidFill>
                  <a:schemeClr val="bg1"/>
                </a:solidFill>
              </a:rPr>
              <a:t>Teatre</a:t>
            </a:r>
            <a:r>
              <a:rPr lang="fr-FR" sz="2400" b="1" dirty="0">
                <a:solidFill>
                  <a:schemeClr val="bg1"/>
                </a:solidFill>
              </a:rPr>
              <a:t> </a:t>
            </a:r>
            <a:r>
              <a:rPr lang="fr-FR" sz="2400" b="1" dirty="0" err="1">
                <a:solidFill>
                  <a:schemeClr val="bg1"/>
                </a:solidFill>
              </a:rPr>
              <a:t>Politeama</a:t>
            </a:r>
            <a:endParaRPr lang="fr-FR" sz="2400" b="1" dirty="0">
              <a:solidFill>
                <a:schemeClr val="bg1"/>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bâtiment, plein air, nuage, ciel&#10;&#10;Le contenu généré par l’IA peut être incorrect.">
            <a:extLst>
              <a:ext uri="{FF2B5EF4-FFF2-40B4-BE49-F238E27FC236}">
                <a16:creationId xmlns:a16="http://schemas.microsoft.com/office/drawing/2014/main" id="{5CF820FE-66E4-CD60-48DF-85E3386995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ln w="889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2F859D-7594-6C4E-770D-6051812A034C}"/>
              </a:ext>
            </a:extLst>
          </p:cNvPr>
          <p:cNvSpPr txBox="1"/>
          <p:nvPr/>
        </p:nvSpPr>
        <p:spPr>
          <a:xfrm>
            <a:off x="4738254" y="279000"/>
            <a:ext cx="8668987" cy="461665"/>
          </a:xfrm>
          <a:prstGeom prst="rect">
            <a:avLst/>
          </a:prstGeom>
          <a:noFill/>
        </p:spPr>
        <p:txBody>
          <a:bodyPr wrap="square" rtlCol="0">
            <a:spAutoFit/>
          </a:bodyPr>
          <a:lstStyle/>
          <a:p>
            <a:r>
              <a:rPr lang="fr-FR" sz="2400" b="1"/>
              <a:t>La Zisa (Palermo)</a:t>
            </a:r>
            <a:endParaRPr lang="fr-FR" sz="2400" b="1" dirty="0"/>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nature, arbre, rive&#10;&#10;Le contenu généré par l’IA peut être incorrect.">
            <a:extLst>
              <a:ext uri="{FF2B5EF4-FFF2-40B4-BE49-F238E27FC236}">
                <a16:creationId xmlns:a16="http://schemas.microsoft.com/office/drawing/2014/main" id="{C3CCB6CD-801C-879A-3B14-5B5FB33416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531" y="279000"/>
            <a:ext cx="9914754" cy="6300000"/>
          </a:xfrm>
          <a:prstGeom prst="ellipse">
            <a:avLst/>
          </a:prstGeom>
          <a:ln w="63500"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676D746-FAA9-F18C-AA03-3895C44ED7B3}"/>
              </a:ext>
            </a:extLst>
          </p:cNvPr>
          <p:cNvSpPr txBox="1"/>
          <p:nvPr/>
        </p:nvSpPr>
        <p:spPr>
          <a:xfrm>
            <a:off x="8318399" y="5902072"/>
            <a:ext cx="3831771" cy="830997"/>
          </a:xfrm>
          <a:prstGeom prst="rect">
            <a:avLst/>
          </a:prstGeom>
          <a:noFill/>
        </p:spPr>
        <p:txBody>
          <a:bodyPr wrap="square" rtlCol="0">
            <a:spAutoFit/>
          </a:bodyPr>
          <a:lstStyle/>
          <a:p>
            <a:r>
              <a:rPr lang="fr-FR" sz="2400" b="1">
                <a:solidFill>
                  <a:schemeClr val="bg1"/>
                </a:solidFill>
              </a:rPr>
              <a:t>La baie de Mondello vue du mont Pellegrino.</a:t>
            </a:r>
            <a:endParaRPr lang="fr-FR" sz="2400" b="1" dirty="0">
              <a:solidFill>
                <a:schemeClr val="bg1"/>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scène, route, voie&#10;&#10;Le contenu généré par l’IA peut être incorrect.">
            <a:extLst>
              <a:ext uri="{FF2B5EF4-FFF2-40B4-BE49-F238E27FC236}">
                <a16:creationId xmlns:a16="http://schemas.microsoft.com/office/drawing/2014/main" id="{4AAAA04D-C5C3-78F0-FEED-59BAFC64FB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AD32800-3D8C-20F7-C520-0C81C6E5F9B1}"/>
              </a:ext>
            </a:extLst>
          </p:cNvPr>
          <p:cNvSpPr txBox="1"/>
          <p:nvPr/>
        </p:nvSpPr>
        <p:spPr>
          <a:xfrm>
            <a:off x="3182586" y="279000"/>
            <a:ext cx="6436426" cy="461665"/>
          </a:xfrm>
          <a:prstGeom prst="rect">
            <a:avLst/>
          </a:prstGeom>
          <a:noFill/>
        </p:spPr>
        <p:txBody>
          <a:bodyPr wrap="square" rtlCol="0">
            <a:spAutoFit/>
          </a:bodyPr>
          <a:lstStyle/>
          <a:p>
            <a:r>
              <a:rPr lang="fr-FR" sz="2400" b="1"/>
              <a:t>L'autoroute A20 entre Messine et Palerme.</a:t>
            </a:r>
            <a:endParaRPr lang="fr-FR" sz="2400" b="1" dirty="0"/>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roue, Véhicule terrestre, bâtiment&#10;&#10;Le contenu généré par l’IA peut être incorrect.">
            <a:extLst>
              <a:ext uri="{FF2B5EF4-FFF2-40B4-BE49-F238E27FC236}">
                <a16:creationId xmlns:a16="http://schemas.microsoft.com/office/drawing/2014/main" id="{D4D05E50-4F35-4671-F9A6-2D892FF5A0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9248" y="279000"/>
            <a:ext cx="9453707" cy="6300000"/>
          </a:xfrm>
          <a:prstGeom prst="snip2DiagRect">
            <a:avLst/>
          </a:prstGeom>
          <a:solidFill>
            <a:srgbClr val="FFFFFF">
              <a:shade val="85000"/>
            </a:srgbClr>
          </a:solidFill>
          <a:ln w="88900" cap="sq">
            <a:solidFill>
              <a:schemeClr val="accent3">
                <a:lumMod val="60000"/>
                <a:lumOff val="4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C40D8D64-2CC2-D00C-6CFC-4734406F0B51}"/>
              </a:ext>
            </a:extLst>
          </p:cNvPr>
          <p:cNvSpPr txBox="1"/>
          <p:nvPr/>
        </p:nvSpPr>
        <p:spPr>
          <a:xfrm>
            <a:off x="2173185" y="6117335"/>
            <a:ext cx="5011387" cy="461665"/>
          </a:xfrm>
          <a:prstGeom prst="rect">
            <a:avLst/>
          </a:prstGeom>
          <a:noFill/>
        </p:spPr>
        <p:txBody>
          <a:bodyPr wrap="square" rtlCol="0">
            <a:spAutoFit/>
          </a:bodyPr>
          <a:lstStyle/>
          <a:p>
            <a:r>
              <a:rPr lang="fr-FR" sz="2400" b="1"/>
              <a:t>Triporteur dans le centre-ville.</a:t>
            </a:r>
            <a:endParaRPr lang="fr-FR" sz="2400" b="1" dirty="0"/>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hotographie aérienne, plein air, aérien, Vue plongeante&#10;&#10;Le contenu généré par l’IA peut être incorrect.">
            <a:extLst>
              <a:ext uri="{FF2B5EF4-FFF2-40B4-BE49-F238E27FC236}">
                <a16:creationId xmlns:a16="http://schemas.microsoft.com/office/drawing/2014/main" id="{83744B04-66E7-0D28-51F2-130045CE3E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2260" y="661500"/>
            <a:ext cx="7380000" cy="5535000"/>
          </a:xfrm>
          <a:prstGeom prst="rect">
            <a:avLst/>
          </a:prstGeom>
          <a:solidFill>
            <a:srgbClr val="FFFFFF">
              <a:shade val="85000"/>
            </a:srgbClr>
          </a:solidFill>
          <a:ln w="190500" cap="sq">
            <a:solidFill>
              <a:schemeClr val="accent2">
                <a:lumMod val="60000"/>
                <a:lumOff val="4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a:extLst>
              <a:ext uri="{FF2B5EF4-FFF2-40B4-BE49-F238E27FC236}">
                <a16:creationId xmlns:a16="http://schemas.microsoft.com/office/drawing/2014/main" id="{4FA221BD-9AED-BE13-AD3A-DA4E44E4AB79}"/>
              </a:ext>
            </a:extLst>
          </p:cNvPr>
          <p:cNvSpPr txBox="1"/>
          <p:nvPr/>
        </p:nvSpPr>
        <p:spPr>
          <a:xfrm>
            <a:off x="1053038" y="313960"/>
            <a:ext cx="5803075" cy="461665"/>
          </a:xfrm>
          <a:prstGeom prst="rect">
            <a:avLst/>
          </a:prstGeom>
          <a:noFill/>
        </p:spPr>
        <p:txBody>
          <a:bodyPr wrap="square" rtlCol="0">
            <a:spAutoFit/>
          </a:bodyPr>
          <a:lstStyle/>
          <a:p>
            <a:r>
              <a:rPr lang="fr-FR" sz="2400" b="1">
                <a:solidFill>
                  <a:schemeClr val="bg1"/>
                </a:solidFill>
              </a:rPr>
              <a:t>Le port de Palerme.</a:t>
            </a:r>
            <a:endParaRPr lang="fr-FR" sz="2400" b="1" dirty="0">
              <a:solidFill>
                <a:schemeClr val="bg1"/>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texte, véhicule, Véhicule terrestre&#10;&#10;Le contenu généré par l’IA peut être incorrect.">
            <a:extLst>
              <a:ext uri="{FF2B5EF4-FFF2-40B4-BE49-F238E27FC236}">
                <a16:creationId xmlns:a16="http://schemas.microsoft.com/office/drawing/2014/main" id="{12DE8F18-A4E9-A1BD-10AD-2DA53EB775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3565" y="279000"/>
            <a:ext cx="9487038"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C08F743-DB35-3D93-F6FB-BF82A64AAF5A}"/>
              </a:ext>
            </a:extLst>
          </p:cNvPr>
          <p:cNvSpPr txBox="1"/>
          <p:nvPr/>
        </p:nvSpPr>
        <p:spPr>
          <a:xfrm>
            <a:off x="10105901" y="1384153"/>
            <a:ext cx="1995055" cy="4524315"/>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Vestige de rempart phénicien incorporé dans le convent di Santa Caterina (couvent Sainte-Catherine).</a:t>
            </a: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EDC291A7-DA7A-84FB-3B3D-D13083BC2B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46BB1E8-7B80-6BD3-419F-E556ADD5FC86}"/>
              </a:ext>
            </a:extLst>
          </p:cNvPr>
          <p:cNvSpPr txBox="1"/>
          <p:nvPr/>
        </p:nvSpPr>
        <p:spPr>
          <a:xfrm>
            <a:off x="3408218" y="279000"/>
            <a:ext cx="6994566" cy="461665"/>
          </a:xfrm>
          <a:prstGeom prst="rect">
            <a:avLst/>
          </a:prstGeom>
          <a:noFill/>
        </p:spPr>
        <p:txBody>
          <a:bodyPr wrap="square" rtlCol="0">
            <a:spAutoFit/>
          </a:bodyPr>
          <a:lstStyle/>
          <a:p>
            <a:r>
              <a:rPr lang="it-IT" sz="2400" b="1"/>
              <a:t>San Giovanni degli Eremiti , Palerme</a:t>
            </a:r>
            <a:endParaRPr lang="fr-FR" sz="2400" b="1" dirty="0"/>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habits, peinture, art, femme&#10;&#10;Le contenu généré par l’IA peut être incorrect.">
            <a:extLst>
              <a:ext uri="{FF2B5EF4-FFF2-40B4-BE49-F238E27FC236}">
                <a16:creationId xmlns:a16="http://schemas.microsoft.com/office/drawing/2014/main" id="{BE333489-8655-E99C-DD9B-C4A6A9652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9287" y="279987"/>
            <a:ext cx="7056000" cy="6298023"/>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66716F9-F3D8-A89E-80E5-C755370DFCB0}"/>
              </a:ext>
            </a:extLst>
          </p:cNvPr>
          <p:cNvSpPr txBox="1"/>
          <p:nvPr/>
        </p:nvSpPr>
        <p:spPr>
          <a:xfrm>
            <a:off x="166255" y="3428999"/>
            <a:ext cx="4239276" cy="1569660"/>
          </a:xfrm>
          <a:prstGeom prst="rect">
            <a:avLst/>
          </a:prstGeom>
          <a:noFill/>
        </p:spPr>
        <p:txBody>
          <a:bodyPr wrap="square" rtlCol="0">
            <a:spAutoFit/>
          </a:bodyPr>
          <a:lstStyle/>
          <a:p>
            <a:r>
              <a:rPr lang="fr-FR" sz="2400" b="1">
                <a:solidFill>
                  <a:schemeClr val="bg1"/>
                </a:solidFill>
              </a:rPr>
              <a:t>Roger Ier recevant les clés de la ville de Palerme (peinture conservée au palais des Normands).</a:t>
            </a:r>
            <a:endParaRPr lang="fr-FR" sz="2400" b="1" dirty="0">
              <a:solidFill>
                <a:schemeClr val="bg1"/>
              </a:solidFill>
            </a:endParaRP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lieu de culte, sanctuaire, Lieux sacrés, statue&#10;&#10;Le contenu généré par l’IA peut être incorrect.">
            <a:extLst>
              <a:ext uri="{FF2B5EF4-FFF2-40B4-BE49-F238E27FC236}">
                <a16:creationId xmlns:a16="http://schemas.microsoft.com/office/drawing/2014/main" id="{549C8F56-6C8C-ACF2-093A-3B76E334BC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2447" y="826649"/>
            <a:ext cx="8820000" cy="5204702"/>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2A79161-406F-6065-BCEB-CEE51F73D977}"/>
              </a:ext>
            </a:extLst>
          </p:cNvPr>
          <p:cNvSpPr txBox="1"/>
          <p:nvPr/>
        </p:nvSpPr>
        <p:spPr>
          <a:xfrm>
            <a:off x="9466810" y="2115508"/>
            <a:ext cx="2828307" cy="2308324"/>
          </a:xfrm>
          <a:prstGeom prst="rect">
            <a:avLst/>
          </a:prstGeom>
          <a:noFill/>
        </p:spPr>
        <p:txBody>
          <a:bodyPr wrap="square" rtlCol="0">
            <a:spAutoFit/>
          </a:bodyPr>
          <a:lstStyle/>
          <a:p>
            <a:r>
              <a:rPr lang="fr-FR" sz="2400" b="1" dirty="0">
                <a:solidFill>
                  <a:schemeClr val="bg1"/>
                </a:solidFill>
              </a:rPr>
              <a:t>Intérieur de la chapelle palatine, décorée d'éléments byzantins, arabes et normands.</a:t>
            </a: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ciel, plante, arbre&#10;&#10;Le contenu généré par l’IA peut être incorrect.">
            <a:extLst>
              <a:ext uri="{FF2B5EF4-FFF2-40B4-BE49-F238E27FC236}">
                <a16:creationId xmlns:a16="http://schemas.microsoft.com/office/drawing/2014/main" id="{580A2D0F-7691-72E3-F1D6-8AD8A14FB2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910" y="423000"/>
            <a:ext cx="11566179" cy="6012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3F740C-3966-23F7-3B58-2F4ABB96B234}"/>
              </a:ext>
            </a:extLst>
          </p:cNvPr>
          <p:cNvSpPr txBox="1"/>
          <p:nvPr/>
        </p:nvSpPr>
        <p:spPr>
          <a:xfrm>
            <a:off x="2952997" y="423000"/>
            <a:ext cx="5854535" cy="523220"/>
          </a:xfrm>
          <a:prstGeom prst="rect">
            <a:avLst/>
          </a:prstGeom>
          <a:noFill/>
        </p:spPr>
        <p:txBody>
          <a:bodyPr wrap="square" rtlCol="0">
            <a:spAutoFit/>
          </a:bodyPr>
          <a:lstStyle/>
          <a:p>
            <a:r>
              <a:rPr lang="fr-FR" sz="2800" b="1">
                <a:solidFill>
                  <a:schemeClr val="bg1"/>
                </a:solidFill>
              </a:rPr>
              <a:t> Vue du Hôtel Villa Igiea à Palerme .</a:t>
            </a:r>
            <a:endParaRPr lang="fr-FR" sz="2800" b="1" dirty="0">
              <a:solidFill>
                <a:schemeClr val="bg1"/>
              </a:solidFill>
            </a:endParaRP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plein air, nature, rive, ciel&#10;&#10;Le contenu généré par l’IA peut être incorrect.">
            <a:extLst>
              <a:ext uri="{FF2B5EF4-FFF2-40B4-BE49-F238E27FC236}">
                <a16:creationId xmlns:a16="http://schemas.microsoft.com/office/drawing/2014/main" id="{1C06C8F1-6E39-D57A-B838-8AC3D47861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5408" y="279000"/>
            <a:ext cx="8400000" cy="6300000"/>
          </a:xfrm>
          <a:prstGeom prst="rect">
            <a:avLst/>
          </a:prstGeom>
          <a:ln w="889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027FB08-C8B4-108F-9479-315BDEA037D3}"/>
              </a:ext>
            </a:extLst>
          </p:cNvPr>
          <p:cNvSpPr txBox="1"/>
          <p:nvPr/>
        </p:nvSpPr>
        <p:spPr>
          <a:xfrm>
            <a:off x="415637" y="2648197"/>
            <a:ext cx="2565070" cy="3046988"/>
          </a:xfrm>
          <a:prstGeom prst="rect">
            <a:avLst/>
          </a:prstGeom>
          <a:noFill/>
        </p:spPr>
        <p:txBody>
          <a:bodyPr wrap="square" rtlCol="0">
            <a:spAutoFit/>
          </a:bodyPr>
          <a:lstStyle/>
          <a:p>
            <a:r>
              <a:rPr lang="fr-FR" sz="2400" b="1">
                <a:solidFill>
                  <a:schemeClr val="bg1"/>
                </a:solidFill>
              </a:rPr>
              <a:t>Les plages de sable de Mondello comptent parmi les principales attractions touristiques de la ville.</a:t>
            </a:r>
            <a:endParaRPr lang="fr-FR" sz="2400" b="1" dirty="0">
              <a:solidFill>
                <a:schemeClr val="bg1"/>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arbre, ciel, plante&#10;&#10;Le contenu généré par l’IA peut être incorrect.">
            <a:extLst>
              <a:ext uri="{FF2B5EF4-FFF2-40B4-BE49-F238E27FC236}">
                <a16:creationId xmlns:a16="http://schemas.microsoft.com/office/drawing/2014/main" id="{67D854DD-C6DA-0061-AAB1-E7540D48BD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8420" y="279000"/>
            <a:ext cx="8400000"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E291673-DC5C-C8F4-3FCE-BD38A2ED4EDC}"/>
              </a:ext>
            </a:extLst>
          </p:cNvPr>
          <p:cNvSpPr txBox="1"/>
          <p:nvPr/>
        </p:nvSpPr>
        <p:spPr>
          <a:xfrm>
            <a:off x="96981" y="3331029"/>
            <a:ext cx="3004457" cy="1200329"/>
          </a:xfrm>
          <a:prstGeom prst="rect">
            <a:avLst/>
          </a:prstGeom>
          <a:noFill/>
        </p:spPr>
        <p:txBody>
          <a:bodyPr wrap="square" rtlCol="0">
            <a:spAutoFit/>
          </a:bodyPr>
          <a:lstStyle/>
          <a:p>
            <a:r>
              <a:rPr lang="fr-FR" sz="2400" b="1" dirty="0">
                <a:solidFill>
                  <a:schemeClr val="bg1"/>
                </a:solidFill>
              </a:rPr>
              <a:t>Idole de sainte Rosalie sur son char rempli de roses.</a:t>
            </a: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arbre, plante, sculpture&#10;&#10;Le contenu généré par l’IA peut être incorrect.">
            <a:extLst>
              <a:ext uri="{FF2B5EF4-FFF2-40B4-BE49-F238E27FC236}">
                <a16:creationId xmlns:a16="http://schemas.microsoft.com/office/drawing/2014/main" id="{8E1D7C41-E75B-97A6-B5E6-C17EFF96A9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2D329882-F15C-F59F-88BA-CB97DD926F44}"/>
              </a:ext>
            </a:extLst>
          </p:cNvPr>
          <p:cNvSpPr txBox="1"/>
          <p:nvPr/>
        </p:nvSpPr>
        <p:spPr>
          <a:xfrm>
            <a:off x="9215252" y="2778826"/>
            <a:ext cx="2671948" cy="369332"/>
          </a:xfrm>
          <a:prstGeom prst="rect">
            <a:avLst/>
          </a:prstGeom>
          <a:noFill/>
        </p:spPr>
        <p:txBody>
          <a:bodyPr wrap="square" rtlCol="0">
            <a:spAutoFit/>
          </a:bodyPr>
          <a:lstStyle/>
          <a:p>
            <a:endParaRPr lang="fr-FR"/>
          </a:p>
        </p:txBody>
      </p:sp>
      <p:sp>
        <p:nvSpPr>
          <p:cNvPr id="2" name="ZoneTexte 1">
            <a:extLst>
              <a:ext uri="{FF2B5EF4-FFF2-40B4-BE49-F238E27FC236}">
                <a16:creationId xmlns:a16="http://schemas.microsoft.com/office/drawing/2014/main" id="{676D32C3-880C-625E-1491-1C93C046DC4A}"/>
              </a:ext>
            </a:extLst>
          </p:cNvPr>
          <p:cNvSpPr txBox="1"/>
          <p:nvPr/>
        </p:nvSpPr>
        <p:spPr>
          <a:xfrm>
            <a:off x="6852110" y="6117335"/>
            <a:ext cx="2826327" cy="461665"/>
          </a:xfrm>
          <a:prstGeom prst="rect">
            <a:avLst/>
          </a:prstGeom>
          <a:noFill/>
        </p:spPr>
        <p:txBody>
          <a:bodyPr wrap="square" rtlCol="0">
            <a:spAutoFit/>
          </a:bodyPr>
          <a:lstStyle/>
          <a:p>
            <a:r>
              <a:rPr lang="fr-FR" sz="2400" b="1" dirty="0"/>
              <a:t>Génie de Palerme.</a:t>
            </a: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5" name="Image 4" descr="Une image contenant nature, plein air, Reliefs côtiers et océaniques, côte&#10;&#10;Le contenu généré par l’IA peut être incorrect.">
            <a:extLst>
              <a:ext uri="{FF2B5EF4-FFF2-40B4-BE49-F238E27FC236}">
                <a16:creationId xmlns:a16="http://schemas.microsoft.com/office/drawing/2014/main" id="{FD19140F-939E-110A-6DDF-C6432AE401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3374" y="513975"/>
            <a:ext cx="4694352" cy="3528000"/>
          </a:xfrm>
          <a:prstGeom prst="rect">
            <a:avLst/>
          </a:prstGeom>
          <a:ln w="2286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7D544C3-5452-B6D3-CE44-9C1D935F97C9}"/>
              </a:ext>
            </a:extLst>
          </p:cNvPr>
          <p:cNvSpPr txBox="1"/>
          <p:nvPr/>
        </p:nvSpPr>
        <p:spPr>
          <a:xfrm>
            <a:off x="5617029" y="1985587"/>
            <a:ext cx="5818909" cy="584775"/>
          </a:xfrm>
          <a:prstGeom prst="rect">
            <a:avLst/>
          </a:prstGeom>
          <a:noFill/>
        </p:spPr>
        <p:txBody>
          <a:bodyPr wrap="square" rtlCol="0">
            <a:spAutoFit/>
          </a:bodyPr>
          <a:lstStyle/>
          <a:p>
            <a:r>
              <a:rPr lang="fr-FR" sz="3200" b="1" dirty="0">
                <a:solidFill>
                  <a:schemeClr val="bg1"/>
                </a:solidFill>
              </a:rPr>
              <a:t>Les belles plages de Palerme</a:t>
            </a:r>
          </a:p>
        </p:txBody>
      </p:sp>
      <p:pic>
        <p:nvPicPr>
          <p:cNvPr id="8" name="Image 7" descr="Une image contenant plein air, nature, paysage, ciel&#10;&#10;Le contenu généré par l’IA peut être incorrect.">
            <a:extLst>
              <a:ext uri="{FF2B5EF4-FFF2-40B4-BE49-F238E27FC236}">
                <a16:creationId xmlns:a16="http://schemas.microsoft.com/office/drawing/2014/main" id="{39ED8350-0BB5-026A-60DC-B14C984D68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5878" y="2989932"/>
            <a:ext cx="4502748" cy="3384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bâtiment, ciel, plein air, Architecture médiévale&#10;&#10;Le contenu généré par l’IA peut être incorrect.">
            <a:extLst>
              <a:ext uri="{FF2B5EF4-FFF2-40B4-BE49-F238E27FC236}">
                <a16:creationId xmlns:a16="http://schemas.microsoft.com/office/drawing/2014/main" id="{3B3E2D5D-936D-B643-998B-358875B835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597" y="2933206"/>
            <a:ext cx="4656000" cy="3492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6C399A-A9A0-D091-F783-BEC5C8E00D37}"/>
              </a:ext>
            </a:extLst>
          </p:cNvPr>
          <p:cNvSpPr txBox="1"/>
          <p:nvPr/>
        </p:nvSpPr>
        <p:spPr>
          <a:xfrm>
            <a:off x="213756" y="2280062"/>
            <a:ext cx="5035138" cy="461665"/>
          </a:xfrm>
          <a:prstGeom prst="rect">
            <a:avLst/>
          </a:prstGeom>
          <a:noFill/>
        </p:spPr>
        <p:txBody>
          <a:bodyPr wrap="square" rtlCol="0">
            <a:spAutoFit/>
          </a:bodyPr>
          <a:lstStyle/>
          <a:p>
            <a:r>
              <a:rPr lang="fr-FR" sz="2400" b="1">
                <a:solidFill>
                  <a:schemeClr val="bg1"/>
                </a:solidFill>
              </a:rPr>
              <a:t>Entrée de la cathédrale de Palerme</a:t>
            </a:r>
            <a:endParaRPr lang="fr-FR" sz="2400" b="1" dirty="0">
              <a:solidFill>
                <a:schemeClr val="bg1"/>
              </a:solidFill>
            </a:endParaRPr>
          </a:p>
        </p:txBody>
      </p:sp>
      <p:pic>
        <p:nvPicPr>
          <p:cNvPr id="6" name="Image 5" descr="Une image contenant bâtiment, plein air, cour, Hacienda&#10;&#10;Le contenu généré par l’IA peut être incorrect.">
            <a:extLst>
              <a:ext uri="{FF2B5EF4-FFF2-40B4-BE49-F238E27FC236}">
                <a16:creationId xmlns:a16="http://schemas.microsoft.com/office/drawing/2014/main" id="{BB6DBECF-C470-1390-6F8F-8EE4D64276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3403" y="415636"/>
            <a:ext cx="4464000" cy="3348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FB6DECA-3A82-8BB9-4843-8759809C3166}"/>
              </a:ext>
            </a:extLst>
          </p:cNvPr>
          <p:cNvSpPr txBox="1"/>
          <p:nvPr/>
        </p:nvSpPr>
        <p:spPr>
          <a:xfrm>
            <a:off x="7077693" y="3966359"/>
            <a:ext cx="4868883" cy="830997"/>
          </a:xfrm>
          <a:prstGeom prst="rect">
            <a:avLst/>
          </a:prstGeom>
          <a:noFill/>
        </p:spPr>
        <p:txBody>
          <a:bodyPr wrap="square" rtlCol="0">
            <a:spAutoFit/>
          </a:bodyPr>
          <a:lstStyle/>
          <a:p>
            <a:r>
              <a:rPr lang="fr-FR" sz="2400" b="1">
                <a:solidFill>
                  <a:schemeClr val="bg1"/>
                </a:solidFill>
              </a:rPr>
              <a:t>Cloître et jardins de la cathédrale de Monreale</a:t>
            </a:r>
            <a:endParaRPr lang="fr-FR" sz="2400" b="1" dirty="0">
              <a:solidFill>
                <a:schemeClr val="bg1"/>
              </a:solidFill>
            </a:endParaRP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Lieux sacrés, cathédrale, chapelle, sanctuaire&#10;&#10;Le contenu généré par l’IA peut être incorrect.">
            <a:extLst>
              <a:ext uri="{FF2B5EF4-FFF2-40B4-BE49-F238E27FC236}">
                <a16:creationId xmlns:a16="http://schemas.microsoft.com/office/drawing/2014/main" id="{7C11D5A4-C4A3-6844-2327-592B9B0E5C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721" y="451263"/>
            <a:ext cx="4464000" cy="3348000"/>
          </a:xfrm>
          <a:prstGeom prst="rect">
            <a:avLst/>
          </a:prstGeom>
          <a:ln w="2286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C550C8-04BA-D9CC-C82C-8D243A60A446}"/>
              </a:ext>
            </a:extLst>
          </p:cNvPr>
          <p:cNvSpPr txBox="1"/>
          <p:nvPr/>
        </p:nvSpPr>
        <p:spPr>
          <a:xfrm>
            <a:off x="1932859" y="4109846"/>
            <a:ext cx="6246420" cy="830997"/>
          </a:xfrm>
          <a:prstGeom prst="rect">
            <a:avLst/>
          </a:prstGeom>
          <a:noFill/>
        </p:spPr>
        <p:txBody>
          <a:bodyPr wrap="square" rtlCol="0">
            <a:spAutoFit/>
          </a:bodyPr>
          <a:lstStyle/>
          <a:p>
            <a:r>
              <a:rPr lang="it-IT" sz="2400" b="1" dirty="0">
                <a:solidFill>
                  <a:schemeClr val="bg1"/>
                </a:solidFill>
              </a:rPr>
              <a:t>Chapelle de la Chiesa del Gesù, Palerme</a:t>
            </a:r>
          </a:p>
          <a:p>
            <a:endParaRPr lang="it-IT" sz="2400" b="1" dirty="0">
              <a:solidFill>
                <a:schemeClr val="bg1"/>
              </a:solidFill>
            </a:endParaRPr>
          </a:p>
        </p:txBody>
      </p:sp>
      <p:pic>
        <p:nvPicPr>
          <p:cNvPr id="6" name="Image 5" descr="Une image contenant art, peinture, église, Lieux sacrés&#10;&#10;Le contenu généré par l’IA peut être incorrect.">
            <a:extLst>
              <a:ext uri="{FF2B5EF4-FFF2-40B4-BE49-F238E27FC236}">
                <a16:creationId xmlns:a16="http://schemas.microsoft.com/office/drawing/2014/main" id="{4CFDD29A-4BCA-5C5F-C435-8535D9C495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79279" y="1745673"/>
            <a:ext cx="3510000" cy="4680000"/>
          </a:xfrm>
          <a:prstGeom prst="rect">
            <a:avLst/>
          </a:prstGeom>
          <a:ln w="2286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bâtiment, ville, ciel&#10;&#10;Le contenu généré par l’IA peut être incorrect.">
            <a:extLst>
              <a:ext uri="{FF2B5EF4-FFF2-40B4-BE49-F238E27FC236}">
                <a16:creationId xmlns:a16="http://schemas.microsoft.com/office/drawing/2014/main" id="{AC742610-B6BE-658F-5963-3ABBC9DE70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597" y="2992582"/>
            <a:ext cx="4428000" cy="3321000"/>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BDB0878-EEB9-A62B-7BED-FA6DC8A978ED}"/>
              </a:ext>
            </a:extLst>
          </p:cNvPr>
          <p:cNvSpPr txBox="1"/>
          <p:nvPr/>
        </p:nvSpPr>
        <p:spPr>
          <a:xfrm>
            <a:off x="356260" y="2315688"/>
            <a:ext cx="6638306" cy="830997"/>
          </a:xfrm>
          <a:prstGeom prst="rect">
            <a:avLst/>
          </a:prstGeom>
          <a:noFill/>
        </p:spPr>
        <p:txBody>
          <a:bodyPr wrap="square" rtlCol="0">
            <a:spAutoFit/>
          </a:bodyPr>
          <a:lstStyle/>
          <a:p>
            <a:r>
              <a:rPr lang="fr-FR" sz="2400" b="1">
                <a:solidFill>
                  <a:schemeClr val="bg1"/>
                </a:solidFill>
              </a:rPr>
              <a:t>La fontana pretoria de Palerme</a:t>
            </a:r>
          </a:p>
          <a:p>
            <a:endParaRPr lang="fr-FR" sz="2400" b="1" dirty="0">
              <a:solidFill>
                <a:schemeClr val="bg1"/>
              </a:solidFill>
            </a:endParaRPr>
          </a:p>
        </p:txBody>
      </p:sp>
      <p:pic>
        <p:nvPicPr>
          <p:cNvPr id="6" name="Image 5" descr="Une image contenant plein air, ciel, bâtiment, plante&#10;&#10;Le contenu généré par l’IA peut être incorrect.">
            <a:extLst>
              <a:ext uri="{FF2B5EF4-FFF2-40B4-BE49-F238E27FC236}">
                <a16:creationId xmlns:a16="http://schemas.microsoft.com/office/drawing/2014/main" id="{3866F9A3-04B5-800B-09BA-EA7644218E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7403" y="445695"/>
            <a:ext cx="4560000" cy="3420000"/>
          </a:xfrm>
          <a:prstGeom prst="rect">
            <a:avLst/>
          </a:prstGeom>
          <a:ln w="228600" cap="sq" cmpd="thickThin">
            <a:solidFill>
              <a:srgbClr val="00B05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0AB08F9-AE7C-498B-1F51-0790FACADAF0}"/>
              </a:ext>
            </a:extLst>
          </p:cNvPr>
          <p:cNvSpPr txBox="1"/>
          <p:nvPr/>
        </p:nvSpPr>
        <p:spPr>
          <a:xfrm>
            <a:off x="7861465" y="3990109"/>
            <a:ext cx="5189517" cy="830997"/>
          </a:xfrm>
          <a:prstGeom prst="rect">
            <a:avLst/>
          </a:prstGeom>
          <a:noFill/>
        </p:spPr>
        <p:txBody>
          <a:bodyPr wrap="square" rtlCol="0">
            <a:spAutoFit/>
          </a:bodyPr>
          <a:lstStyle/>
          <a:p>
            <a:r>
              <a:rPr lang="fr-FR" sz="2400" b="1">
                <a:solidFill>
                  <a:schemeClr val="bg1"/>
                </a:solidFill>
              </a:rPr>
              <a:t>Principaux axes du centre historique de Palerme</a:t>
            </a:r>
            <a:endParaRPr lang="fr-FR" sz="2400" b="1" dirty="0">
              <a:solidFill>
                <a:schemeClr val="bg1"/>
              </a:solidFill>
            </a:endParaRP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bâtiment, nuage, rue&#10;&#10;Le contenu généré par l’IA peut être incorrect.">
            <a:extLst>
              <a:ext uri="{FF2B5EF4-FFF2-40B4-BE49-F238E27FC236}">
                <a16:creationId xmlns:a16="http://schemas.microsoft.com/office/drawing/2014/main" id="{6834FC3B-19AC-E0E8-0674-C9A4D0CFE1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722" y="498764"/>
            <a:ext cx="4656000" cy="34920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plein air, nuage, ciel, arbre&#10;&#10;Le contenu généré par l’IA peut être incorrect.">
            <a:extLst>
              <a:ext uri="{FF2B5EF4-FFF2-40B4-BE49-F238E27FC236}">
                <a16:creationId xmlns:a16="http://schemas.microsoft.com/office/drawing/2014/main" id="{4BBADF3C-391A-FFA6-74C7-2565096AE0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65278" y="3135087"/>
            <a:ext cx="4824000" cy="3217577"/>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A61A91E-9ADD-620A-92BE-A167DEF52C09}"/>
              </a:ext>
            </a:extLst>
          </p:cNvPr>
          <p:cNvSpPr txBox="1"/>
          <p:nvPr/>
        </p:nvSpPr>
        <p:spPr>
          <a:xfrm>
            <a:off x="6733308" y="1995054"/>
            <a:ext cx="4955969" cy="954107"/>
          </a:xfrm>
          <a:prstGeom prst="rect">
            <a:avLst/>
          </a:prstGeom>
          <a:noFill/>
        </p:spPr>
        <p:txBody>
          <a:bodyPr wrap="square" rtlCol="0">
            <a:spAutoFit/>
          </a:bodyPr>
          <a:lstStyle/>
          <a:p>
            <a:r>
              <a:rPr lang="fr-FR" sz="2800" b="1">
                <a:solidFill>
                  <a:schemeClr val="bg1"/>
                </a:solidFill>
              </a:rPr>
              <a:t>Ancien cloître de Saint Jean à Palerme, Sicile</a:t>
            </a:r>
            <a:endParaRPr lang="fr-FR" sz="2800" b="1" dirty="0">
              <a:solidFill>
                <a:schemeClr val="bg1"/>
              </a:solidFill>
            </a:endParaRPr>
          </a:p>
        </p:txBody>
      </p:sp>
    </p:spTree>
    <p:extLst>
      <p:ext uri="{BB962C8B-B14F-4D97-AF65-F5344CB8AC3E}">
        <p14:creationId xmlns:p14="http://schemas.microsoft.com/office/powerpoint/2010/main" val="30283679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ciel, bâtiment, repère&#10;&#10;Le contenu généré par l’IA peut être incorrect.">
            <a:extLst>
              <a:ext uri="{FF2B5EF4-FFF2-40B4-BE49-F238E27FC236}">
                <a16:creationId xmlns:a16="http://schemas.microsoft.com/office/drawing/2014/main" id="{49FCF332-BECB-7248-FC12-69D0A4AAC7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633" y="3429000"/>
            <a:ext cx="4536000" cy="3021391"/>
          </a:xfrm>
          <a:prstGeom prst="rect">
            <a:avLst/>
          </a:prstGeom>
          <a:ln w="2286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A5E240C-4C1C-4ED9-063D-6CE921DA1715}"/>
              </a:ext>
            </a:extLst>
          </p:cNvPr>
          <p:cNvSpPr txBox="1"/>
          <p:nvPr/>
        </p:nvSpPr>
        <p:spPr>
          <a:xfrm>
            <a:off x="106878" y="2422768"/>
            <a:ext cx="5355771" cy="830997"/>
          </a:xfrm>
          <a:prstGeom prst="rect">
            <a:avLst/>
          </a:prstGeom>
          <a:noFill/>
        </p:spPr>
        <p:txBody>
          <a:bodyPr wrap="square" rtlCol="0">
            <a:spAutoFit/>
          </a:bodyPr>
          <a:lstStyle/>
          <a:p>
            <a:r>
              <a:rPr lang="fr-FR" sz="2400" b="1" dirty="0">
                <a:solidFill>
                  <a:schemeClr val="bg1"/>
                </a:solidFill>
              </a:rPr>
              <a:t>Palerme est la capitale de la belle Sicile </a:t>
            </a:r>
          </a:p>
        </p:txBody>
      </p:sp>
      <p:pic>
        <p:nvPicPr>
          <p:cNvPr id="6" name="Image 5" descr="Une image contenant plein air, ciel, montagne, tour&#10;&#10;Le contenu généré par l’IA peut être incorrect.">
            <a:extLst>
              <a:ext uri="{FF2B5EF4-FFF2-40B4-BE49-F238E27FC236}">
                <a16:creationId xmlns:a16="http://schemas.microsoft.com/office/drawing/2014/main" id="{C3901235-2E0A-007B-7745-F086A9D362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2367" y="405756"/>
            <a:ext cx="4536000" cy="3023244"/>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maison, voyage, arbre&#10;&#10;Le contenu généré par l’IA peut être incorrect.">
            <a:extLst>
              <a:ext uri="{FF2B5EF4-FFF2-40B4-BE49-F238E27FC236}">
                <a16:creationId xmlns:a16="http://schemas.microsoft.com/office/drawing/2014/main" id="{B2E11D62-DF6C-40EA-EA89-0A9EA51690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386" y="492750"/>
            <a:ext cx="5220000" cy="293625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pic>
        <p:nvPicPr>
          <p:cNvPr id="5" name="Image 4" descr="Une image contenant Aliments naturels, Nourriture locale, Nourriture complète, marché&#10;&#10;Le contenu généré par l’IA peut être incorrect.">
            <a:extLst>
              <a:ext uri="{FF2B5EF4-FFF2-40B4-BE49-F238E27FC236}">
                <a16:creationId xmlns:a16="http://schemas.microsoft.com/office/drawing/2014/main" id="{D0FD01A7-9FEE-A25A-6CDE-35DA1DB68C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17125" y="2921338"/>
            <a:ext cx="5235489" cy="3492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intérieur, Moulures, Lieux sacrés, décoration d’intérieur&#10;&#10;Le contenu généré par l’IA peut être incorrect.">
            <a:extLst>
              <a:ext uri="{FF2B5EF4-FFF2-40B4-BE49-F238E27FC236}">
                <a16:creationId xmlns:a16="http://schemas.microsoft.com/office/drawing/2014/main" id="{A102365A-4430-19AF-5C1A-45639C4475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496" y="3429000"/>
            <a:ext cx="4464000" cy="2977426"/>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pic>
        <p:nvPicPr>
          <p:cNvPr id="5" name="Image 4" descr="Une image contenant nature, plein air, eau, Reliefs côtiers et océaniques&#10;&#10;Le contenu généré par l’IA peut être incorrect.">
            <a:extLst>
              <a:ext uri="{FF2B5EF4-FFF2-40B4-BE49-F238E27FC236}">
                <a16:creationId xmlns:a16="http://schemas.microsoft.com/office/drawing/2014/main" id="{6B82342A-45CF-CEF5-1F98-24843595077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19504" y="459000"/>
            <a:ext cx="5940000" cy="2970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plein air, bâtiment, ciel, plante&#10;&#10;Le contenu généré par l’IA peut être incorrect.">
            <a:extLst>
              <a:ext uri="{FF2B5EF4-FFF2-40B4-BE49-F238E27FC236}">
                <a16:creationId xmlns:a16="http://schemas.microsoft.com/office/drawing/2014/main" id="{18D9C593-8FEF-E843-5400-58CF3FDB28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4806" y="481465"/>
            <a:ext cx="4356000" cy="3075336"/>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pic>
        <p:nvPicPr>
          <p:cNvPr id="5" name="Image 4" descr="Une image contenant arbre, plein air, ciel, Aménagement paysager&#10;&#10;Le contenu généré par l’IA peut être incorrect.">
            <a:extLst>
              <a:ext uri="{FF2B5EF4-FFF2-40B4-BE49-F238E27FC236}">
                <a16:creationId xmlns:a16="http://schemas.microsoft.com/office/drawing/2014/main" id="{7C61F8E3-8ECB-ABE0-A410-3ADC067813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89194" y="3429000"/>
            <a:ext cx="4608000" cy="2941781"/>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5" name="Image 4" descr="Une image contenant plein air, place de marché, marché, bâtiment&#10;&#10;Le contenu généré par l’IA peut être incorrect.">
            <a:extLst>
              <a:ext uri="{FF2B5EF4-FFF2-40B4-BE49-F238E27FC236}">
                <a16:creationId xmlns:a16="http://schemas.microsoft.com/office/drawing/2014/main" id="{DB462C41-61EE-DD8D-B7C0-AA895195AE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5881" y="1190192"/>
            <a:ext cx="7191375" cy="4810125"/>
          </a:xfrm>
          <a:prstGeom prst="rect">
            <a:avLst/>
          </a:prstGeom>
          <a:ln w="2286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1BB21E9-D735-96B3-CF7D-0200EFE106EE}"/>
              </a:ext>
            </a:extLst>
          </p:cNvPr>
          <p:cNvSpPr txBox="1"/>
          <p:nvPr/>
        </p:nvSpPr>
        <p:spPr>
          <a:xfrm>
            <a:off x="356260" y="83127"/>
            <a:ext cx="7280996" cy="954107"/>
          </a:xfrm>
          <a:prstGeom prst="rect">
            <a:avLst/>
          </a:prstGeom>
          <a:noFill/>
        </p:spPr>
        <p:txBody>
          <a:bodyPr wrap="square" rtlCol="0">
            <a:spAutoFit/>
          </a:bodyPr>
          <a:lstStyle/>
          <a:p>
            <a:r>
              <a:rPr lang="fr-FR" sz="2800" b="1" dirty="0">
                <a:solidFill>
                  <a:schemeClr val="bg1"/>
                </a:solidFill>
              </a:rPr>
              <a:t>Lorient Vous Présente La Ville De Palerme </a:t>
            </a:r>
          </a:p>
          <a:p>
            <a:r>
              <a:rPr lang="fr-FR" sz="2800" b="1" dirty="0">
                <a:solidFill>
                  <a:schemeClr val="bg1"/>
                </a:solidFill>
              </a:rPr>
              <a:t>                                         Italie</a:t>
            </a:r>
          </a:p>
        </p:txBody>
      </p:sp>
      <p:sp>
        <p:nvSpPr>
          <p:cNvPr id="7" name="ZoneTexte 6">
            <a:extLst>
              <a:ext uri="{FF2B5EF4-FFF2-40B4-BE49-F238E27FC236}">
                <a16:creationId xmlns:a16="http://schemas.microsoft.com/office/drawing/2014/main" id="{3A161416-ED5E-37E1-186F-A3625CF0DC82}"/>
              </a:ext>
            </a:extLst>
          </p:cNvPr>
          <p:cNvSpPr txBox="1"/>
          <p:nvPr/>
        </p:nvSpPr>
        <p:spPr>
          <a:xfrm>
            <a:off x="8275680" y="2339439"/>
            <a:ext cx="4144488" cy="954107"/>
          </a:xfrm>
          <a:prstGeom prst="rect">
            <a:avLst/>
          </a:prstGeom>
          <a:noFill/>
        </p:spPr>
        <p:txBody>
          <a:bodyPr wrap="square" rtlCol="0">
            <a:spAutoFit/>
          </a:bodyPr>
          <a:lstStyle/>
          <a:p>
            <a:r>
              <a:rPr lang="fr-FR" sz="2800" b="1" dirty="0">
                <a:solidFill>
                  <a:schemeClr val="bg1"/>
                </a:solidFill>
              </a:rPr>
              <a:t>Les Images Et Le Son </a:t>
            </a:r>
          </a:p>
          <a:p>
            <a:r>
              <a:rPr lang="fr-FR" sz="2800" b="1" dirty="0">
                <a:solidFill>
                  <a:schemeClr val="bg1"/>
                </a:solidFill>
              </a:rPr>
              <a:t>                   du Net</a:t>
            </a:r>
          </a:p>
        </p:txBody>
      </p:sp>
      <p:sp>
        <p:nvSpPr>
          <p:cNvPr id="8" name="ZoneTexte 7">
            <a:extLst>
              <a:ext uri="{FF2B5EF4-FFF2-40B4-BE49-F238E27FC236}">
                <a16:creationId xmlns:a16="http://schemas.microsoft.com/office/drawing/2014/main" id="{81ECFFAB-0B9E-C239-7517-1D1850A1BA0D}"/>
              </a:ext>
            </a:extLst>
          </p:cNvPr>
          <p:cNvSpPr txBox="1"/>
          <p:nvPr/>
        </p:nvSpPr>
        <p:spPr>
          <a:xfrm>
            <a:off x="8039595" y="4108862"/>
            <a:ext cx="4061361" cy="523220"/>
          </a:xfrm>
          <a:prstGeom prst="rect">
            <a:avLst/>
          </a:prstGeom>
          <a:noFill/>
        </p:spPr>
        <p:txBody>
          <a:bodyPr wrap="square" rtlCol="0">
            <a:spAutoFit/>
          </a:bodyPr>
          <a:lstStyle/>
          <a:p>
            <a:r>
              <a:rPr lang="fr-FR" sz="2800" b="1" dirty="0">
                <a:solidFill>
                  <a:schemeClr val="bg1"/>
                </a:solidFill>
              </a:rPr>
              <a:t>                    Daniel</a:t>
            </a: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116</TotalTime>
  <Words>374</Words>
  <Application>Microsoft Office PowerPoint</Application>
  <PresentationFormat>Grand écran</PresentationFormat>
  <Paragraphs>36</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2025-03-13T09:27:59Z</dcterms:created>
  <dcterms:modified xsi:type="dcterms:W3CDTF">2025-04-16T09:19:22Z</dcterms:modified>
</cp:coreProperties>
</file>