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591" autoAdjust="0"/>
    <p:restoredTop sz="94660"/>
  </p:normalViewPr>
  <p:slideViewPr>
    <p:cSldViewPr snapToGrid="0">
      <p:cViewPr varScale="1">
        <p:scale>
          <a:sx n="63" d="100"/>
          <a:sy n="63" d="100"/>
        </p:scale>
        <p:origin x="6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nuage&#10;&#10;Le contenu généré par l’IA peut être incorrect.">
            <a:extLst>
              <a:ext uri="{FF2B5EF4-FFF2-40B4-BE49-F238E27FC236}">
                <a16:creationId xmlns:a16="http://schemas.microsoft.com/office/drawing/2014/main" id="{B6FE6C93-4004-0367-E17D-8011EDD404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316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B623DD-8AE9-7FED-5D42-3F215E21F9CC}"/>
              </a:ext>
            </a:extLst>
          </p:cNvPr>
          <p:cNvSpPr txBox="1"/>
          <p:nvPr/>
        </p:nvSpPr>
        <p:spPr>
          <a:xfrm>
            <a:off x="10094976" y="4001291"/>
            <a:ext cx="2097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Hotel</a:t>
            </a:r>
            <a:r>
              <a:rPr lang="fr-FR" sz="2400" b="1" dirty="0">
                <a:solidFill>
                  <a:schemeClr val="bg1"/>
                </a:solidFill>
              </a:rPr>
              <a:t>  De Ville De  Wissembourg Alsace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A278C34-DA3F-FDFE-37C5-9185BF1E51DF}"/>
              </a:ext>
            </a:extLst>
          </p:cNvPr>
          <p:cNvSpPr txBox="1"/>
          <p:nvPr/>
        </p:nvSpPr>
        <p:spPr>
          <a:xfrm>
            <a:off x="3657600" y="279000"/>
            <a:ext cx="5157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Ville De Wissembourg - Alsace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 loop="1">
            <p:snd r:embed="rId2" name="Le retour des cigognes.wav"/>
          </p:stSnd>
        </p:sndAc>
      </p:transition>
    </mc:Choice>
    <mc:Fallback>
      <p:transition spd="slow" advClick="0" advTm="8000">
        <p:sndAc>
          <p:stSnd loop="1">
            <p:snd r:embed="rId2" name="Le retour des cigogn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9047E13-4D57-4255-8CA8-3CAEB80E9A8B}"/>
              </a:ext>
            </a:extLst>
          </p:cNvPr>
          <p:cNvSpPr txBox="1"/>
          <p:nvPr/>
        </p:nvSpPr>
        <p:spPr>
          <a:xfrm>
            <a:off x="7929754" y="1536174"/>
            <a:ext cx="42622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Wissembourg [</a:t>
            </a:r>
            <a:r>
              <a:rPr lang="fr-FR" sz="2400" b="1" dirty="0" err="1">
                <a:solidFill>
                  <a:schemeClr val="bg1"/>
                </a:solidFill>
              </a:rPr>
              <a:t>visɑ̃buʁ</a:t>
            </a:r>
            <a:r>
              <a:rPr lang="fr-FR" sz="2400" b="1" dirty="0">
                <a:solidFill>
                  <a:schemeClr val="bg1"/>
                </a:solidFill>
              </a:rPr>
              <a:t>], en francique méridional </a:t>
            </a:r>
            <a:r>
              <a:rPr lang="fr-FR" sz="2400" b="1" dirty="0" err="1">
                <a:solidFill>
                  <a:schemeClr val="bg1"/>
                </a:solidFill>
              </a:rPr>
              <a:t>Weisseburch</a:t>
            </a:r>
            <a:r>
              <a:rPr lang="fr-FR" sz="2400" b="1" dirty="0">
                <a:solidFill>
                  <a:schemeClr val="bg1"/>
                </a:solidFill>
              </a:rPr>
              <a:t> [ˈ</a:t>
            </a:r>
            <a:r>
              <a:rPr lang="fr-FR" sz="2400" b="1" dirty="0" err="1">
                <a:solidFill>
                  <a:schemeClr val="bg1"/>
                </a:solidFill>
              </a:rPr>
              <a:t>vaɪsəbʊʁç</a:t>
            </a:r>
            <a:r>
              <a:rPr lang="fr-FR" sz="2400" b="1" dirty="0">
                <a:solidFill>
                  <a:schemeClr val="bg1"/>
                </a:solidFill>
              </a:rPr>
              <a:t>], en allemand </a:t>
            </a:r>
            <a:r>
              <a:rPr lang="fr-FR" sz="2400" b="1" dirty="0" err="1">
                <a:solidFill>
                  <a:schemeClr val="bg1"/>
                </a:solidFill>
              </a:rPr>
              <a:t>Weissenburg</a:t>
            </a:r>
            <a:r>
              <a:rPr lang="fr-FR" sz="2400" b="1" dirty="0">
                <a:solidFill>
                  <a:schemeClr val="bg1"/>
                </a:solidFill>
              </a:rPr>
              <a:t>, (autrefois </a:t>
            </a:r>
            <a:r>
              <a:rPr lang="fr-FR" sz="2400" b="1" dirty="0" err="1">
                <a:solidFill>
                  <a:schemeClr val="bg1"/>
                </a:solidFill>
              </a:rPr>
              <a:t>Weissenburgum</a:t>
            </a:r>
            <a:r>
              <a:rPr lang="fr-FR" sz="2400" b="1" dirty="0">
                <a:solidFill>
                  <a:schemeClr val="bg1"/>
                </a:solidFill>
              </a:rPr>
              <a:t>, </a:t>
            </a:r>
            <a:r>
              <a:rPr lang="fr-FR" sz="2400" b="1" dirty="0" err="1">
                <a:solidFill>
                  <a:schemeClr val="bg1"/>
                </a:solidFill>
              </a:rPr>
              <a:t>Sebusium</a:t>
            </a:r>
            <a:r>
              <a:rPr lang="fr-FR" sz="2400" b="1" dirty="0">
                <a:solidFill>
                  <a:schemeClr val="bg1"/>
                </a:solidFill>
              </a:rPr>
              <a:t>, </a:t>
            </a:r>
            <a:r>
              <a:rPr lang="fr-FR" sz="2400" b="1" dirty="0" err="1">
                <a:solidFill>
                  <a:schemeClr val="bg1"/>
                </a:solidFill>
              </a:rPr>
              <a:t>Leucopolis</a:t>
            </a:r>
            <a:r>
              <a:rPr lang="fr-FR" sz="2400" b="1" dirty="0">
                <a:solidFill>
                  <a:schemeClr val="bg1"/>
                </a:solidFill>
              </a:rPr>
              <a:t>), est une commune française située dans la circonscription administrative du Bas-Rhin</a:t>
            </a:r>
          </a:p>
        </p:txBody>
      </p:sp>
      <p:pic>
        <p:nvPicPr>
          <p:cNvPr id="4" name="Image 3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96A650D1-019D-B53F-0A94-6FA2ED7257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758" y="1071000"/>
            <a:ext cx="7076770" cy="47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C46843C-7F23-EB00-45E4-FFCD138D5679}"/>
              </a:ext>
            </a:extLst>
          </p:cNvPr>
          <p:cNvSpPr txBox="1"/>
          <p:nvPr/>
        </p:nvSpPr>
        <p:spPr>
          <a:xfrm>
            <a:off x="1475232" y="5840783"/>
            <a:ext cx="725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vue générale de Wissembourg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98B00E8C-0698-D166-07D2-AC0A22C589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504C7A-A237-2DAD-8623-19778776B405}"/>
              </a:ext>
            </a:extLst>
          </p:cNvPr>
          <p:cNvSpPr txBox="1"/>
          <p:nvPr/>
        </p:nvSpPr>
        <p:spPr>
          <a:xfrm>
            <a:off x="8548608" y="3530155"/>
            <a:ext cx="3789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Wissembourg et du clocher de l'église Saint-Pierre-et-Paul.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e ferrée, véhicule&#10;&#10;Le contenu généré par l’IA peut être incorrect.">
            <a:extLst>
              <a:ext uri="{FF2B5EF4-FFF2-40B4-BE49-F238E27FC236}">
                <a16:creationId xmlns:a16="http://schemas.microsoft.com/office/drawing/2014/main" id="{BB933720-4432-4C2E-D3ED-0275BE2E97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417" y="279000"/>
            <a:ext cx="1090716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D532CF-8639-483C-C825-BFDB44196B32}"/>
              </a:ext>
            </a:extLst>
          </p:cNvPr>
          <p:cNvSpPr txBox="1"/>
          <p:nvPr/>
        </p:nvSpPr>
        <p:spPr>
          <a:xfrm>
            <a:off x="4255008" y="6117335"/>
            <a:ext cx="6473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Gare de Wissembourg.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maison&#10;&#10;Le contenu généré par l’IA peut être incorrect.">
            <a:extLst>
              <a:ext uri="{FF2B5EF4-FFF2-40B4-BE49-F238E27FC236}">
                <a16:creationId xmlns:a16="http://schemas.microsoft.com/office/drawing/2014/main" id="{EEE73DB4-28CB-C091-BDDF-855BFE8BEB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961" y="2130912"/>
            <a:ext cx="11740077" cy="28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377D12-78A7-DE86-65C0-8610122D5AFF}"/>
              </a:ext>
            </a:extLst>
          </p:cNvPr>
          <p:cNvSpPr txBox="1"/>
          <p:nvPr/>
        </p:nvSpPr>
        <p:spPr>
          <a:xfrm>
            <a:off x="597408" y="5010912"/>
            <a:ext cx="11740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panoramique partielle de Wissembourg avec, tout à droite, la maison du Sel (XVe siècle).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fournitures de bureau, enveloppe, lettre&#10;&#10;Le contenu généré par l’IA peut être incorrect.">
            <a:extLst>
              <a:ext uri="{FF2B5EF4-FFF2-40B4-BE49-F238E27FC236}">
                <a16:creationId xmlns:a16="http://schemas.microsoft.com/office/drawing/2014/main" id="{197AB80F-02F2-73E0-9FF5-B46BD7128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358" y="279000"/>
            <a:ext cx="1091928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8A2D98F3-9C9F-46F8-87E9-F9193ACC3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851" y="279000"/>
            <a:ext cx="8680297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D2796C-40F9-C83D-E876-8566E784835C}"/>
              </a:ext>
            </a:extLst>
          </p:cNvPr>
          <p:cNvSpPr txBox="1"/>
          <p:nvPr/>
        </p:nvSpPr>
        <p:spPr>
          <a:xfrm>
            <a:off x="1755851" y="6117335"/>
            <a:ext cx="69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Saints-Pierre-et-Paul.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tour&#10;&#10;Le contenu généré par l’IA peut être incorrect.">
            <a:extLst>
              <a:ext uri="{FF2B5EF4-FFF2-40B4-BE49-F238E27FC236}">
                <a16:creationId xmlns:a16="http://schemas.microsoft.com/office/drawing/2014/main" id="{5F080897-148A-4B7E-865E-E95F6DB5A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6" y="189000"/>
            <a:ext cx="485848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242C0E-3057-734D-DE2E-CF077BB3EAC1}"/>
              </a:ext>
            </a:extLst>
          </p:cNvPr>
          <p:cNvSpPr txBox="1"/>
          <p:nvPr/>
        </p:nvSpPr>
        <p:spPr>
          <a:xfrm>
            <a:off x="1053089" y="3429000"/>
            <a:ext cx="27995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Tour romane de l'église Saints-Pierre-et-Paul.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Symétrie, coffre&#10;&#10;Le contenu généré par l’IA peut être incorrect.">
            <a:extLst>
              <a:ext uri="{FF2B5EF4-FFF2-40B4-BE49-F238E27FC236}">
                <a16:creationId xmlns:a16="http://schemas.microsoft.com/office/drawing/2014/main" id="{148CA8F7-4EBD-CD6B-DAA9-AE0CE98980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2655" y="189000"/>
            <a:ext cx="6091653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EDB399-1C33-49B4-92B3-0803C4B6920F}"/>
              </a:ext>
            </a:extLst>
          </p:cNvPr>
          <p:cNvSpPr txBox="1"/>
          <p:nvPr/>
        </p:nvSpPr>
        <p:spPr>
          <a:xfrm>
            <a:off x="9351264" y="3084576"/>
            <a:ext cx="2633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Fresque Saint Christophe tenant l'enfant Jésus dans ses bras (XIVe siècle).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F04D9507-957F-632E-44AC-4FA4D12818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76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27B22-251C-DD6B-4901-CF37BA9F0752}"/>
              </a:ext>
            </a:extLst>
          </p:cNvPr>
          <p:cNvSpPr txBox="1"/>
          <p:nvPr/>
        </p:nvSpPr>
        <p:spPr>
          <a:xfrm>
            <a:off x="1944768" y="6117335"/>
            <a:ext cx="2865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Saint-Jean.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DD5A1DE7-541B-66C5-E4CA-4456B5F595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2656" y="189000"/>
            <a:ext cx="8640000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D589F6-0348-FA49-A7F7-59A1CC81174A}"/>
              </a:ext>
            </a:extLst>
          </p:cNvPr>
          <p:cNvSpPr txBox="1"/>
          <p:nvPr/>
        </p:nvSpPr>
        <p:spPr>
          <a:xfrm>
            <a:off x="353568" y="4255008"/>
            <a:ext cx="247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du Sel.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maison, bâtiment&#10;&#10;Le contenu généré par l’IA peut être incorrect.">
            <a:extLst>
              <a:ext uri="{FF2B5EF4-FFF2-40B4-BE49-F238E27FC236}">
                <a16:creationId xmlns:a16="http://schemas.microsoft.com/office/drawing/2014/main" id="{79534122-EB65-1D4E-EF6C-115D7231FB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AA4328-C5AC-8B24-8296-FB318AD144FD}"/>
              </a:ext>
            </a:extLst>
          </p:cNvPr>
          <p:cNvSpPr txBox="1"/>
          <p:nvPr/>
        </p:nvSpPr>
        <p:spPr>
          <a:xfrm>
            <a:off x="1776000" y="6207335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Hôtel Stanislas.</a:t>
            </a: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F454936F-199C-23DB-ED2D-2D871EEB8E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114" y="189000"/>
            <a:ext cx="5671772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DE8519-A929-1F91-FFBC-547EDA962A30}"/>
              </a:ext>
            </a:extLst>
          </p:cNvPr>
          <p:cNvSpPr txBox="1"/>
          <p:nvPr/>
        </p:nvSpPr>
        <p:spPr>
          <a:xfrm>
            <a:off x="9095232" y="3779520"/>
            <a:ext cx="3096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dite de « l'ami Fritz ».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EFE5E518-B45A-4033-F4E5-F0E05518EF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2188" y="189000"/>
            <a:ext cx="803331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374FF9-0FCA-5B5F-12BC-CCF01494DB11}"/>
              </a:ext>
            </a:extLst>
          </p:cNvPr>
          <p:cNvSpPr txBox="1"/>
          <p:nvPr/>
        </p:nvSpPr>
        <p:spPr>
          <a:xfrm>
            <a:off x="329184" y="3877056"/>
            <a:ext cx="2913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Vogelsberger construite en 1540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t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C75CC0C4-D32E-D4FC-1DDA-1D88A3ADE2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" y="189000"/>
            <a:ext cx="8640000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521FA8-E62A-6FFA-3AD2-F8541F9E6125}"/>
              </a:ext>
            </a:extLst>
          </p:cNvPr>
          <p:cNvSpPr txBox="1"/>
          <p:nvPr/>
        </p:nvSpPr>
        <p:spPr>
          <a:xfrm>
            <a:off x="9351264" y="3864864"/>
            <a:ext cx="2450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Détail de la maison Vogelsberger.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ciel, bâtiment&#10;&#10;Le contenu généré par l’IA peut être incorrect.">
            <a:extLst>
              <a:ext uri="{FF2B5EF4-FFF2-40B4-BE49-F238E27FC236}">
                <a16:creationId xmlns:a16="http://schemas.microsoft.com/office/drawing/2014/main" id="{8BEA2512-5970-9018-6EF8-30EE51A9C8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5808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3A2898-0D9E-87EF-A245-850784FD37E9}"/>
              </a:ext>
            </a:extLst>
          </p:cNvPr>
          <p:cNvSpPr txBox="1"/>
          <p:nvPr/>
        </p:nvSpPr>
        <p:spPr>
          <a:xfrm>
            <a:off x="516192" y="3693205"/>
            <a:ext cx="2889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grange aux Dîmes.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fenêtre&#10;&#10;Le contenu généré par l’IA peut être incorrect.">
            <a:extLst>
              <a:ext uri="{FF2B5EF4-FFF2-40B4-BE49-F238E27FC236}">
                <a16:creationId xmlns:a16="http://schemas.microsoft.com/office/drawing/2014/main" id="{9C86CCD6-D6B9-2C36-FE41-6D98456E79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189000"/>
            <a:ext cx="8640000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AC157D-CE6B-9F9D-2925-DE370B2F6BBA}"/>
              </a:ext>
            </a:extLst>
          </p:cNvPr>
          <p:cNvSpPr txBox="1"/>
          <p:nvPr/>
        </p:nvSpPr>
        <p:spPr>
          <a:xfrm>
            <a:off x="9440736" y="3426922"/>
            <a:ext cx="2950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Sous-préfecture, ancien doyenné.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103566EF-336D-A781-FCA5-5C888FC287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B34383-AFFE-1542-B440-B7561AD8A76B}"/>
              </a:ext>
            </a:extLst>
          </p:cNvPr>
          <p:cNvSpPr txBox="1"/>
          <p:nvPr/>
        </p:nvSpPr>
        <p:spPr>
          <a:xfrm>
            <a:off x="414528" y="3608832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Sous-préfecture, ancien doyenné.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Le contenu généré par l’IA peut être incorrect.">
            <a:extLst>
              <a:ext uri="{FF2B5EF4-FFF2-40B4-BE49-F238E27FC236}">
                <a16:creationId xmlns:a16="http://schemas.microsoft.com/office/drawing/2014/main" id="{C92CA4D0-5834-81ED-7948-7D4FEF68E7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405" y="189000"/>
            <a:ext cx="4895189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5CCC91-7293-EDD5-605C-E48EB36BB4C7}"/>
              </a:ext>
            </a:extLst>
          </p:cNvPr>
          <p:cNvSpPr txBox="1"/>
          <p:nvPr/>
        </p:nvSpPr>
        <p:spPr>
          <a:xfrm>
            <a:off x="8814816" y="3429000"/>
            <a:ext cx="315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Stanislas Leszczyński, roi de Pologne.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ylindre, conteneur, vase&#10;&#10;Le contenu généré par l’IA peut être incorrect.">
            <a:extLst>
              <a:ext uri="{FF2B5EF4-FFF2-40B4-BE49-F238E27FC236}">
                <a16:creationId xmlns:a16="http://schemas.microsoft.com/office/drawing/2014/main" id="{B8FEE972-DC12-3B71-45D1-06D9CFF77D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0315A23-BC5C-F2A1-14BB-56FAF395234B}"/>
              </a:ext>
            </a:extLst>
          </p:cNvPr>
          <p:cNvSpPr txBox="1"/>
          <p:nvPr/>
        </p:nvSpPr>
        <p:spPr>
          <a:xfrm>
            <a:off x="182880" y="3243072"/>
            <a:ext cx="3316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Gobelet de magistrat aux armes de Wissembourg (Michael Widder, 1695).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immeuble gouvernemental&#10;&#10;Le contenu généré par l’IA peut être incorrect.">
            <a:extLst>
              <a:ext uri="{FF2B5EF4-FFF2-40B4-BE49-F238E27FC236}">
                <a16:creationId xmlns:a16="http://schemas.microsoft.com/office/drawing/2014/main" id="{7C1CA86A-7D23-9D8B-FB4E-B05818A53D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100" y="292608"/>
            <a:ext cx="9723799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AE82E1-5CB4-C4A4-FAA2-415DC90FAB28}"/>
              </a:ext>
            </a:extLst>
          </p:cNvPr>
          <p:cNvSpPr txBox="1"/>
          <p:nvPr/>
        </p:nvSpPr>
        <p:spPr>
          <a:xfrm>
            <a:off x="5852160" y="6334559"/>
            <a:ext cx="4303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Mairie</a:t>
            </a: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Le contenu généré par l’IA peut être incorrect.">
            <a:extLst>
              <a:ext uri="{FF2B5EF4-FFF2-40B4-BE49-F238E27FC236}">
                <a16:creationId xmlns:a16="http://schemas.microsoft.com/office/drawing/2014/main" id="{8988630A-E421-CE56-68B2-1D44D97113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C682C9-C55C-994A-CAA6-FAC3CC9C6BD3}"/>
              </a:ext>
            </a:extLst>
          </p:cNvPr>
          <p:cNvSpPr txBox="1"/>
          <p:nvPr/>
        </p:nvSpPr>
        <p:spPr>
          <a:xfrm>
            <a:off x="9339072" y="4218432"/>
            <a:ext cx="270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du sel, Wissembourg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0FAC7237-8825-3C8F-D876-18C74D01B7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5357" y="423000"/>
            <a:ext cx="9021526" cy="601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C8B2A4-F968-A947-7247-57D675081319}"/>
              </a:ext>
            </a:extLst>
          </p:cNvPr>
          <p:cNvSpPr txBox="1"/>
          <p:nvPr/>
        </p:nvSpPr>
        <p:spPr>
          <a:xfrm>
            <a:off x="324363" y="3820638"/>
            <a:ext cx="23209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vue générale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CF1727B5-05CC-0E23-C94B-5FAF9BC49A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592" y="496344"/>
            <a:ext cx="4097037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EEB301-E403-E0ED-D11B-95D10F84B46C}"/>
              </a:ext>
            </a:extLst>
          </p:cNvPr>
          <p:cNvSpPr txBox="1"/>
          <p:nvPr/>
        </p:nvSpPr>
        <p:spPr>
          <a:xfrm>
            <a:off x="182880" y="3853487"/>
            <a:ext cx="518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Canal de la Lauter à Wissembourg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pont&#10;&#10;Le contenu généré par l’IA peut être incorrect.">
            <a:extLst>
              <a:ext uri="{FF2B5EF4-FFF2-40B4-BE49-F238E27FC236}">
                <a16:creationId xmlns:a16="http://schemas.microsoft.com/office/drawing/2014/main" id="{05DF74B2-81CE-2D49-B650-DC6E713621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2408" y="2952336"/>
            <a:ext cx="4512000" cy="338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leur, plante&#10;&#10;Le contenu généré par l’IA peut être incorrect.">
            <a:extLst>
              <a:ext uri="{FF2B5EF4-FFF2-40B4-BE49-F238E27FC236}">
                <a16:creationId xmlns:a16="http://schemas.microsoft.com/office/drawing/2014/main" id="{4BBE1485-2ED0-5FE7-20FB-CB6E90FE63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36" y="2900280"/>
            <a:ext cx="4704000" cy="3528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8CE7FB40-4E08-A511-4208-352AC43442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8466" y="528072"/>
            <a:ext cx="4646900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530E178F-ACB9-BA3C-86CE-62E9F601A9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928" y="534924"/>
            <a:ext cx="4320000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A20B522E-FAFD-4D9F-C2F7-DE63FF94C6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7072" y="3070860"/>
            <a:ext cx="4368000" cy="3276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ciel, maison&#10;&#10;Le contenu généré par l’IA peut être incorrect.">
            <a:extLst>
              <a:ext uri="{FF2B5EF4-FFF2-40B4-BE49-F238E27FC236}">
                <a16:creationId xmlns:a16="http://schemas.microsoft.com/office/drawing/2014/main" id="{3DAA2DBC-38A1-BFEB-5706-81DFF29150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58" y="1175363"/>
            <a:ext cx="2988000" cy="4696265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bâtiment, plein air, nuage&#10;&#10;Le contenu généré par l’IA peut être incorrect.">
            <a:extLst>
              <a:ext uri="{FF2B5EF4-FFF2-40B4-BE49-F238E27FC236}">
                <a16:creationId xmlns:a16="http://schemas.microsoft.com/office/drawing/2014/main" id="{3C7E81EA-9F49-E97C-10F1-5CF49301D4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8230" y="2034739"/>
            <a:ext cx="4572000" cy="297751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89C49F1E-F5FC-82FB-88B0-0910A05315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2808" y="381000"/>
            <a:ext cx="2286000" cy="30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fenêtre, fleur, maison&#10;&#10;Le contenu généré par l’IA peut être incorrect.">
            <a:extLst>
              <a:ext uri="{FF2B5EF4-FFF2-40B4-BE49-F238E27FC236}">
                <a16:creationId xmlns:a16="http://schemas.microsoft.com/office/drawing/2014/main" id="{FF897421-8305-6CC2-3DDC-F69663E040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92" y="233172"/>
            <a:ext cx="4392000" cy="29316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plein air, bâtiment, ciel, véhicule&#10;&#10;Le contenu généré par l’IA peut être incorrect.">
            <a:extLst>
              <a:ext uri="{FF2B5EF4-FFF2-40B4-BE49-F238E27FC236}">
                <a16:creationId xmlns:a16="http://schemas.microsoft.com/office/drawing/2014/main" id="{8F4143DD-3A0F-7960-9268-1BD778CCCAA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1031" y="3530592"/>
            <a:ext cx="4376714" cy="2916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CB7E4A15-2C94-B57D-F858-7FBDD11B21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86" y="3429000"/>
            <a:ext cx="5165985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uage, ciel, fenêtre&#10;&#10;Le contenu généré par l’IA peut être incorrect.">
            <a:extLst>
              <a:ext uri="{FF2B5EF4-FFF2-40B4-BE49-F238E27FC236}">
                <a16:creationId xmlns:a16="http://schemas.microsoft.com/office/drawing/2014/main" id="{6205A38D-1995-B584-C5D0-09146BC59C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4414" y="536448"/>
            <a:ext cx="4590000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diagramme, Graphique, pixel&#10;&#10;Le contenu généré par l’IA peut être incorrect.">
            <a:extLst>
              <a:ext uri="{FF2B5EF4-FFF2-40B4-BE49-F238E27FC236}">
                <a16:creationId xmlns:a16="http://schemas.microsoft.com/office/drawing/2014/main" id="{92DE3BE5-A1EE-64CC-41A6-2F5F385784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947" y="189000"/>
            <a:ext cx="5327853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F6FFCC-C501-1B3E-E1CB-1D5594B4C920}"/>
              </a:ext>
            </a:extLst>
          </p:cNvPr>
          <p:cNvSpPr txBox="1"/>
          <p:nvPr/>
        </p:nvSpPr>
        <p:spPr>
          <a:xfrm>
            <a:off x="1853184" y="189000"/>
            <a:ext cx="4242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Blason de Wissembourg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7F2C574-618A-8CDE-33CD-226B9BACC41C}"/>
              </a:ext>
            </a:extLst>
          </p:cNvPr>
          <p:cNvSpPr txBox="1"/>
          <p:nvPr/>
        </p:nvSpPr>
        <p:spPr>
          <a:xfrm>
            <a:off x="5961888" y="1389888"/>
            <a:ext cx="6230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05EBF18-6FE4-BF7C-9927-EB72E1F6A548}"/>
              </a:ext>
            </a:extLst>
          </p:cNvPr>
          <p:cNvSpPr txBox="1"/>
          <p:nvPr/>
        </p:nvSpPr>
        <p:spPr>
          <a:xfrm>
            <a:off x="6096000" y="2157984"/>
            <a:ext cx="56600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Présenté La Commune De Wissembourg – Alsace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207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2025-04-15T06:11:41Z</dcterms:modified>
</cp:coreProperties>
</file>