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78" r:id="rId3"/>
    <p:sldId id="274" r:id="rId4"/>
    <p:sldId id="256" r:id="rId5"/>
    <p:sldId id="271" r:id="rId6"/>
    <p:sldId id="257" r:id="rId7"/>
    <p:sldId id="261" r:id="rId8"/>
    <p:sldId id="258" r:id="rId9"/>
    <p:sldId id="260" r:id="rId10"/>
    <p:sldId id="262" r:id="rId11"/>
    <p:sldId id="263" r:id="rId12"/>
    <p:sldId id="264" r:id="rId13"/>
    <p:sldId id="259" r:id="rId14"/>
    <p:sldId id="265" r:id="rId15"/>
    <p:sldId id="266" r:id="rId16"/>
    <p:sldId id="267" r:id="rId17"/>
    <p:sldId id="268" r:id="rId18"/>
    <p:sldId id="269" r:id="rId19"/>
    <p:sldId id="270" r:id="rId20"/>
    <p:sldId id="272" r:id="rId21"/>
    <p:sldId id="275" r:id="rId22"/>
    <p:sldId id="276" r:id="rId23"/>
    <p:sldId id="279" r:id="rId24"/>
    <p:sldId id="280" r:id="rId25"/>
    <p:sldId id="273" r:id="rId26"/>
    <p:sldId id="281" r:id="rId2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81" d="100"/>
          <a:sy n="81" d="100"/>
        </p:scale>
        <p:origin x="708" y="3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3B0BDE-5185-F655-AF8E-A5B96BE8B3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22EDE2E-4CF2-4134-0237-AA2EF250126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3D0921-EC95-1F11-8E9B-F00A691D97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81371-0173-4A71-82E2-4A667800AB89}" type="datetimeFigureOut">
              <a:rPr lang="fr-FR" smtClean="0"/>
              <a:t>05/04/2025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E97AFC0-5A9E-414E-106D-260C3D910F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FDDE3D7-2C9F-6034-27CF-B9DDBED228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B0C08-0146-4B59-813F-10DD43CD94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3985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76D141-0B49-3477-A1FB-AA068CA0E0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850606E-B362-45AD-B6A0-287E5FA068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22C3F6F-D46A-8564-F80D-CEA7AD5F9C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81371-0173-4A71-82E2-4A667800AB89}" type="datetimeFigureOut">
              <a:rPr lang="fr-FR" smtClean="0"/>
              <a:t>05/04/2025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5EE5F71-911B-6095-1053-14D2241E98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27FCF82-6FAD-05C6-D0B2-CB8EEE146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B0C08-0146-4B59-813F-10DD43CD94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8559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819D9E-7AC8-18F9-4FCD-300309349B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8AEE68E-C1F0-9166-9E5E-639EC48230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88EEE1D-F0A7-BA51-8EBB-35BE624F35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81371-0173-4A71-82E2-4A667800AB89}" type="datetimeFigureOut">
              <a:rPr lang="fr-FR" smtClean="0"/>
              <a:t>05/04/2025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26204FB-D9FC-F5A9-2B3A-FB8EF36D41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591AF1-4A60-4186-475B-6BDE31202B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B0C08-0146-4B59-813F-10DD43CD94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072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CC9806-FFDC-39CB-6D59-E5BF20FF9A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A80BD0C-AD07-E6C7-1D13-E41C96034E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2E2FFD-A5DB-9A89-42E4-E06DE51F1E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56E2E74-881A-B863-B371-437E3F8BCE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81371-0173-4A71-82E2-4A667800AB89}" type="datetimeFigureOut">
              <a:rPr lang="fr-FR" smtClean="0"/>
              <a:t>05/04/2025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2030923-88D3-76F9-6EB7-ECF4E48E38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B88B3AA-401E-6EB1-0E3A-79DB56DE7E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B0C08-0146-4B59-813F-10DD43CD94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2778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2630DD-120F-5E87-3ACB-8A235BBBBC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D2828BD-247F-63FF-6753-E2EFACE967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B8E00D5-4AA4-BCF4-E627-0287419F61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9BAB183-FFAA-30FE-8D79-2A968C74759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D5109650-4139-45E2-8FE4-5E9544901A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516C646D-7418-D21C-AF21-37F2C8380A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81371-0173-4A71-82E2-4A667800AB89}" type="datetimeFigureOut">
              <a:rPr lang="fr-FR" smtClean="0"/>
              <a:t>05/04/2025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AFAFCEEE-52D5-934B-2FB6-85A27251B9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B1AF62F6-D58D-7D8D-5532-F56BA4F5C3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B0C08-0146-4B59-813F-10DD43CD94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5260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DE64EA-C9EF-EB99-0118-E74C3B4304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BE78B488-4433-DDAE-A170-1E4C490859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81371-0173-4A71-82E2-4A667800AB89}" type="datetimeFigureOut">
              <a:rPr lang="fr-FR" smtClean="0"/>
              <a:t>05/04/2025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064B395-AE87-2EAA-F1EF-559F7AF1F9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A4D5E53-65B8-48C2-A13A-A62E1C8B0C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B0C08-0146-4B59-813F-10DD43CD94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0167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28CFB55-0283-874F-FF6F-5314A6CE63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81371-0173-4A71-82E2-4A667800AB89}" type="datetimeFigureOut">
              <a:rPr lang="fr-FR" smtClean="0"/>
              <a:t>05/04/2025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B4FB030-876C-190C-FE12-04D321A7B5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ECEFBE3-822C-F576-5B0C-0FA90B72D2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B0C08-0146-4B59-813F-10DD43CD94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7771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938567-781F-73C8-6728-07C36426A6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292128A-2B4D-0D45-459B-ACCBB33016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34EA011-1252-C4EB-A2DE-FB3B371EE1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F88398A-EAA3-D883-1A97-9944DAB685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81371-0173-4A71-82E2-4A667800AB89}" type="datetimeFigureOut">
              <a:rPr lang="fr-FR" smtClean="0"/>
              <a:t>05/04/2025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2A907E9-B582-5D05-6CDE-85F59CD64F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AFEDF10-791F-8F23-079E-1F3909CA37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B0C08-0146-4B59-813F-10DD43CD94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3923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82437A-6C97-C5AD-3CC5-5539EBBC17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F367FBE7-27FE-B3A8-B709-950A6E345C9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12D5618-BC83-3F40-7C46-F3DF369915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0748022-A8D2-C51F-A64C-1D2435B413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81371-0173-4A71-82E2-4A667800AB89}" type="datetimeFigureOut">
              <a:rPr lang="fr-FR" smtClean="0"/>
              <a:t>05/04/2025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4E92B6E-4FF5-8857-BE07-5A31B55519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F0E6D5A-AAC5-87B8-FB2A-0C1C32887A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B0C08-0146-4B59-813F-10DD43CD94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7537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96B333-8DA5-CDC3-4DF9-6D3219738D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7E6B016-7FFA-1E61-6582-887C396296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C40994C-E060-AED4-81E3-F73B4F7825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81371-0173-4A71-82E2-4A667800AB89}" type="datetimeFigureOut">
              <a:rPr lang="fr-FR" smtClean="0"/>
              <a:t>05/04/2025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664C083-928A-2CAA-131D-162BCF5328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347139A-768A-09AA-4144-0F6FC78E64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B0C08-0146-4B59-813F-10DD43CD94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742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CF024E74-4C99-E82F-FAF9-CD30761AD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E9A74CC-4D3D-83BA-45DF-7D4E6478EF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32C1CB4-CD2A-19FA-B124-7FA644E9F6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81371-0173-4A71-82E2-4A667800AB89}" type="datetimeFigureOut">
              <a:rPr lang="fr-FR" smtClean="0"/>
              <a:t>05/04/2025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BA2F6E7-4F4A-F895-1E6E-4FB39FE7C7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FBB2448-29A3-2CA1-9ECC-355DB65671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B0C08-0146-4B59-813F-10DD43CD94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7692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542B4F47-D626-E941-14F9-FF6DD47304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1FFD507-BF3B-1FE8-D082-6CA7574183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226B555-965F-8D66-62B6-9913F47BD14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081371-0173-4A71-82E2-4A667800AB89}" type="datetimeFigureOut">
              <a:rPr lang="fr-FR" smtClean="0"/>
              <a:t>05/04/2025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1F70E71-D76F-7661-822B-4095A415FD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3FB9A8E-79B3-1200-C134-D2072B4B1A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CB0C08-0146-4B59-813F-10DD43CD94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1981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7774474-783E-0695-2E6D-889F990383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793158"/>
            <a:ext cx="7620000" cy="55816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2014D247-D905-6009-4D5D-6F68312771B6}"/>
              </a:ext>
            </a:extLst>
          </p:cNvPr>
          <p:cNvSpPr/>
          <p:nvPr/>
        </p:nvSpPr>
        <p:spPr>
          <a:xfrm>
            <a:off x="3642103" y="1038386"/>
            <a:ext cx="4778604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L’âme du Japon</a:t>
            </a:r>
          </a:p>
          <a:p>
            <a:pPr algn="ctr"/>
            <a:r>
              <a:rPr lang="fr-FR" sz="5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Le Mont Fujï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EE0F226-79DB-4F07-0D67-6F5525DDA372}"/>
              </a:ext>
            </a:extLst>
          </p:cNvPr>
          <p:cNvSpPr txBox="1"/>
          <p:nvPr/>
        </p:nvSpPr>
        <p:spPr>
          <a:xfrm>
            <a:off x="10034649" y="4346369"/>
            <a:ext cx="215735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Cliquez Gauche PPS En Manuel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 Merci</a:t>
            </a:r>
          </a:p>
        </p:txBody>
      </p:sp>
    </p:spTree>
    <p:extLst>
      <p:ext uri="{BB962C8B-B14F-4D97-AF65-F5344CB8AC3E}">
        <p14:creationId xmlns:p14="http://schemas.microsoft.com/office/powerpoint/2010/main" val="1800172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  <p:sndAc>
          <p:stSnd loop="1">
            <p:snd r:embed="rId2" name="Sakura Sakura (traditional Japanese melody and lyrics )with subtitles.wav"/>
          </p:stSnd>
        </p:sndAc>
      </p:transition>
    </mc:Choice>
    <mc:Fallback>
      <p:transition spd="slow">
        <p:fade/>
        <p:sndAc>
          <p:stSnd loop="1">
            <p:snd r:embed="rId2" name="Sakura Sakura (traditional Japanese melody and lyrics )with subtitle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F8DA235-312F-60B7-FF46-47D5F33CF7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668" y="639000"/>
            <a:ext cx="8370000" cy="5580000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D146BE1F-3773-58DC-01AE-C126766A3C7A}"/>
              </a:ext>
            </a:extLst>
          </p:cNvPr>
          <p:cNvSpPr txBox="1"/>
          <p:nvPr/>
        </p:nvSpPr>
        <p:spPr>
          <a:xfrm>
            <a:off x="9112031" y="2571284"/>
            <a:ext cx="296517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MONT FUJÏ âme du Japon culmine à 3776m, au centre du pays (100kms au Sud-Ouest de TOKYO)</a:t>
            </a:r>
          </a:p>
        </p:txBody>
      </p:sp>
    </p:spTree>
    <p:extLst>
      <p:ext uri="{BB962C8B-B14F-4D97-AF65-F5344CB8AC3E}">
        <p14:creationId xmlns:p14="http://schemas.microsoft.com/office/powerpoint/2010/main" val="2343485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E1F69E4-BD84-5034-1443-8185DC3AE2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7946" y="639000"/>
            <a:ext cx="7452421" cy="55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DEC1FB-006A-C751-7FEE-9436BD5B1915}"/>
              </a:ext>
            </a:extLst>
          </p:cNvPr>
          <p:cNvSpPr txBox="1"/>
          <p:nvPr/>
        </p:nvSpPr>
        <p:spPr>
          <a:xfrm>
            <a:off x="3727946" y="5018671"/>
            <a:ext cx="343815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Panneau du sommet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Bienvenue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8DED28D8-0C10-8D33-57AB-C2A1EABD6ECB}"/>
              </a:ext>
            </a:extLst>
          </p:cNvPr>
          <p:cNvSpPr txBox="1"/>
          <p:nvPr/>
        </p:nvSpPr>
        <p:spPr>
          <a:xfrm>
            <a:off x="658731" y="1618409"/>
            <a:ext cx="276045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La floraison des cerisiers en Avril est un ravissement pour les Japonais adeptes du Hanami (contemplation)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 Emblème du Pays du Soleil Levant , le MONT FUJÏ est une source d’inspiration spirituelle et artistique</a:t>
            </a:r>
          </a:p>
        </p:txBody>
      </p:sp>
    </p:spTree>
    <p:extLst>
      <p:ext uri="{BB962C8B-B14F-4D97-AF65-F5344CB8AC3E}">
        <p14:creationId xmlns:p14="http://schemas.microsoft.com/office/powerpoint/2010/main" val="1320644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F750C515-3133-2CA3-0310-DA34355CCC1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4561" y="361904"/>
            <a:ext cx="5473314" cy="3780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864C528-0934-0B0B-8C18-9DC2A0C4FBC3}"/>
              </a:ext>
            </a:extLst>
          </p:cNvPr>
          <p:cNvSpPr txBox="1"/>
          <p:nvPr/>
        </p:nvSpPr>
        <p:spPr>
          <a:xfrm>
            <a:off x="872968" y="4202034"/>
            <a:ext cx="59732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toril proche du sommet du volcan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D103BD49-F7C4-1A88-F958-EC79B921DC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32399" y="464339"/>
            <a:ext cx="3215040" cy="5580000"/>
          </a:xfrm>
          <a:prstGeom prst="rect">
            <a:avLst/>
          </a:prstGeom>
          <a:ln w="88900" cap="sq" cmpd="thickThin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A35B0CA1-83FB-0035-5CD2-46B80C19B180}"/>
              </a:ext>
            </a:extLst>
          </p:cNvPr>
          <p:cNvSpPr txBox="1"/>
          <p:nvPr/>
        </p:nvSpPr>
        <p:spPr>
          <a:xfrm>
            <a:off x="5669280" y="6044339"/>
            <a:ext cx="65227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le dragon s’échappant de la fumée du Mont Fuji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BF0D1D6A-D42B-C40B-5CAE-13EF128B06E5}"/>
              </a:ext>
            </a:extLst>
          </p:cNvPr>
          <p:cNvSpPr txBox="1"/>
          <p:nvPr/>
        </p:nvSpPr>
        <p:spPr>
          <a:xfrm>
            <a:off x="644561" y="4723829"/>
            <a:ext cx="560125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Volcan actif, au risque éruptif paisible, dernière éruption en 1707</a:t>
            </a:r>
          </a:p>
          <a:p>
            <a:r>
              <a:rPr lang="fr-FR" sz="2400" b="1" i="1" dirty="0"/>
              <a:t>Les </a:t>
            </a:r>
            <a:r>
              <a:rPr lang="fr-FR" sz="2400" b="1" i="1" dirty="0" err="1"/>
              <a:t>pélérinages</a:t>
            </a:r>
            <a:r>
              <a:rPr lang="fr-FR" sz="2400" b="1" i="1" dirty="0"/>
              <a:t> sont ouverts à tous, avec des stations pour les randonnées d’escalade du Mont</a:t>
            </a:r>
          </a:p>
        </p:txBody>
      </p:sp>
    </p:spTree>
    <p:extLst>
      <p:ext uri="{BB962C8B-B14F-4D97-AF65-F5344CB8AC3E}">
        <p14:creationId xmlns:p14="http://schemas.microsoft.com/office/powerpoint/2010/main" val="3475193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60B4C73-8F79-EC09-BF25-8D906150FD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8866" y="279000"/>
            <a:ext cx="7615379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399811C-D3DD-0755-3EC9-D61D69F730E6}"/>
              </a:ext>
            </a:extLst>
          </p:cNvPr>
          <p:cNvSpPr txBox="1"/>
          <p:nvPr/>
        </p:nvSpPr>
        <p:spPr>
          <a:xfrm>
            <a:off x="9325257" y="4149341"/>
            <a:ext cx="24487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lac Akone  et</a:t>
            </a:r>
          </a:p>
          <a:p>
            <a:endParaRPr lang="fr-FR" sz="2400" b="1" i="1" dirty="0"/>
          </a:p>
          <a:p>
            <a:r>
              <a:rPr lang="fr-FR" sz="2400" b="1" i="1" dirty="0"/>
              <a:t>Le mont Fuji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19979A68-D06B-00DB-EEF4-421A88532F6F}"/>
              </a:ext>
            </a:extLst>
          </p:cNvPr>
          <p:cNvSpPr txBox="1"/>
          <p:nvPr/>
        </p:nvSpPr>
        <p:spPr>
          <a:xfrm>
            <a:off x="9140458" y="1859340"/>
            <a:ext cx="24487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Inscrit au Patrimoine Mondial UNESCO</a:t>
            </a:r>
          </a:p>
          <a:p>
            <a:r>
              <a:rPr lang="fr-FR" sz="2400" b="1" i="1" dirty="0"/>
              <a:t> depuis 2013</a:t>
            </a:r>
          </a:p>
        </p:txBody>
      </p:sp>
    </p:spTree>
    <p:extLst>
      <p:ext uri="{BB962C8B-B14F-4D97-AF65-F5344CB8AC3E}">
        <p14:creationId xmlns:p14="http://schemas.microsoft.com/office/powerpoint/2010/main" val="4036418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1C9CFE7-2F3F-B6F4-497C-99E01ED4EB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4677" y="639000"/>
            <a:ext cx="7502522" cy="558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8475831-C9BA-B016-0227-DF6EFF08A110}"/>
              </a:ext>
            </a:extLst>
          </p:cNvPr>
          <p:cNvSpPr txBox="1"/>
          <p:nvPr/>
        </p:nvSpPr>
        <p:spPr>
          <a:xfrm>
            <a:off x="8198070" y="3172012"/>
            <a:ext cx="336313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sanctuaire de Sengen, au départ de l’itinéraire de Fujiyoshida</a:t>
            </a:r>
          </a:p>
          <a:p>
            <a:r>
              <a:rPr lang="fr-FR" sz="2400" b="1" i="1" dirty="0"/>
              <a:t>Point de départ ascension par face Nord. Dédié à Shinto Konohana Sahuya Hime</a:t>
            </a:r>
          </a:p>
          <a:p>
            <a:r>
              <a:rPr lang="fr-FR" sz="2400" b="1" i="1" dirty="0"/>
              <a:t>(Princesse Fleur)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7FFBB1E6-17EB-3962-B28D-A1D93071445A}"/>
              </a:ext>
            </a:extLst>
          </p:cNvPr>
          <p:cNvSpPr txBox="1"/>
          <p:nvPr/>
        </p:nvSpPr>
        <p:spPr>
          <a:xfrm>
            <a:off x="114325" y="6291326"/>
            <a:ext cx="124616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chaque année 3 millions de visiteurs (jusqu’à 5eme station) et 30000 jusqu’au sommet !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C4CC293-51B2-BA64-A08D-0FFA7660C35E}"/>
              </a:ext>
            </a:extLst>
          </p:cNvPr>
          <p:cNvSpPr txBox="1"/>
          <p:nvPr/>
        </p:nvSpPr>
        <p:spPr>
          <a:xfrm>
            <a:off x="8233696" y="1072575"/>
            <a:ext cx="33631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«</a:t>
            </a:r>
            <a:r>
              <a:rPr lang="fr-FR" sz="2400" b="1" i="1" dirty="0"/>
              <a:t> Celui qui gravit le Mont Fujï une fois est un sage, Celui qui le fait 2 fois est un fou »</a:t>
            </a:r>
          </a:p>
        </p:txBody>
      </p:sp>
    </p:spTree>
    <p:extLst>
      <p:ext uri="{BB962C8B-B14F-4D97-AF65-F5344CB8AC3E}">
        <p14:creationId xmlns:p14="http://schemas.microsoft.com/office/powerpoint/2010/main" val="52883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17B19EA-B77D-94FE-B0FB-B3BE89406EF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5560" y="309862"/>
            <a:ext cx="4405592" cy="630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0AFCEBE-6AAD-FF4F-01F1-F5057A535EE4}"/>
              </a:ext>
            </a:extLst>
          </p:cNvPr>
          <p:cNvSpPr txBox="1"/>
          <p:nvPr/>
        </p:nvSpPr>
        <p:spPr>
          <a:xfrm>
            <a:off x="8244091" y="4198526"/>
            <a:ext cx="30018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l’une des 36 vues du volcan Fuji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AB28A622-9040-51A2-4F78-C6B1C0D21834}"/>
              </a:ext>
            </a:extLst>
          </p:cNvPr>
          <p:cNvSpPr txBox="1"/>
          <p:nvPr/>
        </p:nvSpPr>
        <p:spPr>
          <a:xfrm>
            <a:off x="458961" y="2305700"/>
            <a:ext cx="327014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Le Mont volcan FUJÏ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est une source d’inspiration artistique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Peintres, dessinateurs, poètes</a:t>
            </a:r>
          </a:p>
        </p:txBody>
      </p:sp>
    </p:spTree>
    <p:extLst>
      <p:ext uri="{BB962C8B-B14F-4D97-AF65-F5344CB8AC3E}">
        <p14:creationId xmlns:p14="http://schemas.microsoft.com/office/powerpoint/2010/main" val="410578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A05955B-CA2E-3A28-A4FE-D19F4FEF5A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3872" y="279000"/>
            <a:ext cx="9804255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C714BEF-D7EE-E3B6-B914-FF404E75B095}"/>
              </a:ext>
            </a:extLst>
          </p:cNvPr>
          <p:cNvSpPr txBox="1"/>
          <p:nvPr/>
        </p:nvSpPr>
        <p:spPr>
          <a:xfrm>
            <a:off x="6588035" y="5748003"/>
            <a:ext cx="47081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relais Tokaido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sur l’itinéraire de l’ascension</a:t>
            </a:r>
          </a:p>
        </p:txBody>
      </p:sp>
    </p:spTree>
    <p:extLst>
      <p:ext uri="{BB962C8B-B14F-4D97-AF65-F5344CB8AC3E}">
        <p14:creationId xmlns:p14="http://schemas.microsoft.com/office/powerpoint/2010/main" val="1985319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E91D44B-A7F7-89FD-B4C2-5F1FF54E88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7961" y="279000"/>
            <a:ext cx="9316078" cy="6300000"/>
          </a:xfrm>
          <a:prstGeom prst="rect">
            <a:avLst/>
          </a:prstGeom>
          <a:ln w="88900" cap="sq" cmpd="thickThin">
            <a:solidFill>
              <a:schemeClr val="accent5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AFF957E-E96B-6510-D0BF-0B668A41A4AB}"/>
              </a:ext>
            </a:extLst>
          </p:cNvPr>
          <p:cNvSpPr txBox="1"/>
          <p:nvPr/>
        </p:nvSpPr>
        <p:spPr>
          <a:xfrm>
            <a:off x="4759085" y="6117335"/>
            <a:ext cx="37056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 vue depuis Sumida</a:t>
            </a:r>
          </a:p>
        </p:txBody>
      </p:sp>
    </p:spTree>
    <p:extLst>
      <p:ext uri="{BB962C8B-B14F-4D97-AF65-F5344CB8AC3E}">
        <p14:creationId xmlns:p14="http://schemas.microsoft.com/office/powerpoint/2010/main" val="1543061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5BFB5DD-C609-78A7-BED0-5083B07AEB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3328" y="189000"/>
            <a:ext cx="4345344" cy="648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80296CB-955E-D43F-1308-15CD56838093}"/>
              </a:ext>
            </a:extLst>
          </p:cNvPr>
          <p:cNvSpPr txBox="1"/>
          <p:nvPr/>
        </p:nvSpPr>
        <p:spPr>
          <a:xfrm>
            <a:off x="4289005" y="6207335"/>
            <a:ext cx="44274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station Kanaya (25eme étape)</a:t>
            </a:r>
          </a:p>
        </p:txBody>
      </p:sp>
    </p:spTree>
    <p:extLst>
      <p:ext uri="{BB962C8B-B14F-4D97-AF65-F5344CB8AC3E}">
        <p14:creationId xmlns:p14="http://schemas.microsoft.com/office/powerpoint/2010/main" val="587936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4875C10-2249-4E9D-5B5C-9B355F65075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46679" y="279000"/>
            <a:ext cx="4224641" cy="6300000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6ACDFFF-E42F-0BC8-B2B8-E6ACCAC01D2C}"/>
              </a:ext>
            </a:extLst>
          </p:cNvPr>
          <p:cNvSpPr txBox="1"/>
          <p:nvPr/>
        </p:nvSpPr>
        <p:spPr>
          <a:xfrm>
            <a:off x="5064927" y="5998581"/>
            <a:ext cx="32391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station </a:t>
            </a:r>
            <a:r>
              <a:rPr lang="fr-FR" sz="2400" b="1" i="1" dirty="0" err="1">
                <a:solidFill>
                  <a:schemeClr val="bg1"/>
                </a:solidFill>
              </a:rPr>
              <a:t>Ejiri</a:t>
            </a:r>
            <a:endParaRPr lang="fr-FR" sz="24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8965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E1C9120-CF42-991E-B561-4513FF951D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2333" y="639000"/>
            <a:ext cx="8328352" cy="558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1EEB054-5DF2-9E90-E8E1-236669765B44}"/>
              </a:ext>
            </a:extLst>
          </p:cNvPr>
          <p:cNvSpPr txBox="1"/>
          <p:nvPr/>
        </p:nvSpPr>
        <p:spPr>
          <a:xfrm>
            <a:off x="5139527" y="5708975"/>
            <a:ext cx="24177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lac Akone</a:t>
            </a:r>
          </a:p>
        </p:txBody>
      </p:sp>
    </p:spTree>
    <p:extLst>
      <p:ext uri="{BB962C8B-B14F-4D97-AF65-F5344CB8AC3E}">
        <p14:creationId xmlns:p14="http://schemas.microsoft.com/office/powerpoint/2010/main" val="39132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FD34A72-E8A7-210A-50AF-3CE37C4176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9122" y="909637"/>
            <a:ext cx="7620000" cy="5038725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89560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258EEF59-B514-E48D-E25F-3DFDE96D38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9391" y="279000"/>
            <a:ext cx="7160021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AB80D96-B1CE-5143-39BA-6DC32D427E34}"/>
              </a:ext>
            </a:extLst>
          </p:cNvPr>
          <p:cNvSpPr txBox="1"/>
          <p:nvPr/>
        </p:nvSpPr>
        <p:spPr>
          <a:xfrm>
            <a:off x="6668201" y="630258"/>
            <a:ext cx="39841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vue du Col de Mishama</a:t>
            </a:r>
          </a:p>
          <a:p>
            <a:endParaRPr lang="fr-FR" sz="2400" b="1" i="1" dirty="0"/>
          </a:p>
          <a:p>
            <a:r>
              <a:rPr lang="fr-FR" sz="2400" b="1" i="1" dirty="0"/>
              <a:t>5eme volet</a:t>
            </a:r>
          </a:p>
        </p:txBody>
      </p:sp>
    </p:spTree>
    <p:extLst>
      <p:ext uri="{BB962C8B-B14F-4D97-AF65-F5344CB8AC3E}">
        <p14:creationId xmlns:p14="http://schemas.microsoft.com/office/powerpoint/2010/main" val="435008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885B475-CC05-BA39-54EA-AAEEA0DB7A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80733" y="279000"/>
            <a:ext cx="7186936" cy="630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3ECD717-27DB-2001-3739-80DD8A0D0058}"/>
              </a:ext>
            </a:extLst>
          </p:cNvPr>
          <p:cNvSpPr txBox="1"/>
          <p:nvPr/>
        </p:nvSpPr>
        <p:spPr>
          <a:xfrm>
            <a:off x="410823" y="3662027"/>
            <a:ext cx="370409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 à travers le pont de Mannen</a:t>
            </a:r>
          </a:p>
          <a:p>
            <a:endParaRPr lang="fr-FR" sz="2400" b="1" i="1" dirty="0"/>
          </a:p>
          <a:p>
            <a:r>
              <a:rPr lang="fr-FR" sz="2400" b="1" i="1" dirty="0"/>
              <a:t> 4eme planche des 36 vues</a:t>
            </a:r>
          </a:p>
        </p:txBody>
      </p:sp>
    </p:spTree>
    <p:extLst>
      <p:ext uri="{BB962C8B-B14F-4D97-AF65-F5344CB8AC3E}">
        <p14:creationId xmlns:p14="http://schemas.microsoft.com/office/powerpoint/2010/main" val="1107986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1C00936-BB5A-F161-338D-FDAA7B2681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0704" y="469183"/>
            <a:ext cx="8470591" cy="55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92D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C32E90F-0E81-319D-06FF-18F5E896AFD7}"/>
              </a:ext>
            </a:extLst>
          </p:cNvPr>
          <p:cNvSpPr txBox="1"/>
          <p:nvPr/>
        </p:nvSpPr>
        <p:spPr>
          <a:xfrm flipH="1">
            <a:off x="1996741" y="4848854"/>
            <a:ext cx="50030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Orage au pied du Mont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3eme planche</a:t>
            </a:r>
          </a:p>
        </p:txBody>
      </p:sp>
    </p:spTree>
    <p:extLst>
      <p:ext uri="{BB962C8B-B14F-4D97-AF65-F5344CB8AC3E}">
        <p14:creationId xmlns:p14="http://schemas.microsoft.com/office/powerpoint/2010/main" val="1305431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742F0E2-C82C-ECF1-D6EF-ADEF292053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6222" y="639000"/>
            <a:ext cx="8359556" cy="55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0AB9DC0-2927-DEDE-C2C5-6FAD1C1DDE7C}"/>
              </a:ext>
            </a:extLst>
          </p:cNvPr>
          <p:cNvSpPr txBox="1"/>
          <p:nvPr/>
        </p:nvSpPr>
        <p:spPr>
          <a:xfrm>
            <a:off x="4870108" y="5388003"/>
            <a:ext cx="27896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Fuji par temps clair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ou Fuji rouge</a:t>
            </a:r>
          </a:p>
        </p:txBody>
      </p:sp>
    </p:spTree>
    <p:extLst>
      <p:ext uri="{BB962C8B-B14F-4D97-AF65-F5344CB8AC3E}">
        <p14:creationId xmlns:p14="http://schemas.microsoft.com/office/powerpoint/2010/main" val="51030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3A1C0C0-690C-5538-FC2F-9AE4E1A427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2521" y="512181"/>
            <a:ext cx="8086957" cy="55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DF83E99-3B28-EF6B-CA2E-CD321311D37D}"/>
              </a:ext>
            </a:extLst>
          </p:cNvPr>
          <p:cNvSpPr txBox="1"/>
          <p:nvPr/>
        </p:nvSpPr>
        <p:spPr>
          <a:xfrm>
            <a:off x="1304375" y="6092181"/>
            <a:ext cx="98821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la grande vague de Kanagawa Estampe célèbre de HOKUSAI datée de 1832</a:t>
            </a:r>
          </a:p>
        </p:txBody>
      </p:sp>
    </p:spTree>
    <p:extLst>
      <p:ext uri="{BB962C8B-B14F-4D97-AF65-F5344CB8AC3E}">
        <p14:creationId xmlns:p14="http://schemas.microsoft.com/office/powerpoint/2010/main" val="803297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F86293F-13D1-288F-7B79-6B6BBC5B88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3110" y="639000"/>
            <a:ext cx="7440000" cy="558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C1EAE6A-03AD-3D43-B2D2-1F85F443C017}"/>
              </a:ext>
            </a:extLst>
          </p:cNvPr>
          <p:cNvSpPr txBox="1"/>
          <p:nvPr/>
        </p:nvSpPr>
        <p:spPr>
          <a:xfrm>
            <a:off x="8984367" y="2490356"/>
            <a:ext cx="308416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 </a:t>
            </a:r>
            <a:r>
              <a:rPr lang="fr-FR" sz="2400" b="1" i="1" dirty="0">
                <a:solidFill>
                  <a:schemeClr val="bg1"/>
                </a:solidFill>
              </a:rPr>
              <a:t>station météo du mont Fuji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cliché de 2007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(démoli partiellement depuis)</a:t>
            </a:r>
          </a:p>
        </p:txBody>
      </p:sp>
    </p:spTree>
    <p:extLst>
      <p:ext uri="{BB962C8B-B14F-4D97-AF65-F5344CB8AC3E}">
        <p14:creationId xmlns:p14="http://schemas.microsoft.com/office/powerpoint/2010/main" val="2004832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0077F5B-4F18-18B5-80B3-BF0856F2CC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0281" y="369000"/>
            <a:ext cx="9466582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3A79352-1E19-49E3-35CB-698A0900A073}"/>
              </a:ext>
            </a:extLst>
          </p:cNvPr>
          <p:cNvSpPr txBox="1"/>
          <p:nvPr/>
        </p:nvSpPr>
        <p:spPr>
          <a:xfrm>
            <a:off x="261257" y="3275898"/>
            <a:ext cx="257271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vue depuis Gotemba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Versant méridional</a:t>
            </a:r>
          </a:p>
        </p:txBody>
      </p:sp>
    </p:spTree>
    <p:extLst>
      <p:ext uri="{BB962C8B-B14F-4D97-AF65-F5344CB8AC3E}">
        <p14:creationId xmlns:p14="http://schemas.microsoft.com/office/powerpoint/2010/main" val="4251358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2C549FA-6758-05C3-E7CF-F31EE03ECA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8602" y="360031"/>
            <a:ext cx="8370000" cy="558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DC45E1D-8C41-8306-56AD-39648F8C3B46}"/>
              </a:ext>
            </a:extLst>
          </p:cNvPr>
          <p:cNvSpPr txBox="1"/>
          <p:nvPr/>
        </p:nvSpPr>
        <p:spPr>
          <a:xfrm>
            <a:off x="9518964" y="1490008"/>
            <a:ext cx="275869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Station d’accueil pour les grimpeurs</a:t>
            </a:r>
          </a:p>
          <a:p>
            <a:r>
              <a:rPr lang="fr-FR" sz="2400" b="1" i="1" dirty="0"/>
              <a:t> ravitaillement oxygène</a:t>
            </a:r>
          </a:p>
          <a:p>
            <a:r>
              <a:rPr lang="fr-FR" sz="2400" b="1" i="1" dirty="0"/>
              <a:t>Boissons - repas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5F5DCD91-17BD-6750-42FD-11A5C45D01A0}"/>
              </a:ext>
            </a:extLst>
          </p:cNvPr>
          <p:cNvSpPr txBox="1"/>
          <p:nvPr/>
        </p:nvSpPr>
        <p:spPr>
          <a:xfrm>
            <a:off x="55418" y="5940031"/>
            <a:ext cx="118820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i="1" dirty="0"/>
              <a:t>Ouvert à l’escalade en juillet-Août – 4 voies – 10 stations ( la 5eme à 2305m) puis 6heures de marche</a:t>
            </a:r>
          </a:p>
        </p:txBody>
      </p:sp>
    </p:spTree>
    <p:extLst>
      <p:ext uri="{BB962C8B-B14F-4D97-AF65-F5344CB8AC3E}">
        <p14:creationId xmlns:p14="http://schemas.microsoft.com/office/powerpoint/2010/main" val="2878965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F3B5F32-E492-DFBB-A06C-0749B34C26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2946" y="279000"/>
            <a:ext cx="8542367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40994E7-588A-F3D1-1602-4CC06997CAF8}"/>
              </a:ext>
            </a:extLst>
          </p:cNvPr>
          <p:cNvSpPr txBox="1"/>
          <p:nvPr/>
        </p:nvSpPr>
        <p:spPr>
          <a:xfrm>
            <a:off x="0" y="3896649"/>
            <a:ext cx="24952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 depuis Omiya</a:t>
            </a:r>
          </a:p>
        </p:txBody>
      </p:sp>
    </p:spTree>
    <p:extLst>
      <p:ext uri="{BB962C8B-B14F-4D97-AF65-F5344CB8AC3E}">
        <p14:creationId xmlns:p14="http://schemas.microsoft.com/office/powerpoint/2010/main" val="2994772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F55F03E-284F-5239-C06F-F5E870FEFD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4555" y="185363"/>
            <a:ext cx="4602996" cy="6487273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7DEEE63-A937-DA8D-16EE-3D42672A8679}"/>
              </a:ext>
            </a:extLst>
          </p:cNvPr>
          <p:cNvSpPr txBox="1"/>
          <p:nvPr/>
        </p:nvSpPr>
        <p:spPr>
          <a:xfrm>
            <a:off x="7307551" y="2951522"/>
            <a:ext cx="41380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série de clichés, vues depuis les 5 lacs</a:t>
            </a:r>
          </a:p>
          <a:p>
            <a:endParaRPr lang="fr-FR" sz="2400" b="1" i="1" dirty="0"/>
          </a:p>
          <a:p>
            <a:r>
              <a:rPr lang="fr-FR" sz="2400" b="1" i="1" dirty="0"/>
              <a:t>  du mont FUJI</a:t>
            </a:r>
          </a:p>
        </p:txBody>
      </p:sp>
    </p:spTree>
    <p:extLst>
      <p:ext uri="{BB962C8B-B14F-4D97-AF65-F5344CB8AC3E}">
        <p14:creationId xmlns:p14="http://schemas.microsoft.com/office/powerpoint/2010/main" val="818677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B24C9C2-5F81-981D-3B4D-67DBBFF95E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0512" y="466959"/>
            <a:ext cx="7452421" cy="55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2573AC1-86F6-9D3C-3BA9-603368556D0C}"/>
              </a:ext>
            </a:extLst>
          </p:cNvPr>
          <p:cNvSpPr txBox="1"/>
          <p:nvPr/>
        </p:nvSpPr>
        <p:spPr>
          <a:xfrm>
            <a:off x="4401821" y="5294"/>
            <a:ext cx="29136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cratère principal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3BB11A37-AC8D-1932-D289-966C0C31AB8E}"/>
              </a:ext>
            </a:extLst>
          </p:cNvPr>
          <p:cNvSpPr txBox="1"/>
          <p:nvPr/>
        </p:nvSpPr>
        <p:spPr>
          <a:xfrm>
            <a:off x="1278611" y="6093125"/>
            <a:ext cx="102521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en l’an 781, violente éruption détruisant les villages alentours. Nombreux Temples au pied du Mont</a:t>
            </a:r>
          </a:p>
        </p:txBody>
      </p:sp>
    </p:spTree>
    <p:extLst>
      <p:ext uri="{BB962C8B-B14F-4D97-AF65-F5344CB8AC3E}">
        <p14:creationId xmlns:p14="http://schemas.microsoft.com/office/powerpoint/2010/main" val="2801460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12268D1-F5B9-55EF-D47D-205026BBAA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3584" y="279000"/>
            <a:ext cx="945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F317CE2-7903-52AB-D3AA-FD68B069249D}"/>
              </a:ext>
            </a:extLst>
          </p:cNvPr>
          <p:cNvSpPr txBox="1"/>
          <p:nvPr/>
        </p:nvSpPr>
        <p:spPr>
          <a:xfrm>
            <a:off x="2914083" y="6030854"/>
            <a:ext cx="70518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  </a:t>
            </a:r>
            <a:r>
              <a:rPr lang="fr-FR" sz="2400" b="1" i="1" dirty="0">
                <a:solidFill>
                  <a:srgbClr val="FFFF00"/>
                </a:solidFill>
              </a:rPr>
              <a:t>aurore depuis le sommet du mont Fuji (3376m)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9E2AF281-4FD0-D1E8-C900-8EEB8B93103F}"/>
              </a:ext>
            </a:extLst>
          </p:cNvPr>
          <p:cNvSpPr txBox="1"/>
          <p:nvPr/>
        </p:nvSpPr>
        <p:spPr>
          <a:xfrm>
            <a:off x="2054041" y="2600294"/>
            <a:ext cx="836908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Les bouddhistes voient sa forme épurée comme une symbolique sacrée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 les Shintoïstes, religion ancestrale c’est la voie des Dieux, réunissant symboles de la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 Terre, du ciel et du Feu (volcan) et considèrent le Mont comme une Divinité</a:t>
            </a:r>
          </a:p>
        </p:txBody>
      </p:sp>
    </p:spTree>
    <p:extLst>
      <p:ext uri="{BB962C8B-B14F-4D97-AF65-F5344CB8AC3E}">
        <p14:creationId xmlns:p14="http://schemas.microsoft.com/office/powerpoint/2010/main" val="4102537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8D8E986D-F01B-BDF7-B21C-176FBB9BFCE4}"/>
              </a:ext>
            </a:extLst>
          </p:cNvPr>
          <p:cNvSpPr txBox="1"/>
          <p:nvPr/>
        </p:nvSpPr>
        <p:spPr>
          <a:xfrm>
            <a:off x="2707574" y="1009404"/>
            <a:ext cx="888274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>
                <a:solidFill>
                  <a:srgbClr val="FFFF00"/>
                </a:solidFill>
              </a:rPr>
              <a:t>Sur La Suggestion De </a:t>
            </a:r>
            <a:r>
              <a:rPr lang="fr-FR" sz="4000" b="1" dirty="0" err="1">
                <a:solidFill>
                  <a:srgbClr val="FFFF00"/>
                </a:solidFill>
              </a:rPr>
              <a:t>JackDidier</a:t>
            </a:r>
            <a:endParaRPr lang="fr-FR" sz="4000" b="1" dirty="0">
              <a:solidFill>
                <a:srgbClr val="FFFF00"/>
              </a:solidFill>
            </a:endParaRPr>
          </a:p>
          <a:p>
            <a:r>
              <a:rPr lang="fr-FR" sz="4000" b="1" dirty="0">
                <a:solidFill>
                  <a:srgbClr val="FFFF00"/>
                </a:solidFill>
              </a:rPr>
              <a:t>        Lorient Vous A Présenté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565154F6-60FB-7BC1-7324-51B780776A9E}"/>
              </a:ext>
            </a:extLst>
          </p:cNvPr>
          <p:cNvSpPr txBox="1"/>
          <p:nvPr/>
        </p:nvSpPr>
        <p:spPr>
          <a:xfrm>
            <a:off x="2968829" y="2585200"/>
            <a:ext cx="73033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>
                <a:solidFill>
                  <a:srgbClr val="FFFF00"/>
                </a:solidFill>
              </a:rPr>
              <a:t>L’Âme Du Japon - Le Mont – Fuji 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A143A55-FE56-160B-B057-72C19AC38306}"/>
              </a:ext>
            </a:extLst>
          </p:cNvPr>
          <p:cNvSpPr txBox="1"/>
          <p:nvPr/>
        </p:nvSpPr>
        <p:spPr>
          <a:xfrm>
            <a:off x="3336965" y="3564915"/>
            <a:ext cx="73033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C0ED2E3-D7BC-33E1-D5C1-3E985F6DBB46}"/>
              </a:ext>
            </a:extLst>
          </p:cNvPr>
          <p:cNvSpPr txBox="1"/>
          <p:nvPr/>
        </p:nvSpPr>
        <p:spPr>
          <a:xfrm>
            <a:off x="5676404" y="4987637"/>
            <a:ext cx="62226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738076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474</Words>
  <Application>Microsoft Office PowerPoint</Application>
  <PresentationFormat>Grand écran</PresentationFormat>
  <Paragraphs>74</Paragraphs>
  <Slides>26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30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8</cp:revision>
  <dcterms:created xsi:type="dcterms:W3CDTF">2025-04-04T08:20:20Z</dcterms:created>
  <dcterms:modified xsi:type="dcterms:W3CDTF">2025-04-05T07:01:49Z</dcterms:modified>
</cp:coreProperties>
</file>