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64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AAD"/>
    <a:srgbClr val="FD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434C-EF7C-9A48-8914-BAB471764788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BFE60-F881-F143-8EA1-0A5D53D340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0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FE60-F881-F143-8EA1-0A5D53D340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1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BFE60-F881-F143-8EA1-0A5D53D340B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02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23A0F-395F-34E8-8B59-6A880662F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64EDEF-8678-74C7-8D12-77D98F207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68DB2-3EC1-6BE1-5E9E-2A166384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1357E-7ED5-2ED9-5E58-4C90C030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27D56C-45BA-EDB5-B11F-083F9BBF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95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60414-7DB8-A3F3-D7E3-9BF5EBE9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2D5749-D2A1-EF96-AF57-F6BB21B8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56385-A6FE-5D28-388F-8596CC68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45394C-E927-27F0-D853-B5D8B67F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534CB-08AC-CF43-C34C-88BFE125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16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0DA4E0-5333-B06C-037D-9E9F6FDFC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0CC2B6-4F03-95D1-297C-A7882A0C4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4C03C-6CAA-1075-26E3-6AE04E1B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66FE0-BAE7-7300-2BAC-0543C3BC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40F6E-7940-BADB-EA47-A35BB18E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8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CAD4D-72D4-B958-E21B-D747BB15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861C3-1A27-2C84-E783-6CD12BE4C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924058-F929-C93D-92E4-CC4193A3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58C6C-20A1-320D-5E81-29CE318C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F6FD4B-DB57-A4B6-35B9-54CBC429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4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58493-B520-95D4-D6CA-B0FF7B55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B8E016-DCD7-E972-126D-27D85CA01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20423E-1ADD-40D7-0A51-C7E27416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47DDC-F8F3-E0A5-872C-89D162AA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4770D3-AE3F-A535-A9DA-CD14CBB2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13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FBC24-6130-B546-CF0C-EA054D2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EC1050-9EDD-22AE-CEFF-D7CCB20C7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CCF771-A462-A0EC-25EB-55F3D354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3ADBA2-5F4F-41B1-9201-E3408CA6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72D547-673A-7C5D-916A-29853FD3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DA8450-DDEA-930B-F53C-7C6FB1D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FD959-436C-6248-D4AE-15771D1D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DF62A6-CD18-969E-6793-7F1B38214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57D11A-3A40-1676-F210-96F99BFBF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E74A59-E6FA-DFCA-D75C-19F32C5AA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48023B-0CE2-5B9F-8936-EE7177C9F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18BD89-98F8-4CAB-7043-A732A300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6A4F3A-4352-B6A8-81EE-BC11F2F6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09A153-8DA0-7316-4D22-58A2D829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11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55339-1AB8-6B09-E810-AED8551E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ECF49A-2BC6-53FA-0959-E35142BB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B2D6DB-C256-D704-F4F9-EF82B815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3532F3-512D-C6FD-BF17-BCD2A8AB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95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810551-8183-1DD7-8425-C5DE58BA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3F03BA-97BB-2C3E-A8EF-39DB92A5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C5E424-82E0-1D44-8B11-F62EFA5B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95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F0A45-0FAD-8D83-3880-E24B474B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9447D-5366-E153-82F8-D83A3E14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8B62B5-5CAD-D3CC-9953-98F2EF0F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BB06B1-C345-997F-E650-8EDE22C9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C66977-F0A4-F9CF-C9E7-AC42C98C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2A4CCE-F5FE-9D0E-4431-723719C7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1BDB0-6380-4F7C-F8EB-790BEDC8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8D090E-1FD7-284A-45B3-C322BF298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B48BEA-BC8E-29FA-7323-CFA15BCD2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4D95B4-D6B0-2D8E-BB7E-D71CAFA9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478585-3BDF-66E5-B576-A845C9F1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AB88B2-48FB-9BF8-32C4-C2C36B2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87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816610-22B5-757E-108B-50EDE0CD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5C53A9-C5CC-37FD-1C35-03B460360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F2B0D7-7FF5-F02A-E001-11338D99E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FC043-2B14-8C40-81E1-AC7A4C956A81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3B502-E4F1-7A73-D5B7-B3320564C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BF0C7-67ED-2C30-C7B8-74AEA50ED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BC5C2-0DDB-0B4A-832D-39AEC5CCD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38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EE3F9-D859-F139-0813-CC7D0520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617">
            <a:off x="1129114" y="1823365"/>
            <a:ext cx="9144000" cy="1058895"/>
          </a:xfrm>
        </p:spPr>
        <p:txBody>
          <a:bodyPr>
            <a:noAutofit/>
          </a:bodyPr>
          <a:lstStyle/>
          <a:p>
            <a:r>
              <a:rPr lang="fr-FR" sz="7400" b="1" dirty="0">
                <a:solidFill>
                  <a:srgbClr val="074AAD"/>
                </a:solidFill>
              </a:rPr>
              <a:t>CONTRE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8885B0-779B-0D50-1587-313D19B2C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697" y="3576503"/>
            <a:ext cx="9144000" cy="1183048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FD3030"/>
                </a:solidFill>
              </a:rPr>
              <a:t>LUNEL C’EST VOUS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B57C8B-3EE7-A8E2-A096-CFE2684E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8063"/>
            <a:ext cx="12233329" cy="2571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B3D1C3-89E1-4DDF-FB79-BEB5C61B6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0"/>
            <a:ext cx="1239837" cy="1239837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6032B500-8BB6-2E6D-CD10-A28F304BAB3E}"/>
              </a:ext>
            </a:extLst>
          </p:cNvPr>
          <p:cNvSpPr txBox="1">
            <a:spLocks/>
          </p:cNvSpPr>
          <p:nvPr/>
        </p:nvSpPr>
        <p:spPr>
          <a:xfrm>
            <a:off x="1378811" y="2734439"/>
            <a:ext cx="9144000" cy="1093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400" b="1" dirty="0">
                <a:solidFill>
                  <a:srgbClr val="074AAD"/>
                </a:solidFill>
              </a:rPr>
              <a:t>BUDGET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3499C23-ED9D-2426-5A0E-6658433C7661}"/>
              </a:ext>
            </a:extLst>
          </p:cNvPr>
          <p:cNvSpPr/>
          <p:nvPr/>
        </p:nvSpPr>
        <p:spPr>
          <a:xfrm rot="222904">
            <a:off x="3806884" y="2344693"/>
            <a:ext cx="3610042" cy="40323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45D6E0A-CB9A-E4EF-A77B-56175DE32F96}"/>
              </a:ext>
            </a:extLst>
          </p:cNvPr>
          <p:cNvCxnSpPr/>
          <p:nvPr/>
        </p:nvCxnSpPr>
        <p:spPr>
          <a:xfrm>
            <a:off x="6361611" y="0"/>
            <a:ext cx="0" cy="1802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C8EAE2-E584-A4B2-1BFD-D378C85AF8A0}"/>
              </a:ext>
            </a:extLst>
          </p:cNvPr>
          <p:cNvCxnSpPr>
            <a:cxnSpLocks/>
          </p:cNvCxnSpPr>
          <p:nvPr/>
        </p:nvCxnSpPr>
        <p:spPr>
          <a:xfrm>
            <a:off x="6370319" y="4298063"/>
            <a:ext cx="0" cy="1749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2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9810A-0678-102F-3879-935A45DC3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94F4000-C481-4390-AE3D-388C43DA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83517"/>
            <a:ext cx="12192000" cy="17844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5FC493-0AD3-BD30-2BCA-54AA8CB3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163" y="-150845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9A37D350-0378-A1BA-1A0B-3AEA3CDD3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56" y="-14732"/>
            <a:ext cx="10588487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5: des tarifs municipaux stables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63845C1B-C787-1BDE-50B8-7024FF4C6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09115"/>
              </p:ext>
            </p:extLst>
          </p:nvPr>
        </p:nvGraphicFramePr>
        <p:xfrm>
          <a:off x="914397" y="1095624"/>
          <a:ext cx="10588488" cy="30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7471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Des tarifs municipaux qui n’augmentent pas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80 000 €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+ 80 000 €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19C33611-BB73-E7D9-37B1-82CA6DF0668B}"/>
              </a:ext>
            </a:extLst>
          </p:cNvPr>
          <p:cNvSpPr txBox="1"/>
          <p:nvPr/>
        </p:nvSpPr>
        <p:spPr>
          <a:xfrm>
            <a:off x="1053674" y="4272225"/>
            <a:ext cx="1030993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74AAD"/>
                </a:solidFill>
              </a:rPr>
              <a:t>Pour soutenir le </a:t>
            </a:r>
            <a:r>
              <a:rPr lang="fr-FR">
                <a:solidFill>
                  <a:srgbClr val="074AAD"/>
                </a:solidFill>
              </a:rPr>
              <a:t>pouvoir d’achat </a:t>
            </a:r>
            <a:r>
              <a:rPr lang="fr-FR" dirty="0">
                <a:solidFill>
                  <a:srgbClr val="074AAD"/>
                </a:solidFill>
              </a:rPr>
              <a:t>des lunellois, d’autres leviers doivent être activés pour éviter l’augmentation des tarifs municipaux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9E1F26D-62F7-BBAE-7AA4-8C5DFF00F9BF}"/>
              </a:ext>
            </a:extLst>
          </p:cNvPr>
          <p:cNvGrpSpPr/>
          <p:nvPr/>
        </p:nvGrpSpPr>
        <p:grpSpPr>
          <a:xfrm>
            <a:off x="1859280" y="5152003"/>
            <a:ext cx="7772400" cy="520201"/>
            <a:chOff x="1788160" y="5254364"/>
            <a:chExt cx="7772400" cy="52020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20B3279-0F19-89E3-0812-822CA5B5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8160" y="5254364"/>
              <a:ext cx="7772400" cy="372955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C3ABDA9-A179-C770-4801-B6CF90A14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8160" y="5604313"/>
              <a:ext cx="7772400" cy="170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95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21E4A-E5BA-02FE-88CF-1387E0F1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F57F4EF-0712-0D42-AEDC-CD3581AD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163" y="-150845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ED8CE855-07B6-E0BB-0FAB-1E8151166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469074"/>
            <a:ext cx="10588487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6: pour une mutualisation des services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29C96F29-4CB6-70A8-3915-7DF327EE8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26237"/>
              </p:ext>
            </p:extLst>
          </p:nvPr>
        </p:nvGraphicFramePr>
        <p:xfrm>
          <a:off x="914397" y="1449359"/>
          <a:ext cx="10588488" cy="266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4125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Diminuer les charges de personnel, pour une bureaucratie bien plus allégée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21 000 000€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20 500 000€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+ 500 000€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2A3FC13F-EAD5-D371-B099-FE2E69B3526C}"/>
              </a:ext>
            </a:extLst>
          </p:cNvPr>
          <p:cNvSpPr txBox="1"/>
          <p:nvPr/>
        </p:nvSpPr>
        <p:spPr>
          <a:xfrm>
            <a:off x="1053674" y="4368550"/>
            <a:ext cx="1030993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74AAD"/>
                </a:solidFill>
              </a:rPr>
              <a:t>Mutualisation des postes et services: DGS, cabinet, communication, finances, marchés publics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C0885AC-5353-2DC0-117C-82228E20EADB}"/>
              </a:ext>
            </a:extLst>
          </p:cNvPr>
          <p:cNvGrpSpPr/>
          <p:nvPr/>
        </p:nvGrpSpPr>
        <p:grpSpPr>
          <a:xfrm>
            <a:off x="0" y="5177944"/>
            <a:ext cx="12192000" cy="1772652"/>
            <a:chOff x="0" y="5085347"/>
            <a:chExt cx="12192000" cy="177265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3A1056C-3E37-0CE3-66DF-1BD02E1D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83516"/>
              <a:ext cx="12192000" cy="1674483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46E7C1E-2958-FA68-FA33-6B47E1945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0062" y="5688302"/>
              <a:ext cx="7540519" cy="193503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344CDE9-8112-ACCF-290C-529B57F3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0618"/>
            <a:stretch/>
          </p:blipFill>
          <p:spPr>
            <a:xfrm>
              <a:off x="2209800" y="5085347"/>
              <a:ext cx="7772400" cy="579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76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088D2-7624-33DB-21D2-FAA0F922B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851151E-3FA4-361A-4CE4-BFE832C4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3516"/>
            <a:ext cx="12192000" cy="17960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51D3D5-7741-1C8D-151B-8B23D2EE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63" y="-150845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975D182C-2D46-9E18-6E8D-672DA4357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121" y="311892"/>
            <a:ext cx="10588487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7: des élus qui sont mis à contribution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245D09D9-E463-81A0-C7C0-D510BD114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43345"/>
              </p:ext>
            </p:extLst>
          </p:nvPr>
        </p:nvGraphicFramePr>
        <p:xfrm>
          <a:off x="775120" y="1375963"/>
          <a:ext cx="10588488" cy="30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7471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Une diminution des indemnités d’élus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291 000€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210 000€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+ 81 000€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4035BF9D-A789-5CB7-F7DA-5F40A09C1135}"/>
              </a:ext>
            </a:extLst>
          </p:cNvPr>
          <p:cNvSpPr txBox="1"/>
          <p:nvPr/>
        </p:nvSpPr>
        <p:spPr>
          <a:xfrm>
            <a:off x="941033" y="4552080"/>
            <a:ext cx="1030993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74AAD"/>
                </a:solidFill>
              </a:rPr>
              <a:t>Seuls les adjoints et conseillers titulaires d’une délégation bénéficieront d’une indemnité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F5AA0B0-3812-9454-928F-C007ADD4CD7C}"/>
              </a:ext>
            </a:extLst>
          </p:cNvPr>
          <p:cNvGrpSpPr/>
          <p:nvPr/>
        </p:nvGrpSpPr>
        <p:grpSpPr>
          <a:xfrm>
            <a:off x="1955211" y="5107516"/>
            <a:ext cx="7772400" cy="775970"/>
            <a:chOff x="1955211" y="5107516"/>
            <a:chExt cx="7772400" cy="77597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47F41B8-83FB-B28A-288B-314901ED3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5211" y="5107516"/>
              <a:ext cx="7772400" cy="61792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0D3ACC7-DFA5-8D8F-B821-A9624F92B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5211" y="5719386"/>
              <a:ext cx="7772400" cy="16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27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29CD-440C-1DCD-DEB8-DA3A72B1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0E9ADB1-35C8-9565-C0D0-F0AD183F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3516"/>
            <a:ext cx="12192000" cy="1761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40E737-DB08-3C7F-09FC-B04B65A31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63" y="-150845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7CEA32E0-9285-8436-8E31-89DC3815E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32" y="419231"/>
            <a:ext cx="11217135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8: dis-moi quoi penser, je te dirai que faire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B8C69D82-1033-1B00-2C62-AC2BBDE84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0943"/>
              </p:ext>
            </p:extLst>
          </p:nvPr>
        </p:nvGraphicFramePr>
        <p:xfrm>
          <a:off x="801755" y="1351995"/>
          <a:ext cx="10588488" cy="315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14651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Une baisse importante des contrats de prestations, notamment de communication, pour des services bien plus adaptés aux besoins des Lunelloises et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2 644 200 €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2 000 000 €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+ 644 200 €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89305FFF-B5CA-BBD4-D53A-491CEE249D9C}"/>
              </a:ext>
            </a:extLst>
          </p:cNvPr>
          <p:cNvSpPr txBox="1"/>
          <p:nvPr/>
        </p:nvSpPr>
        <p:spPr>
          <a:xfrm>
            <a:off x="287687" y="4664251"/>
            <a:ext cx="1141688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74AAD"/>
                </a:solidFill>
              </a:rPr>
              <a:t>Les frais de communication sont essentiels dès lors qu’ils servent une vision claire, et doivent rester proportionnés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8312CC8-6910-24DE-C8A1-99C1BA8CAE7C}"/>
              </a:ext>
            </a:extLst>
          </p:cNvPr>
          <p:cNvGrpSpPr/>
          <p:nvPr/>
        </p:nvGrpSpPr>
        <p:grpSpPr>
          <a:xfrm>
            <a:off x="2109927" y="5221853"/>
            <a:ext cx="7772400" cy="798904"/>
            <a:chOff x="2109927" y="5192681"/>
            <a:chExt cx="7772400" cy="7989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7A146DB-3AA3-D73C-0D9A-EBD8A7B75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927" y="5827485"/>
              <a:ext cx="7772400" cy="1641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C9F3BED-5BF5-C5B0-12A8-48898076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927" y="5192681"/>
              <a:ext cx="7772400" cy="627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37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F1FB3-9D00-4CD0-FA4E-C48A81D3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E778FF2-932C-418E-33C4-4B54A3F2F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0"/>
            <a:ext cx="1239837" cy="123983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16ADD4F9-3E4A-E411-B888-1E8820893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259" y="2477756"/>
            <a:ext cx="9144000" cy="190248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D3030"/>
                </a:solidFill>
              </a:rPr>
              <a:t>Le bilan du contre-budget</a:t>
            </a:r>
            <a:br>
              <a:rPr lang="fr-FR" b="1" dirty="0">
                <a:solidFill>
                  <a:srgbClr val="FD3030"/>
                </a:solidFill>
              </a:rPr>
            </a:br>
            <a:r>
              <a:rPr lang="fr-FR" b="1" dirty="0">
                <a:solidFill>
                  <a:srgbClr val="FD3030"/>
                </a:solidFill>
              </a:rPr>
              <a:t>2025 de Lunel c’est vous !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6B1F308-DA0D-A469-879C-185FCCBF041B}"/>
              </a:ext>
            </a:extLst>
          </p:cNvPr>
          <p:cNvSpPr/>
          <p:nvPr/>
        </p:nvSpPr>
        <p:spPr>
          <a:xfrm rot="20610825">
            <a:off x="-899300" y="-1656409"/>
            <a:ext cx="2530905" cy="9745855"/>
          </a:xfrm>
          <a:prstGeom prst="triangle">
            <a:avLst/>
          </a:prstGeom>
          <a:solidFill>
            <a:srgbClr val="FD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EF568AE-B686-6A92-7320-1762DBECAFF1}"/>
              </a:ext>
            </a:extLst>
          </p:cNvPr>
          <p:cNvSpPr/>
          <p:nvPr/>
        </p:nvSpPr>
        <p:spPr>
          <a:xfrm rot="20610825">
            <a:off x="-1398486" y="-1218047"/>
            <a:ext cx="2530905" cy="97458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3928ED9-BFD1-32F0-642C-8857DB0DFA1E}"/>
              </a:ext>
            </a:extLst>
          </p:cNvPr>
          <p:cNvSpPr/>
          <p:nvPr/>
        </p:nvSpPr>
        <p:spPr>
          <a:xfrm rot="20610825">
            <a:off x="-1897668" y="-779690"/>
            <a:ext cx="2530905" cy="9745855"/>
          </a:xfrm>
          <a:prstGeom prst="triangle">
            <a:avLst/>
          </a:prstGeom>
          <a:solidFill>
            <a:srgbClr val="07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9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1A7C5-7008-7A05-4403-42524472C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F8FA6-1F10-BA6E-2844-1B3C7DE58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042" y="2771203"/>
            <a:ext cx="9144000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Face à l’incertitude, il faut du courage et des décisions fortes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9DA14D-E2BF-7626-6572-6113B42F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4286249"/>
            <a:ext cx="12381714" cy="26817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6E6761-49DB-A8DE-C95B-B942FA3F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0"/>
            <a:ext cx="1239837" cy="12398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009123-A822-DB70-97CC-A1D17DC81BE8}"/>
              </a:ext>
            </a:extLst>
          </p:cNvPr>
          <p:cNvSpPr/>
          <p:nvPr/>
        </p:nvSpPr>
        <p:spPr>
          <a:xfrm>
            <a:off x="1280160" y="2048256"/>
            <a:ext cx="9549765" cy="1975104"/>
          </a:xfrm>
          <a:prstGeom prst="rect">
            <a:avLst/>
          </a:prstGeom>
          <a:noFill/>
          <a:ln w="57150">
            <a:solidFill>
              <a:srgbClr val="07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708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E557-6D76-8D0E-B716-45DF93414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FA74C31-C54F-8588-ABFC-1639FAD5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0"/>
            <a:ext cx="1239837" cy="123983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41953C1F-B27B-3C50-1FFD-981508F02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259" y="2477756"/>
            <a:ext cx="9144000" cy="1902487"/>
          </a:xfrm>
        </p:spPr>
        <p:txBody>
          <a:bodyPr/>
          <a:lstStyle/>
          <a:p>
            <a:r>
              <a:rPr lang="fr-FR" b="1" dirty="0">
                <a:solidFill>
                  <a:srgbClr val="FD3030"/>
                </a:solidFill>
              </a:rPr>
              <a:t>Des constats financiers et politiques nécessaires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3E216A93-7C33-2EFC-8FAE-851F83DFFF57}"/>
              </a:ext>
            </a:extLst>
          </p:cNvPr>
          <p:cNvSpPr/>
          <p:nvPr/>
        </p:nvSpPr>
        <p:spPr>
          <a:xfrm rot="20610825">
            <a:off x="-899300" y="-1656409"/>
            <a:ext cx="2530905" cy="9745855"/>
          </a:xfrm>
          <a:prstGeom prst="triangle">
            <a:avLst/>
          </a:prstGeom>
          <a:solidFill>
            <a:srgbClr val="FD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922B9F0-2ECF-64F5-1743-F080220DF3E1}"/>
              </a:ext>
            </a:extLst>
          </p:cNvPr>
          <p:cNvSpPr/>
          <p:nvPr/>
        </p:nvSpPr>
        <p:spPr>
          <a:xfrm rot="20610825">
            <a:off x="-1398486" y="-1218047"/>
            <a:ext cx="2530905" cy="97458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78304A39-6E31-1428-037B-FC1C5D5E5EAC}"/>
              </a:ext>
            </a:extLst>
          </p:cNvPr>
          <p:cNvSpPr/>
          <p:nvPr/>
        </p:nvSpPr>
        <p:spPr>
          <a:xfrm rot="20610825">
            <a:off x="-1897668" y="-779690"/>
            <a:ext cx="2530905" cy="9745855"/>
          </a:xfrm>
          <a:prstGeom prst="triangle">
            <a:avLst/>
          </a:prstGeom>
          <a:solidFill>
            <a:srgbClr val="07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0BDF2-67F8-BE34-A069-4275758F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8CFA3-5ED0-50E9-75C4-A0E04192A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0730"/>
            <a:ext cx="9144000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Face à l’incertitude, un budget sans réelle 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931A4-5B74-CC0F-E826-F10E2443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4286249"/>
            <a:ext cx="12381714" cy="25941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79822E-F869-75DF-FD65-3CC1AD87F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25" y="0"/>
            <a:ext cx="1239837" cy="123983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66A018D-259B-58AE-3C7D-CE0A9ED98744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223247" y="1708943"/>
            <a:ext cx="3872753" cy="1720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5481546-EC44-59E5-A1A5-20AF2979EB5E}"/>
              </a:ext>
            </a:extLst>
          </p:cNvPr>
          <p:cNvCxnSpPr>
            <a:stCxn id="2" idx="2"/>
          </p:cNvCxnSpPr>
          <p:nvPr/>
        </p:nvCxnSpPr>
        <p:spPr>
          <a:xfrm>
            <a:off x="6096000" y="1708943"/>
            <a:ext cx="0" cy="1720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660AC49-7F23-15EC-512A-8AD4E61BCD31}"/>
              </a:ext>
            </a:extLst>
          </p:cNvPr>
          <p:cNvCxnSpPr>
            <a:stCxn id="2" idx="2"/>
          </p:cNvCxnSpPr>
          <p:nvPr/>
        </p:nvCxnSpPr>
        <p:spPr>
          <a:xfrm>
            <a:off x="6096000" y="1708943"/>
            <a:ext cx="3352800" cy="1720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88892789-80BF-20CA-4ABB-43C77C0A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49295"/>
              </p:ext>
            </p:extLst>
          </p:nvPr>
        </p:nvGraphicFramePr>
        <p:xfrm>
          <a:off x="1077689" y="3674745"/>
          <a:ext cx="9878778" cy="123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926">
                  <a:extLst>
                    <a:ext uri="{9D8B030D-6E8A-4147-A177-3AD203B41FA5}">
                      <a16:colId xmlns:a16="http://schemas.microsoft.com/office/drawing/2014/main" val="2098118162"/>
                    </a:ext>
                  </a:extLst>
                </a:gridCol>
                <a:gridCol w="3292926">
                  <a:extLst>
                    <a:ext uri="{9D8B030D-6E8A-4147-A177-3AD203B41FA5}">
                      <a16:colId xmlns:a16="http://schemas.microsoft.com/office/drawing/2014/main" val="140729200"/>
                    </a:ext>
                  </a:extLst>
                </a:gridCol>
                <a:gridCol w="3292926">
                  <a:extLst>
                    <a:ext uri="{9D8B030D-6E8A-4147-A177-3AD203B41FA5}">
                      <a16:colId xmlns:a16="http://schemas.microsoft.com/office/drawing/2014/main" val="3227966953"/>
                    </a:ext>
                  </a:extLst>
                </a:gridCol>
              </a:tblGrid>
              <a:tr h="123983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 budget tendu et sans décision claire</a:t>
                      </a:r>
                    </a:p>
                  </a:txBody>
                  <a:tcPr anchor="ctr"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Des investissements sans nettes retombées pour les lunelloises et lunellois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Des contraintes budgétaires qui n’ont plus lieu d’être en 2025</a:t>
                      </a:r>
                    </a:p>
                  </a:txBody>
                  <a:tcPr anchor="ctr">
                    <a:solidFill>
                      <a:srgbClr val="FD3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4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82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9CFA4-49AF-858B-F894-F1B537250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4A58F-458B-A551-060A-1D0BDDFE0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0730"/>
            <a:ext cx="9144000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Des choix budgétaires plus que problématiques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465226-147A-647A-0391-F7053DC8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89" y="4286250"/>
            <a:ext cx="12381714" cy="27280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09F5E2-ADC0-A845-5AFC-2B0CB5F6C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925" y="0"/>
            <a:ext cx="1239837" cy="12398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EFF07A9-E6B0-7089-4933-315C431F6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94" y="1757861"/>
            <a:ext cx="5215653" cy="202795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345EA6A-BA44-CEC3-0050-4BC18923312C}"/>
              </a:ext>
            </a:extLst>
          </p:cNvPr>
          <p:cNvSpPr/>
          <p:nvPr/>
        </p:nvSpPr>
        <p:spPr>
          <a:xfrm>
            <a:off x="1757588" y="3306520"/>
            <a:ext cx="1985948" cy="479291"/>
          </a:xfrm>
          <a:prstGeom prst="ellipse">
            <a:avLst/>
          </a:prstGeom>
          <a:noFill/>
          <a:ln w="38100">
            <a:solidFill>
              <a:srgbClr val="FD3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9E6C63-7080-97FC-8033-003287075056}"/>
              </a:ext>
            </a:extLst>
          </p:cNvPr>
          <p:cNvCxnSpPr>
            <a:stCxn id="8" idx="3"/>
          </p:cNvCxnSpPr>
          <p:nvPr/>
        </p:nvCxnSpPr>
        <p:spPr>
          <a:xfrm flipH="1">
            <a:off x="1199631" y="3715620"/>
            <a:ext cx="848792" cy="570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399CAEC-7E8D-5C57-B204-66B1653ECAF1}"/>
              </a:ext>
            </a:extLst>
          </p:cNvPr>
          <p:cNvCxnSpPr>
            <a:stCxn id="8" idx="5"/>
          </p:cNvCxnSpPr>
          <p:nvPr/>
        </p:nvCxnSpPr>
        <p:spPr>
          <a:xfrm>
            <a:off x="3452700" y="3715620"/>
            <a:ext cx="593456" cy="570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3B0F8F4-E461-3AC2-AD9F-1A8CB5DDA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79" y="4496383"/>
            <a:ext cx="4749085" cy="30954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5CD311B-EF52-CC4C-A12F-AADF20005D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89" y="4771745"/>
            <a:ext cx="5174888" cy="309541"/>
          </a:xfrm>
          <a:prstGeom prst="rect">
            <a:avLst/>
          </a:prstGeom>
        </p:spPr>
      </p:pic>
      <p:sp>
        <p:nvSpPr>
          <p:cNvPr id="27" name="Flèche vers la droite 26">
            <a:extLst>
              <a:ext uri="{FF2B5EF4-FFF2-40B4-BE49-F238E27FC236}">
                <a16:creationId xmlns:a16="http://schemas.microsoft.com/office/drawing/2014/main" id="{B825F724-89A9-55E6-9ED9-30D65F4946DF}"/>
              </a:ext>
            </a:extLst>
          </p:cNvPr>
          <p:cNvSpPr/>
          <p:nvPr/>
        </p:nvSpPr>
        <p:spPr>
          <a:xfrm>
            <a:off x="5589484" y="3785215"/>
            <a:ext cx="1233840" cy="482054"/>
          </a:xfrm>
          <a:prstGeom prst="rightArrow">
            <a:avLst/>
          </a:prstGeom>
          <a:solidFill>
            <a:srgbClr val="074AAD"/>
          </a:solidFill>
          <a:ln>
            <a:solidFill>
              <a:srgbClr val="07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7A8FCA27-7F94-A21B-144E-FF47B7E3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63200"/>
              </p:ext>
            </p:extLst>
          </p:nvPr>
        </p:nvGraphicFramePr>
        <p:xfrm>
          <a:off x="6973241" y="2331720"/>
          <a:ext cx="478596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322">
                  <a:extLst>
                    <a:ext uri="{9D8B030D-6E8A-4147-A177-3AD203B41FA5}">
                      <a16:colId xmlns:a16="http://schemas.microsoft.com/office/drawing/2014/main" val="2502292459"/>
                    </a:ext>
                  </a:extLst>
                </a:gridCol>
                <a:gridCol w="1595322">
                  <a:extLst>
                    <a:ext uri="{9D8B030D-6E8A-4147-A177-3AD203B41FA5}">
                      <a16:colId xmlns:a16="http://schemas.microsoft.com/office/drawing/2014/main" val="1609095204"/>
                    </a:ext>
                  </a:extLst>
                </a:gridCol>
                <a:gridCol w="1595322">
                  <a:extLst>
                    <a:ext uri="{9D8B030D-6E8A-4147-A177-3AD203B41FA5}">
                      <a16:colId xmlns:a16="http://schemas.microsoft.com/office/drawing/2014/main" val="1812883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Ratios</a:t>
                      </a:r>
                    </a:p>
                  </a:txBody>
                  <a:tcPr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Lunel BP 2025</a:t>
                      </a:r>
                    </a:p>
                    <a:p>
                      <a:pPr algn="ctr"/>
                      <a:r>
                        <a:rPr lang="fr-FR" dirty="0"/>
                        <a:t>(€)</a:t>
                      </a:r>
                    </a:p>
                  </a:txBody>
                  <a:tcPr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Commune même strate 2023 (€)</a:t>
                      </a:r>
                    </a:p>
                  </a:txBody>
                  <a:tcPr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20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Impôts directs par habitant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9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RRF par habitant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1562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1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15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CD3A0-73C0-6EC1-4553-3B2DB57A8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6348032-31BC-00BA-2F49-DD83A984A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0"/>
            <a:ext cx="1239837" cy="123983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41E782D-02F6-B39A-EC0F-CB08064B6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259" y="2477756"/>
            <a:ext cx="9144000" cy="190248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D3030"/>
                </a:solidFill>
              </a:rPr>
              <a:t>Des axes de rupture pour un modèle plus équitable et durable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BD70DF8-C2AA-2305-7043-CD7A70F667ED}"/>
              </a:ext>
            </a:extLst>
          </p:cNvPr>
          <p:cNvSpPr/>
          <p:nvPr/>
        </p:nvSpPr>
        <p:spPr>
          <a:xfrm rot="20610825">
            <a:off x="-899300" y="-1656409"/>
            <a:ext cx="2530905" cy="9745855"/>
          </a:xfrm>
          <a:prstGeom prst="triangle">
            <a:avLst/>
          </a:prstGeom>
          <a:solidFill>
            <a:srgbClr val="FD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76FADE9-A1A9-0337-0F25-FE0DA6D98CC8}"/>
              </a:ext>
            </a:extLst>
          </p:cNvPr>
          <p:cNvSpPr/>
          <p:nvPr/>
        </p:nvSpPr>
        <p:spPr>
          <a:xfrm rot="20610825">
            <a:off x="-1398486" y="-1218047"/>
            <a:ext cx="2530905" cy="97458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F7DE2480-E066-04E3-5503-7958593032A8}"/>
              </a:ext>
            </a:extLst>
          </p:cNvPr>
          <p:cNvSpPr/>
          <p:nvPr/>
        </p:nvSpPr>
        <p:spPr>
          <a:xfrm rot="20610825">
            <a:off x="-1897668" y="-779690"/>
            <a:ext cx="2530905" cy="9745855"/>
          </a:xfrm>
          <a:prstGeom prst="triangle">
            <a:avLst/>
          </a:prstGeom>
          <a:solidFill>
            <a:srgbClr val="07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2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D45E9-2F7F-FA4F-2962-969DAC62A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5C47567-6A32-AC6F-75A7-485FBFBE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3516"/>
            <a:ext cx="12192000" cy="18075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F1FB71D-C51B-394F-2E30-078CA2655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63" y="-243177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BB0C6378-6411-2948-A3D6-417C8C61D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469074"/>
            <a:ext cx="10588487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1: une </a:t>
            </a:r>
            <a:r>
              <a:rPr lang="fr-FR" sz="4400" b="1" dirty="0" err="1">
                <a:solidFill>
                  <a:srgbClr val="FD3030"/>
                </a:solidFill>
              </a:rPr>
              <a:t>Pescalune</a:t>
            </a:r>
            <a:r>
              <a:rPr lang="fr-FR" sz="4400" b="1" dirty="0">
                <a:solidFill>
                  <a:srgbClr val="FD3030"/>
                </a:solidFill>
              </a:rPr>
              <a:t> qui réduit la voilure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2C2ED565-D627-44B4-36E3-D1055D7A9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41301"/>
              </p:ext>
            </p:extLst>
          </p:nvPr>
        </p:nvGraphicFramePr>
        <p:xfrm>
          <a:off x="914397" y="1793173"/>
          <a:ext cx="10588488" cy="30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7471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Une </a:t>
                      </a:r>
                      <a:r>
                        <a:rPr lang="fr-FR" dirty="0" err="1">
                          <a:solidFill>
                            <a:srgbClr val="074AAD"/>
                          </a:solidFill>
                        </a:rPr>
                        <a:t>Pescalune</a:t>
                      </a:r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 repensée pour des coûts mieux maîtrisés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500 000€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300 000€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+ 200 000€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A43E7ECA-1608-B1FF-86D8-4A158F45BB63}"/>
              </a:ext>
            </a:extLst>
          </p:cNvPr>
          <p:cNvSpPr txBox="1"/>
          <p:nvPr/>
        </p:nvSpPr>
        <p:spPr>
          <a:xfrm>
            <a:off x="1053674" y="4998850"/>
            <a:ext cx="1030993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74AAD"/>
                </a:solidFill>
              </a:rPr>
              <a:t>Moins d’heures supplémentaires       Externalisation de la sécurité       Amélioration du centre de secours</a:t>
            </a:r>
          </a:p>
        </p:txBody>
      </p:sp>
    </p:spTree>
    <p:extLst>
      <p:ext uri="{BB962C8B-B14F-4D97-AF65-F5344CB8AC3E}">
        <p14:creationId xmlns:p14="http://schemas.microsoft.com/office/powerpoint/2010/main" val="380263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2E6DC-9AF2-E93B-F3D0-DF41E3E4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850590-A258-B5A9-E911-92C5547D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3516"/>
            <a:ext cx="12192000" cy="17844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8722E5-65BC-E9C4-BA1D-5DE6C8A89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63" y="-259525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59D7FC1D-53AA-2A87-66A3-680E53168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0" y="425436"/>
            <a:ext cx="10588487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2: un gel de « projets » pour construire</a:t>
            </a:r>
            <a:br>
              <a:rPr lang="fr-FR" sz="4400" b="1" dirty="0">
                <a:solidFill>
                  <a:srgbClr val="FD3030"/>
                </a:solidFill>
              </a:rPr>
            </a:br>
            <a:r>
              <a:rPr lang="fr-FR" sz="4400" b="1" dirty="0">
                <a:solidFill>
                  <a:srgbClr val="FD3030"/>
                </a:solidFill>
              </a:rPr>
              <a:t>de réels projets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DD00C2A3-5E83-0E77-E178-C2D39B7A4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37468"/>
              </p:ext>
            </p:extLst>
          </p:nvPr>
        </p:nvGraphicFramePr>
        <p:xfrm>
          <a:off x="914397" y="1395019"/>
          <a:ext cx="10588488" cy="267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55668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112023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Une réorientation des projets d’équipement actuels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6 181 000 €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5 120 000 €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+ 1 061 000 €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C716D0CB-D60A-769E-59BA-570398DCF580}"/>
              </a:ext>
            </a:extLst>
          </p:cNvPr>
          <p:cNvSpPr txBox="1"/>
          <p:nvPr/>
        </p:nvSpPr>
        <p:spPr>
          <a:xfrm>
            <a:off x="1053674" y="4213446"/>
            <a:ext cx="1030993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74AAD"/>
                </a:solidFill>
              </a:rPr>
              <a:t>Mise en pause du projet des Guinguettes (750 000€) et du parc de la </a:t>
            </a:r>
            <a:r>
              <a:rPr lang="fr-FR" dirty="0" err="1">
                <a:solidFill>
                  <a:srgbClr val="074AAD"/>
                </a:solidFill>
              </a:rPr>
              <a:t>Laune</a:t>
            </a:r>
            <a:r>
              <a:rPr lang="fr-FR" dirty="0">
                <a:solidFill>
                  <a:srgbClr val="074AAD"/>
                </a:solidFill>
              </a:rPr>
              <a:t> (20 000€)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2157A9D-65C5-D050-0604-7D562E95B12D}"/>
              </a:ext>
            </a:extLst>
          </p:cNvPr>
          <p:cNvGrpSpPr/>
          <p:nvPr/>
        </p:nvGrpSpPr>
        <p:grpSpPr>
          <a:xfrm>
            <a:off x="2517456" y="4922057"/>
            <a:ext cx="7983125" cy="1081847"/>
            <a:chOff x="2642717" y="5086782"/>
            <a:chExt cx="7983125" cy="108184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98E43E3-EFB8-0F8B-E24D-5B4BE152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2717" y="5086782"/>
              <a:ext cx="7772400" cy="85921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7CEB1B7-82D0-4142-13FD-58599F93F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2717" y="5909873"/>
              <a:ext cx="7983125" cy="258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0140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6A2FD-C849-B83B-B8AA-E89C4757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65F1FE6-ADE2-6F55-DD17-3D5F00DF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99"/>
            <a:ext cx="12192000" cy="20911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661DEC-2EC4-2CC3-31DB-E82BF85E4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63" y="-277813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BF463234-C368-AC0E-3D89-8CFCCFBA6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56" y="765209"/>
            <a:ext cx="10588487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3: une cérémonie des vœux moins « </a:t>
            </a:r>
            <a:r>
              <a:rPr lang="fr-FR" sz="4400" b="1" dirty="0" err="1">
                <a:solidFill>
                  <a:srgbClr val="FD3030"/>
                </a:solidFill>
              </a:rPr>
              <a:t>bling</a:t>
            </a:r>
            <a:r>
              <a:rPr lang="fr-FR" sz="4400" b="1" dirty="0">
                <a:solidFill>
                  <a:srgbClr val="FD3030"/>
                </a:solidFill>
              </a:rPr>
              <a:t> </a:t>
            </a:r>
            <a:r>
              <a:rPr lang="fr-FR" sz="4400" b="1" dirty="0" err="1">
                <a:solidFill>
                  <a:srgbClr val="FD3030"/>
                </a:solidFill>
              </a:rPr>
              <a:t>bling</a:t>
            </a:r>
            <a:r>
              <a:rPr lang="fr-FR" sz="4400" b="1" dirty="0">
                <a:solidFill>
                  <a:srgbClr val="FD3030"/>
                </a:solidFill>
              </a:rPr>
              <a:t> »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CA2A5794-AAB9-81F4-A401-661D3AEC5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24342"/>
              </p:ext>
            </p:extLst>
          </p:nvPr>
        </p:nvGraphicFramePr>
        <p:xfrm>
          <a:off x="983593" y="2253492"/>
          <a:ext cx="10588488" cy="235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4187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93226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Une cérémonie plus proportionnée aux intérêts de la ville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90 000€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10 000€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+ 80 000€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5B14BF9F-8883-2C70-86F2-6E7971D0B8CE}"/>
              </a:ext>
            </a:extLst>
          </p:cNvPr>
          <p:cNvSpPr txBox="1"/>
          <p:nvPr/>
        </p:nvSpPr>
        <p:spPr>
          <a:xfrm>
            <a:off x="1615044" y="5048620"/>
            <a:ext cx="9241893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74AAD"/>
                </a:solidFill>
              </a:rPr>
              <a:t>Délocalisation de la cérémonie dans plusieurs quartiers pour être plus proche des citoyens : voici la base d’échanges et de relations de proximité</a:t>
            </a:r>
          </a:p>
        </p:txBody>
      </p:sp>
    </p:spTree>
    <p:extLst>
      <p:ext uri="{BB962C8B-B14F-4D97-AF65-F5344CB8AC3E}">
        <p14:creationId xmlns:p14="http://schemas.microsoft.com/office/powerpoint/2010/main" val="292774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357A2-A98A-A85F-F704-B1BE3E82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60D6636-82D2-5D7C-65AF-58AECF2D6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22" y="5209476"/>
            <a:ext cx="12319322" cy="16744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DDBD5F-6A2F-007C-08D2-C8B8AEA5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63" y="-150845"/>
            <a:ext cx="1239837" cy="123983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19FB9D1A-E1C6-CC69-713C-F1CF4BF6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192911"/>
            <a:ext cx="10588487" cy="938213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D3030"/>
                </a:solidFill>
              </a:rPr>
              <a:t>Axe 4: OUI A L’ECLAIRAGE NOCTURNE!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340F3D48-2AFB-DC0F-C7FD-AA312A622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05485"/>
              </p:ext>
            </p:extLst>
          </p:nvPr>
        </p:nvGraphicFramePr>
        <p:xfrm>
          <a:off x="914397" y="1273658"/>
          <a:ext cx="10588488" cy="30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122">
                  <a:extLst>
                    <a:ext uri="{9D8B030D-6E8A-4147-A177-3AD203B41FA5}">
                      <a16:colId xmlns:a16="http://schemas.microsoft.com/office/drawing/2014/main" val="170938278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607298218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1919183046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478614924"/>
                    </a:ext>
                  </a:extLst>
                </a:gridCol>
              </a:tblGrid>
              <a:tr h="174715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Opération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voté par la majorité en 2025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montant 2025 de Lunel c’est vous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Economies budgétaires dégagées pour les Lunellois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21917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Allumer pour tous l’éclairage public dans l’ensemble de la ville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1 020 000€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74AAD"/>
                          </a:solidFill>
                        </a:rPr>
                        <a:t>1 250 000€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- 230 000€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3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2467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6054320D-9440-4B1F-5E59-15906219F81B}"/>
              </a:ext>
            </a:extLst>
          </p:cNvPr>
          <p:cNvSpPr txBox="1"/>
          <p:nvPr/>
        </p:nvSpPr>
        <p:spPr>
          <a:xfrm>
            <a:off x="1316912" y="4531926"/>
            <a:ext cx="955817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74AAD"/>
                </a:solidFill>
              </a:rPr>
              <a:t>La fin d’un sentiment d’insécurité qui dure depuis plusieurs années: oui à l’éclairage pour tous!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1FD2FDC-4CE0-EAC9-EFD9-5ED49E1D7929}"/>
              </a:ext>
            </a:extLst>
          </p:cNvPr>
          <p:cNvGrpSpPr/>
          <p:nvPr/>
        </p:nvGrpSpPr>
        <p:grpSpPr>
          <a:xfrm>
            <a:off x="2048497" y="5155068"/>
            <a:ext cx="7828384" cy="781413"/>
            <a:chOff x="1671216" y="4912666"/>
            <a:chExt cx="7828384" cy="78141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3598FC9-9BA8-9B9B-4498-25A5434BC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200" y="4912666"/>
              <a:ext cx="7772400" cy="62596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4C412BD-E412-FB82-B423-80BE16EAC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1216" y="5538631"/>
              <a:ext cx="7772400" cy="155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375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679</Words>
  <Application>Microsoft Macintosh PowerPoint</Application>
  <PresentationFormat>Grand écran</PresentationFormat>
  <Paragraphs>104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Thème Office</vt:lpstr>
      <vt:lpstr>CONTRE</vt:lpstr>
      <vt:lpstr>Des constats financiers et politiques nécessaires</vt:lpstr>
      <vt:lpstr>Face à l’incertitude, un budget sans réelle vision</vt:lpstr>
      <vt:lpstr>Des choix budgétaires plus que problématiques</vt:lpstr>
      <vt:lpstr>Des axes de rupture pour un modèle plus équitable et durable</vt:lpstr>
      <vt:lpstr>Axe 1: une Pescalune qui réduit la voilure</vt:lpstr>
      <vt:lpstr>Axe 2: un gel de « projets » pour construire de réels projets</vt:lpstr>
      <vt:lpstr>Axe 3: une cérémonie des vœux moins « bling bling »</vt:lpstr>
      <vt:lpstr>Axe 4: OUI A L’ECLAIRAGE NOCTURNE!</vt:lpstr>
      <vt:lpstr>Axe 5: des tarifs municipaux stables</vt:lpstr>
      <vt:lpstr>Axe 6: pour une mutualisation des services</vt:lpstr>
      <vt:lpstr>Axe 7: des élus qui sont mis à contribution</vt:lpstr>
      <vt:lpstr>Axe 8: dis-moi quoi penser, je te dirai que faire</vt:lpstr>
      <vt:lpstr>Le bilan du contre-budget 2025 de Lunel c’est vous !</vt:lpstr>
      <vt:lpstr>Face à l’incertitude, il faut du courage et des décisions fortes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GAFSOU</dc:creator>
  <cp:lastModifiedBy>Samuel GAFSOU</cp:lastModifiedBy>
  <cp:revision>96</cp:revision>
  <dcterms:created xsi:type="dcterms:W3CDTF">2025-04-09T15:25:41Z</dcterms:created>
  <dcterms:modified xsi:type="dcterms:W3CDTF">2025-04-10T07:12:39Z</dcterms:modified>
</cp:coreProperties>
</file>