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3" r:id="rId4"/>
    <p:sldId id="262" r:id="rId5"/>
    <p:sldId id="261" r:id="rId6"/>
    <p:sldId id="260" r:id="rId7"/>
    <p:sldId id="259" r:id="rId8"/>
    <p:sldId id="264" r:id="rId9"/>
    <p:sldId id="258" r:id="rId10"/>
    <p:sldId id="265" r:id="rId11"/>
    <p:sldId id="257" r:id="rId12"/>
    <p:sldId id="266" r:id="rId13"/>
    <p:sldId id="267" r:id="rId14"/>
    <p:sldId id="269" r:id="rId15"/>
    <p:sldId id="271" r:id="rId16"/>
    <p:sldId id="272" r:id="rId17"/>
    <p:sldId id="270"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867" autoAdjust="0"/>
    <p:restoredTop sz="94660"/>
  </p:normalViewPr>
  <p:slideViewPr>
    <p:cSldViewPr snapToGrid="0">
      <p:cViewPr varScale="1">
        <p:scale>
          <a:sx n="78" d="100"/>
          <a:sy n="78" d="100"/>
        </p:scale>
        <p:origin x="-198"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06/04/2025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nature, ciel, plein air, Stratovolcan&#10;&#10;Le contenu généré par l’IA peut être incorrect.">
            <a:extLst>
              <a:ext uri="{FF2B5EF4-FFF2-40B4-BE49-F238E27FC236}">
                <a16:creationId xmlns:a16="http://schemas.microsoft.com/office/drawing/2014/main" id="{FD39CBEF-7994-E107-7BD4-69FFE1F399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8" y="190014"/>
            <a:ext cx="9453703" cy="6300000"/>
          </a:xfrm>
          <a:prstGeom prst="rect">
            <a:avLst/>
          </a:prstGeom>
          <a:effectLst>
            <a:softEdge rad="635000"/>
          </a:effectLst>
        </p:spPr>
      </p:pic>
      <p:sp>
        <p:nvSpPr>
          <p:cNvPr id="4" name="ZoneTexte 3">
            <a:extLst>
              <a:ext uri="{FF2B5EF4-FFF2-40B4-BE49-F238E27FC236}">
                <a16:creationId xmlns:a16="http://schemas.microsoft.com/office/drawing/2014/main" id="{C88BAFF0-0A9C-FA4A-50F6-CA7B344F953B}"/>
              </a:ext>
            </a:extLst>
          </p:cNvPr>
          <p:cNvSpPr txBox="1"/>
          <p:nvPr/>
        </p:nvSpPr>
        <p:spPr>
          <a:xfrm>
            <a:off x="3474240" y="367986"/>
            <a:ext cx="6662057" cy="461665"/>
          </a:xfrm>
          <a:prstGeom prst="rect">
            <a:avLst/>
          </a:prstGeom>
          <a:noFill/>
        </p:spPr>
        <p:txBody>
          <a:bodyPr wrap="square" rtlCol="0">
            <a:spAutoFit/>
          </a:bodyPr>
          <a:lstStyle/>
          <a:p>
            <a:r>
              <a:rPr lang="fr-FR" sz="2400" b="1" dirty="0">
                <a:solidFill>
                  <a:srgbClr val="FFFF00"/>
                </a:solidFill>
              </a:rPr>
              <a:t>Le mont Fuji  - Et – Tokyo - </a:t>
            </a:r>
            <a:r>
              <a:rPr lang="fr-FR" sz="2400" b="1" dirty="0" err="1">
                <a:solidFill>
                  <a:srgbClr val="FFFF00"/>
                </a:solidFill>
              </a:rPr>
              <a:t>Japaon</a:t>
            </a:r>
            <a:endParaRPr lang="fr-FR" sz="2400" b="1" dirty="0">
              <a:solidFill>
                <a:srgbClr val="FFFF00"/>
              </a:solidFill>
            </a:endParaRPr>
          </a:p>
        </p:txBody>
      </p:sp>
      <p:sp>
        <p:nvSpPr>
          <p:cNvPr id="5" name="ZoneTexte 4">
            <a:extLst>
              <a:ext uri="{FF2B5EF4-FFF2-40B4-BE49-F238E27FC236}">
                <a16:creationId xmlns:a16="http://schemas.microsoft.com/office/drawing/2014/main" id="{739101C3-7DDC-F4D0-CB43-4A760CD91F87}"/>
              </a:ext>
            </a:extLst>
          </p:cNvPr>
          <p:cNvSpPr txBox="1"/>
          <p:nvPr/>
        </p:nvSpPr>
        <p:spPr>
          <a:xfrm>
            <a:off x="1369148" y="4595438"/>
            <a:ext cx="9341922" cy="1200329"/>
          </a:xfrm>
          <a:prstGeom prst="rect">
            <a:avLst/>
          </a:prstGeom>
          <a:noFill/>
        </p:spPr>
        <p:txBody>
          <a:bodyPr wrap="square" rtlCol="0">
            <a:spAutoFit/>
          </a:bodyPr>
          <a:lstStyle/>
          <a:p>
            <a:r>
              <a:rPr lang="fr-FR" sz="2400" b="1" dirty="0">
                <a:solidFill>
                  <a:srgbClr val="FFFF00"/>
                </a:solidFill>
              </a:rPr>
              <a:t>	</a:t>
            </a:r>
          </a:p>
          <a:p>
            <a:r>
              <a:rPr lang="fr-FR" sz="2400" b="1" dirty="0">
                <a:solidFill>
                  <a:srgbClr val="FFFF00"/>
                </a:solidFill>
              </a:rPr>
              <a:t>Le mont Fuji au-dessus du lac Kawaguchi (</a:t>
            </a:r>
            <a:r>
              <a:rPr lang="fr-FR" sz="2400" b="1" dirty="0" err="1">
                <a:solidFill>
                  <a:srgbClr val="FFFF00"/>
                </a:solidFill>
              </a:rPr>
              <a:t>Kawaguchi-ko</a:t>
            </a:r>
            <a:r>
              <a:rPr lang="fr-FR" sz="2400" b="1" dirty="0">
                <a:solidFill>
                  <a:srgbClr val="FFFF00"/>
                </a:solidFill>
              </a:rPr>
              <a:t>) au Japon . </a:t>
            </a:r>
          </a:p>
        </p:txBody>
      </p:sp>
      <p:sp>
        <p:nvSpPr>
          <p:cNvPr id="2" name="ZoneTexte 1">
            <a:extLst>
              <a:ext uri="{FF2B5EF4-FFF2-40B4-BE49-F238E27FC236}">
                <a16:creationId xmlns:a16="http://schemas.microsoft.com/office/drawing/2014/main" id="{D67E5524-8D9D-6934-5967-068E7B1CC7C1}"/>
              </a:ext>
            </a:extLst>
          </p:cNvPr>
          <p:cNvSpPr txBox="1"/>
          <p:nvPr/>
        </p:nvSpPr>
        <p:spPr>
          <a:xfrm>
            <a:off x="3741691" y="5681225"/>
            <a:ext cx="11167236" cy="461665"/>
          </a:xfrm>
          <a:prstGeom prst="rect">
            <a:avLst/>
          </a:prstGeom>
          <a:noFill/>
        </p:spPr>
        <p:txBody>
          <a:bodyPr wrap="square" rtlCol="0">
            <a:spAutoFit/>
          </a:bodyPr>
          <a:lstStyle/>
          <a:p>
            <a:r>
              <a:rPr lang="fr-FR" sz="2400" b="1" dirty="0">
                <a:solidFill>
                  <a:srgbClr val="FFFF00"/>
                </a:solidFill>
              </a:rPr>
              <a:t>Cliquez Gauche PPS en  Manuel Merci</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sndAc>
          <p:stSnd loop="1">
            <p:snd r:embed="rId2" name="Musique 2 - musique japonaise triste, traditionnelle et moderne.wav"/>
          </p:stSnd>
        </p:sndAc>
      </p:transition>
    </mc:Choice>
    <mc:Fallback xmlns="">
      <p:transition spd="slow">
        <p:fade/>
        <p:sndAc>
          <p:stSnd loop="1">
            <p:snd r:embed="rId4" name="Musique 2 - musique japonaise triste, traditionnelle et moder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B317F24D-7913-3ACE-2FD6-1DDC48298A67}"/>
              </a:ext>
            </a:extLst>
          </p:cNvPr>
          <p:cNvSpPr txBox="1"/>
          <p:nvPr/>
        </p:nvSpPr>
        <p:spPr>
          <a:xfrm>
            <a:off x="5533901" y="525045"/>
            <a:ext cx="6519553" cy="5632311"/>
          </a:xfrm>
          <a:prstGeom prst="rect">
            <a:avLst/>
          </a:prstGeom>
          <a:noFill/>
        </p:spPr>
        <p:txBody>
          <a:bodyPr wrap="square" rtlCol="0">
            <a:spAutoFit/>
          </a:bodyPr>
          <a:lstStyle/>
          <a:p>
            <a:r>
              <a:rPr lang="fr-FR" sz="2400" b="1" dirty="0"/>
              <a:t>Le mont Fuji, ou Fuji-San pour les Japonais, est un volcan dont le sommet, habillé de neiges éternelles, est le plus élevé de l’archipel nippon. Culminant à 3 776 mètres d’altitude, cette montagne représente l’objectif de nombreux randonneurs en voyage au Japon. Ce site, vénéré par le shintoïsme, consiste également en un haut lieu de pèlerinage pour les fidèles. Sa beauté caractéristique est une véritable source d’inspiration artistique et de contemplation. Alors, que ce soit simplement pour l’observer depuis les meilleurs points de vue ou se lancer dans son ascension, on vous dit tout sur le mont Fuji !</a:t>
            </a:r>
          </a:p>
        </p:txBody>
      </p:sp>
      <p:pic>
        <p:nvPicPr>
          <p:cNvPr id="4" name="Image 3" descr="Une image contenant plein air, ciel, nuage, Équipement de randonnée&#10;&#10;Le contenu généré par l’IA peut être incorrect.">
            <a:extLst>
              <a:ext uri="{FF2B5EF4-FFF2-40B4-BE49-F238E27FC236}">
                <a16:creationId xmlns:a16="http://schemas.microsoft.com/office/drawing/2014/main" id="{7B01ED06-18C9-0F8B-F801-F31820FD52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841" y="1434696"/>
            <a:ext cx="4704000" cy="3528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FF869BDE-685F-3754-E22B-870EBC5719AF}"/>
              </a:ext>
            </a:extLst>
          </p:cNvPr>
          <p:cNvSpPr txBox="1"/>
          <p:nvPr/>
        </p:nvSpPr>
        <p:spPr>
          <a:xfrm>
            <a:off x="783771" y="5192471"/>
            <a:ext cx="4975761" cy="461665"/>
          </a:xfrm>
          <a:prstGeom prst="rect">
            <a:avLst/>
          </a:prstGeom>
          <a:noFill/>
        </p:spPr>
        <p:txBody>
          <a:bodyPr wrap="square" rtlCol="0">
            <a:spAutoFit/>
          </a:bodyPr>
          <a:lstStyle/>
          <a:p>
            <a:r>
              <a:rPr lang="fr-FR" sz="2400" b="1"/>
              <a:t> l’ascension du mont Fuji</a:t>
            </a:r>
            <a:endParaRPr lang="fr-FR" sz="2400" b="1" dirty="0"/>
          </a:p>
        </p:txBody>
      </p:sp>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descr="Une image contenant montagne, eau, plein air, nature&#10;&#10;Le contenu généré par l’IA peut être incorrect.">
            <a:extLst>
              <a:ext uri="{FF2B5EF4-FFF2-40B4-BE49-F238E27FC236}">
                <a16:creationId xmlns:a16="http://schemas.microsoft.com/office/drawing/2014/main" id="{968E8BBD-97B5-A354-1ABF-23D9D3E522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190009"/>
            <a:ext cx="9464788" cy="6300000"/>
          </a:xfrm>
          <a:prstGeom prst="rect">
            <a:avLst/>
          </a:prstGeom>
          <a:effectLst>
            <a:softEdge rad="635000"/>
          </a:effectLst>
        </p:spPr>
      </p:pic>
      <p:sp>
        <p:nvSpPr>
          <p:cNvPr id="4" name="ZoneTexte 3">
            <a:extLst>
              <a:ext uri="{FF2B5EF4-FFF2-40B4-BE49-F238E27FC236}">
                <a16:creationId xmlns:a16="http://schemas.microsoft.com/office/drawing/2014/main" id="{41EFD1A3-CC53-B252-46E6-9729D4A8BC54}"/>
              </a:ext>
            </a:extLst>
          </p:cNvPr>
          <p:cNvSpPr txBox="1"/>
          <p:nvPr/>
        </p:nvSpPr>
        <p:spPr>
          <a:xfrm>
            <a:off x="4381994" y="6048317"/>
            <a:ext cx="8287075" cy="461665"/>
          </a:xfrm>
          <a:prstGeom prst="rect">
            <a:avLst/>
          </a:prstGeom>
          <a:noFill/>
        </p:spPr>
        <p:txBody>
          <a:bodyPr wrap="square" rtlCol="0">
            <a:spAutoFit/>
          </a:bodyPr>
          <a:lstStyle/>
          <a:p>
            <a:r>
              <a:rPr lang="fr-FR" sz="2400" b="1"/>
              <a:t>Photo satellite du mont Fuji.</a:t>
            </a:r>
            <a:endParaRPr lang="fr-FR" sz="2400" b="1" dirty="0"/>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3" name="Image 2" descr="Une image contenant paysage, plein air, nuage, arbre&#10;&#10;Le contenu généré par l’IA peut être incorrect.">
            <a:extLst>
              <a:ext uri="{FF2B5EF4-FFF2-40B4-BE49-F238E27FC236}">
                <a16:creationId xmlns:a16="http://schemas.microsoft.com/office/drawing/2014/main" id="{F29A27C6-3D8D-7AE9-CCFB-F74F18CB8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96009" y="3540961"/>
            <a:ext cx="4356000" cy="2907933"/>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9F7CB0-C552-68BB-94B8-8D82DD2FB668}"/>
              </a:ext>
            </a:extLst>
          </p:cNvPr>
          <p:cNvSpPr txBox="1"/>
          <p:nvPr/>
        </p:nvSpPr>
        <p:spPr>
          <a:xfrm>
            <a:off x="5248894" y="2351314"/>
            <a:ext cx="6717475" cy="523220"/>
          </a:xfrm>
          <a:prstGeom prst="rect">
            <a:avLst/>
          </a:prstGeom>
          <a:noFill/>
        </p:spPr>
        <p:txBody>
          <a:bodyPr wrap="square" rtlCol="0">
            <a:spAutoFit/>
          </a:bodyPr>
          <a:lstStyle/>
          <a:p>
            <a:r>
              <a:rPr lang="fr-FR" sz="2800" b="1" dirty="0">
                <a:solidFill>
                  <a:srgbClr val="FFFF00"/>
                </a:solidFill>
              </a:rPr>
              <a:t>le mont Fuji sur un tapis de fleurs roses</a:t>
            </a:r>
          </a:p>
        </p:txBody>
      </p:sp>
      <p:pic>
        <p:nvPicPr>
          <p:cNvPr id="6" name="Image 5" descr="Une image contenant plein air, ciel, violet, arbre&#10;&#10;Le contenu généré par l’IA peut être incorrect.">
            <a:extLst>
              <a:ext uri="{FF2B5EF4-FFF2-40B4-BE49-F238E27FC236}">
                <a16:creationId xmlns:a16="http://schemas.microsoft.com/office/drawing/2014/main" id="{29537E7E-5C36-B626-5CCD-68AD8F1C5E1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0679" y="441477"/>
            <a:ext cx="4320000" cy="2883900"/>
          </a:xfrm>
          <a:prstGeom prst="rect">
            <a:avLst/>
          </a:prstGeom>
          <a:ln w="228600" cap="sq" cmpd="thickThin">
            <a:solidFill>
              <a:srgbClr val="92D050"/>
            </a:solidFill>
            <a:prstDash val="solid"/>
            <a:miter lim="800000"/>
          </a:ln>
          <a:effectLst>
            <a:innerShdw blurRad="76200">
              <a:srgbClr val="000000"/>
            </a:innerShdw>
          </a:effectLst>
        </p:spPr>
      </p:pic>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descr="Une image contenant paysage, nuage, plein air, ciel&#10;&#10;Le contenu généré par l’IA peut être incorrect.">
            <a:extLst>
              <a:ext uri="{FF2B5EF4-FFF2-40B4-BE49-F238E27FC236}">
                <a16:creationId xmlns:a16="http://schemas.microsoft.com/office/drawing/2014/main" id="{623A0645-70A2-6006-076A-6BFCD62D20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066" y="3582031"/>
            <a:ext cx="4392000" cy="2931965"/>
          </a:xfrm>
          <a:prstGeom prst="rect">
            <a:avLst/>
          </a:prstGeom>
          <a:ln w="228600" cap="sq" cmpd="thickThin">
            <a:solidFill>
              <a:srgbClr val="FFFF00"/>
            </a:solidFill>
            <a:prstDash val="solid"/>
            <a:miter lim="800000"/>
          </a:ln>
          <a:effectLst>
            <a:innerShdw blurRad="76200">
              <a:srgbClr val="000000"/>
            </a:innerShdw>
          </a:effectLst>
        </p:spPr>
      </p:pic>
      <p:pic>
        <p:nvPicPr>
          <p:cNvPr id="7" name="Image 6" descr="Une image contenant habits, plein air, arbre, fleur&#10;&#10;Le contenu généré par l’IA peut être incorrect.">
            <a:extLst>
              <a:ext uri="{FF2B5EF4-FFF2-40B4-BE49-F238E27FC236}">
                <a16:creationId xmlns:a16="http://schemas.microsoft.com/office/drawing/2014/main" id="{AC7048BC-A1CD-5248-E150-4EE7F6A9A2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2280" y="477000"/>
            <a:ext cx="4428000" cy="2952000"/>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descr="Une image contenant plein air, ciel, arbre, montagne&#10;&#10;Le contenu généré par l’IA peut être incorrect.">
            <a:extLst>
              <a:ext uri="{FF2B5EF4-FFF2-40B4-BE49-F238E27FC236}">
                <a16:creationId xmlns:a16="http://schemas.microsoft.com/office/drawing/2014/main" id="{2AD8DE96-21B2-1C92-73D7-9676270F66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57" y="436500"/>
            <a:ext cx="4788000" cy="29925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cerisier du Japon, fleurir, fleur de cerisier, plein air&#10;&#10;Le contenu généré par l’IA peut être incorrect.">
            <a:extLst>
              <a:ext uri="{FF2B5EF4-FFF2-40B4-BE49-F238E27FC236}">
                <a16:creationId xmlns:a16="http://schemas.microsoft.com/office/drawing/2014/main" id="{58C475C2-053A-6789-65A1-5B52DC49EB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8343" y="3313067"/>
            <a:ext cx="5440000" cy="3060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7" name="Image 6" descr="Une image contenant plein air, arbre, habits, personne&#10;&#10;Le contenu généré par l’IA peut être incorrect.">
            <a:extLst>
              <a:ext uri="{FF2B5EF4-FFF2-40B4-BE49-F238E27FC236}">
                <a16:creationId xmlns:a16="http://schemas.microsoft.com/office/drawing/2014/main" id="{846CC6C9-8F7D-949E-CC69-7B61DBCDE4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546" y="1673312"/>
            <a:ext cx="4680000" cy="3511376"/>
          </a:xfrm>
          <a:prstGeom prst="rect">
            <a:avLst/>
          </a:prstGeom>
          <a:ln w="228600" cap="sq" cmpd="thickThin">
            <a:solidFill>
              <a:schemeClr val="tx1"/>
            </a:solidFill>
            <a:prstDash val="solid"/>
            <a:miter lim="800000"/>
          </a:ln>
          <a:effectLst>
            <a:innerShdw blurRad="76200">
              <a:srgbClr val="000000"/>
            </a:innerShdw>
          </a:effectLst>
        </p:spPr>
      </p:pic>
      <p:pic>
        <p:nvPicPr>
          <p:cNvPr id="9" name="Image 8" descr="Une image contenant plein air, arbre, ciel, sanctuaire&#10;&#10;Le contenu généré par l’IA peut être incorrect.">
            <a:extLst>
              <a:ext uri="{FF2B5EF4-FFF2-40B4-BE49-F238E27FC236}">
                <a16:creationId xmlns:a16="http://schemas.microsoft.com/office/drawing/2014/main" id="{DC72F74E-4A62-6955-072A-2F6EDC41E8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00454" y="1112519"/>
            <a:ext cx="3321000" cy="4428000"/>
          </a:xfrm>
          <a:prstGeom prst="rect">
            <a:avLst/>
          </a:prstGeom>
          <a:ln w="2286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descr="Une image contenant plein air, herbe, texte, plante&#10;&#10;Le contenu généré par l’IA peut être incorrect.">
            <a:extLst>
              <a:ext uri="{FF2B5EF4-FFF2-40B4-BE49-F238E27FC236}">
                <a16:creationId xmlns:a16="http://schemas.microsoft.com/office/drawing/2014/main" id="{5F283A5D-848B-CDD9-D077-AAF45A648E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536" y="2910481"/>
            <a:ext cx="4654184" cy="3492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nature, nuage&#10;&#10;Le contenu généré par l’IA peut être incorrect.">
            <a:extLst>
              <a:ext uri="{FF2B5EF4-FFF2-40B4-BE49-F238E27FC236}">
                <a16:creationId xmlns:a16="http://schemas.microsoft.com/office/drawing/2014/main" id="{94A48620-B3FA-75A2-4603-D89B7CA471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6108" y="451005"/>
            <a:ext cx="4222356" cy="3168000"/>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descr="Une image contenant plein air, nuage, arbre, ciel&#10;&#10;Le contenu généré par l’IA peut être incorrect.">
            <a:extLst>
              <a:ext uri="{FF2B5EF4-FFF2-40B4-BE49-F238E27FC236}">
                <a16:creationId xmlns:a16="http://schemas.microsoft.com/office/drawing/2014/main" id="{4F62EE92-D786-E99C-BB31-F6E0231E50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4163" y="487911"/>
            <a:ext cx="4606205" cy="3456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ciel, nature, nuage&#10;&#10;Le contenu généré par l’IA peut être incorrect.">
            <a:extLst>
              <a:ext uri="{FF2B5EF4-FFF2-40B4-BE49-F238E27FC236}">
                <a16:creationId xmlns:a16="http://schemas.microsoft.com/office/drawing/2014/main" id="{5E45A64E-5B7A-E02A-A15E-45D68EF4AD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5837" y="3242986"/>
            <a:ext cx="4212000" cy="3160229"/>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descr="Une image contenant plein air, plante, ciel, lac&#10;&#10;Le contenu généré par l’IA peut être incorrect.">
            <a:extLst>
              <a:ext uri="{FF2B5EF4-FFF2-40B4-BE49-F238E27FC236}">
                <a16:creationId xmlns:a16="http://schemas.microsoft.com/office/drawing/2014/main" id="{D4DDD470-D17F-4C08-A66A-A1802A598D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1493" y="409513"/>
            <a:ext cx="4380845" cy="2916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arbre, chute, ciel&#10;&#10;Le contenu généré par l’IA peut être incorrect.">
            <a:extLst>
              <a:ext uri="{FF2B5EF4-FFF2-40B4-BE49-F238E27FC236}">
                <a16:creationId xmlns:a16="http://schemas.microsoft.com/office/drawing/2014/main" id="{2502786D-A174-5300-B4DA-9F06383C902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3361" y="3228942"/>
            <a:ext cx="4937146" cy="3204000"/>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3" name="Image 2" descr="Une image contenant bâtiment, sculpture, art, plein air&#10;&#10;Le contenu généré par l’IA peut être incorrect.">
            <a:extLst>
              <a:ext uri="{FF2B5EF4-FFF2-40B4-BE49-F238E27FC236}">
                <a16:creationId xmlns:a16="http://schemas.microsoft.com/office/drawing/2014/main" id="{16AF4D79-3074-D3DE-3BEC-588EE706C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658" y="1962690"/>
            <a:ext cx="3321000" cy="4428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carte, texte, montagne, volcan&#10;&#10;Le contenu généré par l’IA peut être incorrect.">
            <a:extLst>
              <a:ext uri="{FF2B5EF4-FFF2-40B4-BE49-F238E27FC236}">
                <a16:creationId xmlns:a16="http://schemas.microsoft.com/office/drawing/2014/main" id="{1B25F1C1-B208-13B9-0F2A-CFE4B59A96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2342" y="454816"/>
            <a:ext cx="5076000" cy="2974184"/>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descr="Une image contenant plein air, nuage, ciel, arbre&#10;&#10;Le contenu généré par l’IA peut être incorrect.">
            <a:extLst>
              <a:ext uri="{FF2B5EF4-FFF2-40B4-BE49-F238E27FC236}">
                <a16:creationId xmlns:a16="http://schemas.microsoft.com/office/drawing/2014/main" id="{5710E935-2DB4-5409-BD45-756C6C704E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0727" y="477000"/>
            <a:ext cx="5038138" cy="2952000"/>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ciel, chute, lac&#10;&#10;Le contenu généré par l’IA peut être incorrect.">
            <a:extLst>
              <a:ext uri="{FF2B5EF4-FFF2-40B4-BE49-F238E27FC236}">
                <a16:creationId xmlns:a16="http://schemas.microsoft.com/office/drawing/2014/main" id="{5C80E271-8297-8C05-E6C0-69FCC6D422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27273" y="3304093"/>
            <a:ext cx="4824000" cy="3132451"/>
          </a:xfrm>
          <a:prstGeom prst="rect">
            <a:avLst/>
          </a:prstGeom>
          <a:ln w="2286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descr="Une image contenant bâtiment, ciel, montagne, paysage&#10;&#10;Le contenu généré par l’IA peut être incorrect.">
            <a:extLst>
              <a:ext uri="{FF2B5EF4-FFF2-40B4-BE49-F238E27FC236}">
                <a16:creationId xmlns:a16="http://schemas.microsoft.com/office/drawing/2014/main" id="{0BD433E0-D881-93FA-CFA1-2A6E57A592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322" y="3429000"/>
            <a:ext cx="4644000" cy="3015569"/>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paysage, ciel, coucher de soleil&#10;&#10;Le contenu généré par l’IA peut être incorrect.">
            <a:extLst>
              <a:ext uri="{FF2B5EF4-FFF2-40B4-BE49-F238E27FC236}">
                <a16:creationId xmlns:a16="http://schemas.microsoft.com/office/drawing/2014/main" id="{E9FE6211-7A93-66B7-049E-6651883D44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7373" y="415754"/>
            <a:ext cx="4823305" cy="3132000"/>
          </a:xfrm>
          <a:prstGeom prst="rect">
            <a:avLst/>
          </a:prstGeom>
          <a:ln w="228600" cap="sq" cmpd="thickThin">
            <a:solidFill>
              <a:srgbClr val="0070C0"/>
            </a:solidFill>
            <a:prstDash val="solid"/>
            <a:miter lim="800000"/>
          </a:ln>
          <a:effectLst>
            <a:innerShdw blurRad="76200">
              <a:srgbClr val="000000"/>
            </a:innerShdw>
          </a:effectLst>
        </p:spPr>
      </p:pic>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5" name="Image 4" descr="Une image contenant nature, plein air, ciel, paysage&#10;&#10;Le contenu généré par l’IA peut être incorrect.">
            <a:extLst>
              <a:ext uri="{FF2B5EF4-FFF2-40B4-BE49-F238E27FC236}">
                <a16:creationId xmlns:a16="http://schemas.microsoft.com/office/drawing/2014/main" id="{7FB0DD83-D48E-0B38-F414-7EE2CB5847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457" y="3429000"/>
            <a:ext cx="4032000" cy="3024000"/>
          </a:xfrm>
          <a:prstGeom prst="rect">
            <a:avLst/>
          </a:prstGeom>
          <a:ln w="228600" cap="sq" cmpd="thickThin">
            <a:solidFill>
              <a:srgbClr val="FF0000"/>
            </a:solidFill>
            <a:prstDash val="solid"/>
            <a:miter lim="800000"/>
          </a:ln>
          <a:effectLst>
            <a:innerShdw blurRad="76200">
              <a:srgbClr val="000000"/>
            </a:innerShdw>
          </a:effectLst>
        </p:spPr>
      </p:pic>
      <p:pic>
        <p:nvPicPr>
          <p:cNvPr id="7" name="Image 6" descr="Une image contenant montagne, eau, Stratovolcan, nature&#10;&#10;Le contenu généré par l’IA peut être incorrect.">
            <a:extLst>
              <a:ext uri="{FF2B5EF4-FFF2-40B4-BE49-F238E27FC236}">
                <a16:creationId xmlns:a16="http://schemas.microsoft.com/office/drawing/2014/main" id="{449D5BB5-8944-3248-C18D-8BDBEF8508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99545" y="396506"/>
            <a:ext cx="4068000" cy="3139372"/>
          </a:xfrm>
          <a:prstGeom prst="rect">
            <a:avLst/>
          </a:prstGeom>
          <a:ln w="228600" cap="sq" cmpd="thickThin">
            <a:solidFill>
              <a:schemeClr val="accent4"/>
            </a:solidFill>
            <a:prstDash val="solid"/>
            <a:miter lim="800000"/>
          </a:ln>
          <a:effectLst>
            <a:innerShdw blurRad="76200">
              <a:srgbClr val="000000"/>
            </a:innerShdw>
          </a:effectLst>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descr="Une image contenant plein air, arbre, cerisier du Japon, eau&#10;&#10;Le contenu généré par l’IA peut être incorrect.">
            <a:extLst>
              <a:ext uri="{FF2B5EF4-FFF2-40B4-BE49-F238E27FC236}">
                <a16:creationId xmlns:a16="http://schemas.microsoft.com/office/drawing/2014/main" id="{D4B0C85B-9DAC-97F6-CE7B-B130DDC1E2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805" y="381044"/>
            <a:ext cx="4356000" cy="2905452"/>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3C33D26-90EA-B6C7-C1B5-A63133AE2E2C}"/>
              </a:ext>
            </a:extLst>
          </p:cNvPr>
          <p:cNvSpPr txBox="1"/>
          <p:nvPr/>
        </p:nvSpPr>
        <p:spPr>
          <a:xfrm>
            <a:off x="5461491" y="1639829"/>
            <a:ext cx="6730509" cy="1323439"/>
          </a:xfrm>
          <a:prstGeom prst="rect">
            <a:avLst/>
          </a:prstGeom>
          <a:noFill/>
        </p:spPr>
        <p:txBody>
          <a:bodyPr wrap="square" rtlCol="0">
            <a:spAutoFit/>
          </a:bodyPr>
          <a:lstStyle/>
          <a:p>
            <a:r>
              <a:rPr lang="fr-FR" sz="4000" b="1" dirty="0"/>
              <a:t>Les Paysages En Fleurs</a:t>
            </a:r>
          </a:p>
          <a:p>
            <a:r>
              <a:rPr lang="fr-FR" sz="4000" b="1" dirty="0"/>
              <a:t>                    Cerisiers</a:t>
            </a:r>
          </a:p>
        </p:txBody>
      </p:sp>
      <p:pic>
        <p:nvPicPr>
          <p:cNvPr id="6" name="Image 5" descr="Une image contenant arbre, habits, personne, Visage humain&#10;&#10;Le contenu généré par l’IA peut être incorrect.">
            <a:extLst>
              <a:ext uri="{FF2B5EF4-FFF2-40B4-BE49-F238E27FC236}">
                <a16:creationId xmlns:a16="http://schemas.microsoft.com/office/drawing/2014/main" id="{81CC7471-55EA-DB3D-DD36-2D4F15ABC4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429000"/>
            <a:ext cx="5622869" cy="2952000"/>
          </a:xfrm>
          <a:prstGeom prst="rect">
            <a:avLst/>
          </a:prstGeom>
          <a:ln w="2286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5" name="Image 4" descr="Une image contenant plein air, arbre, fleurir, habits&#10;&#10;Le contenu généré par l’IA peut être incorrect.">
            <a:extLst>
              <a:ext uri="{FF2B5EF4-FFF2-40B4-BE49-F238E27FC236}">
                <a16:creationId xmlns:a16="http://schemas.microsoft.com/office/drawing/2014/main" id="{601734C2-84DC-71D0-573E-5BBCD5AAA0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221" y="3135085"/>
            <a:ext cx="4464000" cy="3348000"/>
          </a:xfrm>
          <a:prstGeom prst="rect">
            <a:avLst/>
          </a:prstGeom>
          <a:ln w="228600" cap="sq" cmpd="thickThin">
            <a:solidFill>
              <a:schemeClr val="accent2">
                <a:lumMod val="60000"/>
                <a:lumOff val="40000"/>
              </a:schemeClr>
            </a:solidFill>
            <a:prstDash val="solid"/>
            <a:miter lim="800000"/>
          </a:ln>
          <a:effectLst>
            <a:innerShdw blurRad="76200">
              <a:srgbClr val="000000"/>
            </a:innerShdw>
          </a:effectLst>
        </p:spPr>
      </p:pic>
      <p:pic>
        <p:nvPicPr>
          <p:cNvPr id="7" name="Image 6" descr="Une image contenant plein air, arbre, ciel, fleurir&#10;&#10;Le contenu généré par l’IA peut être incorrect.">
            <a:extLst>
              <a:ext uri="{FF2B5EF4-FFF2-40B4-BE49-F238E27FC236}">
                <a16:creationId xmlns:a16="http://schemas.microsoft.com/office/drawing/2014/main" id="{19CC2E4B-6AA6-4B11-5D07-C88E665CA9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4779" y="439387"/>
            <a:ext cx="4512000" cy="3384000"/>
          </a:xfrm>
          <a:prstGeom prst="rect">
            <a:avLst/>
          </a:prstGeom>
          <a:ln w="228600" cap="sq" cmpd="thickThin">
            <a:solidFill>
              <a:schemeClr val="accent5">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descr="Une image contenant plein air, ciel, arbre, fleur de cerisier&#10;&#10;Le contenu généré par l’IA peut être incorrect.">
            <a:extLst>
              <a:ext uri="{FF2B5EF4-FFF2-40B4-BE49-F238E27FC236}">
                <a16:creationId xmlns:a16="http://schemas.microsoft.com/office/drawing/2014/main" id="{DAE69FB3-A1A2-A440-61F8-A72C2C4F47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5612" y="439387"/>
            <a:ext cx="4644000" cy="3096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6A93A14D-4901-7D62-44FE-D679D163DD20}"/>
              </a:ext>
            </a:extLst>
          </p:cNvPr>
          <p:cNvSpPr txBox="1"/>
          <p:nvPr/>
        </p:nvSpPr>
        <p:spPr>
          <a:xfrm>
            <a:off x="1377538" y="3669476"/>
            <a:ext cx="5569527" cy="461665"/>
          </a:xfrm>
          <a:prstGeom prst="rect">
            <a:avLst/>
          </a:prstGeom>
          <a:noFill/>
        </p:spPr>
        <p:txBody>
          <a:bodyPr wrap="square" rtlCol="0">
            <a:spAutoFit/>
          </a:bodyPr>
          <a:lstStyle/>
          <a:p>
            <a:r>
              <a:rPr lang="fr-FR" sz="2400" b="1"/>
              <a:t>Lac Toya, Niseko</a:t>
            </a:r>
            <a:endParaRPr lang="fr-FR" sz="2400" b="1" dirty="0"/>
          </a:p>
        </p:txBody>
      </p:sp>
      <p:pic>
        <p:nvPicPr>
          <p:cNvPr id="8" name="Image 7" descr="Une image contenant plein air, arbre, neige, ciel&#10;&#10;Le contenu généré par l’IA peut être incorrect.">
            <a:extLst>
              <a:ext uri="{FF2B5EF4-FFF2-40B4-BE49-F238E27FC236}">
                <a16:creationId xmlns:a16="http://schemas.microsoft.com/office/drawing/2014/main" id="{2A24C5BD-F724-C002-48CF-C8DF49529C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6388" y="3345872"/>
            <a:ext cx="4500000" cy="3091188"/>
          </a:xfrm>
          <a:prstGeom prst="rect">
            <a:avLst/>
          </a:prstGeom>
          <a:ln w="228600" cap="sq" cmpd="thickThin">
            <a:solidFill>
              <a:srgbClr val="00B05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9C6BF1CE-07DC-A17A-901A-E0434667327B}"/>
              </a:ext>
            </a:extLst>
          </p:cNvPr>
          <p:cNvSpPr txBox="1"/>
          <p:nvPr/>
        </p:nvSpPr>
        <p:spPr>
          <a:xfrm>
            <a:off x="6622473" y="695397"/>
            <a:ext cx="5569527" cy="2308324"/>
          </a:xfrm>
          <a:prstGeom prst="rect">
            <a:avLst/>
          </a:prstGeom>
          <a:noFill/>
        </p:spPr>
        <p:txBody>
          <a:bodyPr wrap="square" rtlCol="0">
            <a:spAutoFit/>
          </a:bodyPr>
          <a:lstStyle/>
          <a:p>
            <a:r>
              <a:rPr lang="fr-FR" sz="2400" b="1"/>
              <a:t>Ce parc, situé près du château de Hirosaki, abrite plus de 2 500 cerisiers qui fleurissent de fin avril à début mai. Il abrite également le plus vieux cerisier du Japon, qui a été planté en 1882.</a:t>
            </a:r>
            <a:endParaRPr lang="fr-FR" sz="2400" b="1" dirty="0"/>
          </a:p>
        </p:txBody>
      </p:sp>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descr="Une image contenant herbe, plein air, plante, arbre&#10;&#10;Le contenu généré par l’IA peut être incorrect.">
            <a:extLst>
              <a:ext uri="{FF2B5EF4-FFF2-40B4-BE49-F238E27FC236}">
                <a16:creationId xmlns:a16="http://schemas.microsoft.com/office/drawing/2014/main" id="{670DA33D-63BC-2347-FAA2-14F97EB05E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3548" y="456720"/>
            <a:ext cx="4464000" cy="2972280"/>
          </a:xfrm>
          <a:prstGeom prst="rect">
            <a:avLst/>
          </a:prstGeom>
          <a:ln w="228600" cap="sq" cmpd="thickThin">
            <a:solidFill>
              <a:srgbClr val="00B05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E54BF24C-C823-D3FB-8D59-BC78CE3C2C01}"/>
              </a:ext>
            </a:extLst>
          </p:cNvPr>
          <p:cNvSpPr txBox="1"/>
          <p:nvPr/>
        </p:nvSpPr>
        <p:spPr>
          <a:xfrm>
            <a:off x="5082" y="3709212"/>
            <a:ext cx="5818910" cy="707886"/>
          </a:xfrm>
          <a:prstGeom prst="rect">
            <a:avLst/>
          </a:prstGeom>
          <a:noFill/>
        </p:spPr>
        <p:txBody>
          <a:bodyPr wrap="square" rtlCol="0">
            <a:spAutoFit/>
          </a:bodyPr>
          <a:lstStyle/>
          <a:p>
            <a:r>
              <a:rPr lang="fr-FR" sz="4000" b="1" dirty="0">
                <a:solidFill>
                  <a:srgbClr val="FFFF00"/>
                </a:solidFill>
              </a:rPr>
              <a:t>Jardin </a:t>
            </a:r>
            <a:r>
              <a:rPr lang="fr-FR" sz="4000" b="1" dirty="0" err="1">
                <a:solidFill>
                  <a:srgbClr val="FFFF00"/>
                </a:solidFill>
              </a:rPr>
              <a:t>Shirotori</a:t>
            </a:r>
            <a:r>
              <a:rPr lang="fr-FR" sz="4000" b="1" dirty="0">
                <a:solidFill>
                  <a:srgbClr val="FFFF00"/>
                </a:solidFill>
              </a:rPr>
              <a:t>, Nagoya</a:t>
            </a:r>
          </a:p>
        </p:txBody>
      </p:sp>
      <p:sp>
        <p:nvSpPr>
          <p:cNvPr id="10" name="ZoneTexte 9">
            <a:extLst>
              <a:ext uri="{FF2B5EF4-FFF2-40B4-BE49-F238E27FC236}">
                <a16:creationId xmlns:a16="http://schemas.microsoft.com/office/drawing/2014/main" id="{9C91E84C-4567-FA76-0183-359F6D4E7C15}"/>
              </a:ext>
            </a:extLst>
          </p:cNvPr>
          <p:cNvSpPr txBox="1"/>
          <p:nvPr/>
        </p:nvSpPr>
        <p:spPr>
          <a:xfrm>
            <a:off x="5650674" y="3770767"/>
            <a:ext cx="2695699" cy="584775"/>
          </a:xfrm>
          <a:prstGeom prst="rect">
            <a:avLst/>
          </a:prstGeom>
          <a:noFill/>
        </p:spPr>
        <p:txBody>
          <a:bodyPr wrap="square" rtlCol="0">
            <a:spAutoFit/>
          </a:bodyPr>
          <a:lstStyle/>
          <a:p>
            <a:r>
              <a:rPr lang="fr-FR" sz="3200" b="1" dirty="0">
                <a:solidFill>
                  <a:srgbClr val="FFFF00"/>
                </a:solidFill>
              </a:rPr>
              <a:t>1 Et 2</a:t>
            </a:r>
          </a:p>
        </p:txBody>
      </p:sp>
      <p:pic>
        <p:nvPicPr>
          <p:cNvPr id="12" name="Image 11" descr="Une image contenant plein air, ciel, arbre, nuit&#10;&#10;Le contenu généré par l’IA peut être incorrect.">
            <a:extLst>
              <a:ext uri="{FF2B5EF4-FFF2-40B4-BE49-F238E27FC236}">
                <a16:creationId xmlns:a16="http://schemas.microsoft.com/office/drawing/2014/main" id="{33EA0F99-2B43-D1C6-E78D-2C77856532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8524" y="3124437"/>
            <a:ext cx="4464000" cy="3348000"/>
          </a:xfrm>
          <a:prstGeom prst="rect">
            <a:avLst/>
          </a:prstGeom>
          <a:ln w="2286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sp>
        <p:nvSpPr>
          <p:cNvPr id="7" name="ZoneTexte 6">
            <a:extLst>
              <a:ext uri="{FF2B5EF4-FFF2-40B4-BE49-F238E27FC236}">
                <a16:creationId xmlns:a16="http://schemas.microsoft.com/office/drawing/2014/main" id="{2C5C2317-B623-F815-384C-8A5178C78949}"/>
              </a:ext>
            </a:extLst>
          </p:cNvPr>
          <p:cNvSpPr txBox="1"/>
          <p:nvPr/>
        </p:nvSpPr>
        <p:spPr>
          <a:xfrm>
            <a:off x="7243948" y="184946"/>
            <a:ext cx="4702629" cy="6370975"/>
          </a:xfrm>
          <a:prstGeom prst="rect">
            <a:avLst/>
          </a:prstGeom>
          <a:noFill/>
        </p:spPr>
        <p:txBody>
          <a:bodyPr wrap="square" rtlCol="0">
            <a:spAutoFit/>
          </a:bodyPr>
          <a:lstStyle/>
          <a:p>
            <a:r>
              <a:rPr lang="fr-FR" sz="2400" b="1" dirty="0">
                <a:solidFill>
                  <a:srgbClr val="FFFF00"/>
                </a:solidFill>
              </a:rPr>
              <a:t>Tokyo, officiellement Métropole de Tokyo, est de facto la capitale du Japon, ainsi que l'une de ses 47 préfectures. Tokyo a plus de 14 000 000 habitants[2]. Le Grand Tokyo, constitué des préfectures bordant la baie de Tokyo, est l'aire urbaine la plus peuplée au monde avec 40 800 000 habitants[3].</a:t>
            </a:r>
          </a:p>
          <a:p>
            <a:endParaRPr lang="fr-FR" sz="2400" b="1" dirty="0">
              <a:solidFill>
                <a:srgbClr val="FFFF00"/>
              </a:solidFill>
            </a:endParaRPr>
          </a:p>
          <a:p>
            <a:r>
              <a:rPr lang="fr-FR" sz="2400" b="1" dirty="0">
                <a:solidFill>
                  <a:srgbClr val="FFFF00"/>
                </a:solidFill>
              </a:rPr>
              <a:t>Tokyo est située sur la côte méridionale de Honshū, l'île principale de l'archipel japonais. La ville est le principal centre politique de l'archipel depuis le XVIIe siècle</a:t>
            </a:r>
          </a:p>
        </p:txBody>
      </p:sp>
      <p:pic>
        <p:nvPicPr>
          <p:cNvPr id="9" name="Image 8" descr="Une image contenant Panneau d’affichage, ciel, bâtiment, plein air&#10;&#10;Le contenu généré par l’IA peut être incorrect.">
            <a:extLst>
              <a:ext uri="{FF2B5EF4-FFF2-40B4-BE49-F238E27FC236}">
                <a16:creationId xmlns:a16="http://schemas.microsoft.com/office/drawing/2014/main" id="{F9F214A3-DEB0-E852-CAD0-16817FDBFC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512" y="808840"/>
            <a:ext cx="6552000" cy="5240319"/>
          </a:xfrm>
          <a:prstGeom prst="rect">
            <a:avLst/>
          </a:prstGeom>
          <a:ln w="88900" cap="sq" cmpd="thickThin">
            <a:solidFill>
              <a:srgbClr val="FFFF0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2E28416A-0C48-1AA5-965F-8D96BD17E281}"/>
              </a:ext>
            </a:extLst>
          </p:cNvPr>
          <p:cNvSpPr txBox="1"/>
          <p:nvPr/>
        </p:nvSpPr>
        <p:spPr>
          <a:xfrm>
            <a:off x="2343397" y="808840"/>
            <a:ext cx="7505205" cy="830997"/>
          </a:xfrm>
          <a:prstGeom prst="rect">
            <a:avLst/>
          </a:prstGeom>
          <a:noFill/>
        </p:spPr>
        <p:txBody>
          <a:bodyPr wrap="square" rtlCol="0">
            <a:spAutoFit/>
          </a:bodyPr>
          <a:lstStyle/>
          <a:p>
            <a:r>
              <a:rPr lang="fr-FR" sz="2400" b="1" dirty="0">
                <a:solidFill>
                  <a:srgbClr val="FFFF00"/>
                </a:solidFill>
              </a:rPr>
              <a:t>Métropole de Tokyo</a:t>
            </a:r>
          </a:p>
          <a:p>
            <a:endParaRPr lang="fr-FR" sz="2400" b="1" dirty="0">
              <a:solidFill>
                <a:srgbClr val="FFFF00"/>
              </a:solidFill>
            </a:endParaRPr>
          </a:p>
        </p:txBody>
      </p:sp>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descr="Une image contenant texte, plein air, ciel, Panneau d’affichage&#10;&#10;Le contenu généré par l’IA peut être incorrect.">
            <a:extLst>
              <a:ext uri="{FF2B5EF4-FFF2-40B4-BE49-F238E27FC236}">
                <a16:creationId xmlns:a16="http://schemas.microsoft.com/office/drawing/2014/main" id="{E47A5162-1214-7E2A-1998-E1F8EEDF68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4052" y="391500"/>
            <a:ext cx="8100000" cy="6075000"/>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2E07D2B-C711-DDCD-07AE-567E13E5FC46}"/>
              </a:ext>
            </a:extLst>
          </p:cNvPr>
          <p:cNvSpPr txBox="1"/>
          <p:nvPr/>
        </p:nvSpPr>
        <p:spPr>
          <a:xfrm>
            <a:off x="395844" y="3657600"/>
            <a:ext cx="3028208" cy="1200329"/>
          </a:xfrm>
          <a:prstGeom prst="rect">
            <a:avLst/>
          </a:prstGeom>
          <a:noFill/>
        </p:spPr>
        <p:txBody>
          <a:bodyPr wrap="square" rtlCol="0">
            <a:spAutoFit/>
          </a:bodyPr>
          <a:lstStyle/>
          <a:p>
            <a:r>
              <a:rPr lang="fr-FR" sz="2400" b="1">
                <a:solidFill>
                  <a:srgbClr val="FFFF00"/>
                </a:solidFill>
              </a:rPr>
              <a:t>Quartier de Kabukichō, à l'est de Shinjuku.</a:t>
            </a:r>
            <a:endParaRPr lang="fr-FR" sz="2400" b="1" dirty="0">
              <a:solidFill>
                <a:srgbClr val="FFFF00"/>
              </a:solidFill>
            </a:endParaRPr>
          </a:p>
        </p:txBody>
      </p:sp>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descr="Une image contenant bâtiment, ciel, plein air, Bâtiment commercial&#10;&#10;Le contenu généré par l’IA peut être incorrect.">
            <a:extLst>
              <a:ext uri="{FF2B5EF4-FFF2-40B4-BE49-F238E27FC236}">
                <a16:creationId xmlns:a16="http://schemas.microsoft.com/office/drawing/2014/main" id="{944D7C7B-4B71-FE73-78E0-7D4B7DD3E3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2148" y="369000"/>
            <a:ext cx="4410813" cy="61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3D536B-FC92-7F0B-C06F-FCDF1150CA7D}"/>
              </a:ext>
            </a:extLst>
          </p:cNvPr>
          <p:cNvSpPr txBox="1"/>
          <p:nvPr/>
        </p:nvSpPr>
        <p:spPr>
          <a:xfrm>
            <a:off x="8455231" y="2900548"/>
            <a:ext cx="3546764" cy="1938992"/>
          </a:xfrm>
          <a:prstGeom prst="rect">
            <a:avLst/>
          </a:prstGeom>
          <a:noFill/>
        </p:spPr>
        <p:txBody>
          <a:bodyPr wrap="square" rtlCol="0">
            <a:spAutoFit/>
          </a:bodyPr>
          <a:lstStyle/>
          <a:p>
            <a:r>
              <a:rPr lang="fr-FR" sz="2400" b="1" dirty="0">
                <a:solidFill>
                  <a:schemeClr val="bg1"/>
                </a:solidFill>
              </a:rPr>
              <a:t>Le siège du gouvernement métropolitain de Tokyo et ses tours jumelles, par </a:t>
            </a:r>
            <a:r>
              <a:rPr lang="fr-FR" sz="2400" b="1" dirty="0" err="1">
                <a:solidFill>
                  <a:schemeClr val="bg1"/>
                </a:solidFill>
              </a:rPr>
              <a:t>Kenzō</a:t>
            </a:r>
            <a:r>
              <a:rPr lang="fr-FR" sz="2400" b="1" dirty="0">
                <a:solidFill>
                  <a:schemeClr val="bg1"/>
                </a:solidFill>
              </a:rPr>
              <a:t> </a:t>
            </a:r>
            <a:r>
              <a:rPr lang="fr-FR" sz="2400" b="1" dirty="0" err="1">
                <a:solidFill>
                  <a:schemeClr val="bg1"/>
                </a:solidFill>
              </a:rPr>
              <a:t>Tange</a:t>
            </a:r>
            <a:r>
              <a:rPr lang="fr-FR" sz="2400" b="1" dirty="0">
                <a:solidFill>
                  <a:schemeClr val="bg1"/>
                </a:solidFill>
              </a:rPr>
              <a:t>.</a:t>
            </a:r>
          </a:p>
        </p:txBody>
      </p:sp>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descr="Une image contenant plein air, bâtiment, Zone métropolitaine, Usage mixte&#10;&#10;Le contenu généré par l’IA peut être incorrect.">
            <a:extLst>
              <a:ext uri="{FF2B5EF4-FFF2-40B4-BE49-F238E27FC236}">
                <a16:creationId xmlns:a16="http://schemas.microsoft.com/office/drawing/2014/main" id="{3271F5C1-19B5-B05F-F68D-E08B39003B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096" y="2933206"/>
            <a:ext cx="4656000" cy="3492000"/>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0C89D60-5983-78D0-8C03-70D6A13EA278}"/>
              </a:ext>
            </a:extLst>
          </p:cNvPr>
          <p:cNvSpPr txBox="1"/>
          <p:nvPr/>
        </p:nvSpPr>
        <p:spPr>
          <a:xfrm>
            <a:off x="166255" y="2268187"/>
            <a:ext cx="5260768" cy="461665"/>
          </a:xfrm>
          <a:prstGeom prst="rect">
            <a:avLst/>
          </a:prstGeom>
          <a:noFill/>
        </p:spPr>
        <p:txBody>
          <a:bodyPr wrap="square" rtlCol="0">
            <a:spAutoFit/>
          </a:bodyPr>
          <a:lstStyle/>
          <a:p>
            <a:r>
              <a:rPr lang="fr-FR" sz="2400" b="1">
                <a:solidFill>
                  <a:srgbClr val="FFFF00"/>
                </a:solidFill>
              </a:rPr>
              <a:t>Le quartier de Ginza, à Chūō, la nuit</a:t>
            </a:r>
            <a:endParaRPr lang="fr-FR" sz="2400" b="1" dirty="0">
              <a:solidFill>
                <a:srgbClr val="FFFF00"/>
              </a:solidFill>
            </a:endParaRPr>
          </a:p>
        </p:txBody>
      </p:sp>
      <p:pic>
        <p:nvPicPr>
          <p:cNvPr id="6" name="Image 5" descr="Une image contenant plein air, texte, Véhicule terrestre, véhicule&#10;&#10;Le contenu généré par l’IA peut être incorrect.">
            <a:extLst>
              <a:ext uri="{FF2B5EF4-FFF2-40B4-BE49-F238E27FC236}">
                <a16:creationId xmlns:a16="http://schemas.microsoft.com/office/drawing/2014/main" id="{72ECEF15-1C82-51DB-B73A-0891A973E7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43348" y="416057"/>
            <a:ext cx="4281556" cy="3348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2D9F83C-87AF-FE21-2517-B756556E3D98}"/>
              </a:ext>
            </a:extLst>
          </p:cNvPr>
          <p:cNvSpPr txBox="1"/>
          <p:nvPr/>
        </p:nvSpPr>
        <p:spPr>
          <a:xfrm>
            <a:off x="7506683" y="3973032"/>
            <a:ext cx="4809507" cy="461665"/>
          </a:xfrm>
          <a:prstGeom prst="rect">
            <a:avLst/>
          </a:prstGeom>
          <a:noFill/>
        </p:spPr>
        <p:txBody>
          <a:bodyPr wrap="square" rtlCol="0">
            <a:spAutoFit/>
          </a:bodyPr>
          <a:lstStyle/>
          <a:p>
            <a:r>
              <a:rPr lang="fr-FR" sz="2400" b="1">
                <a:solidFill>
                  <a:srgbClr val="FFFF00"/>
                </a:solidFill>
              </a:rPr>
              <a:t>Quartier d'Higashimurayama.</a:t>
            </a:r>
            <a:endParaRPr lang="fr-FR" sz="2400" b="1" dirty="0">
              <a:solidFill>
                <a:srgbClr val="FFFF00"/>
              </a:solidFill>
            </a:endParaRPr>
          </a:p>
        </p:txBody>
      </p:sp>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descr="Une image contenant plein air, ciel, montagne, arbre&#10;&#10;Le contenu généré par l’IA peut être incorrect.">
            <a:extLst>
              <a:ext uri="{FF2B5EF4-FFF2-40B4-BE49-F238E27FC236}">
                <a16:creationId xmlns:a16="http://schemas.microsoft.com/office/drawing/2014/main" id="{0D0BA677-F5A8-CB60-C3D4-8B5BF2FA35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45" y="344384"/>
            <a:ext cx="4560000" cy="34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93425CF-44A2-27AD-5BC2-2D2D76733713}"/>
              </a:ext>
            </a:extLst>
          </p:cNvPr>
          <p:cNvSpPr txBox="1"/>
          <p:nvPr/>
        </p:nvSpPr>
        <p:spPr>
          <a:xfrm>
            <a:off x="555834" y="3925484"/>
            <a:ext cx="4999512" cy="461665"/>
          </a:xfrm>
          <a:prstGeom prst="rect">
            <a:avLst/>
          </a:prstGeom>
          <a:noFill/>
        </p:spPr>
        <p:txBody>
          <a:bodyPr wrap="square" rtlCol="0">
            <a:spAutoFit/>
          </a:bodyPr>
          <a:lstStyle/>
          <a:p>
            <a:r>
              <a:rPr lang="fr-FR" sz="2400" b="1">
                <a:solidFill>
                  <a:srgbClr val="FFFF00"/>
                </a:solidFill>
              </a:rPr>
              <a:t>Le pont et le bourg d'Okutama.</a:t>
            </a:r>
            <a:endParaRPr lang="fr-FR" sz="2400" b="1" dirty="0">
              <a:solidFill>
                <a:srgbClr val="FFFF00"/>
              </a:solidFill>
            </a:endParaRPr>
          </a:p>
        </p:txBody>
      </p:sp>
      <p:pic>
        <p:nvPicPr>
          <p:cNvPr id="6" name="Image 5" descr="Une image contenant nuage, horizon, plein air, Tour de grande hauteur&#10;&#10;Le contenu généré par l’IA peut être incorrect.">
            <a:extLst>
              <a:ext uri="{FF2B5EF4-FFF2-40B4-BE49-F238E27FC236}">
                <a16:creationId xmlns:a16="http://schemas.microsoft.com/office/drawing/2014/main" id="{21E5BCD2-3CDD-CC40-7900-A3BD921D36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6655" y="3434154"/>
            <a:ext cx="5112000" cy="3067200"/>
          </a:xfrm>
          <a:prstGeom prst="rect">
            <a:avLst/>
          </a:prstGeom>
          <a:ln w="228600" cap="sq" cmpd="thickThin">
            <a:solidFill>
              <a:srgbClr val="00B05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E067085-41BA-5ECB-D0E7-F1945519E4E2}"/>
              </a:ext>
            </a:extLst>
          </p:cNvPr>
          <p:cNvSpPr txBox="1"/>
          <p:nvPr/>
        </p:nvSpPr>
        <p:spPr>
          <a:xfrm>
            <a:off x="7472863" y="2781233"/>
            <a:ext cx="6187045" cy="461665"/>
          </a:xfrm>
          <a:prstGeom prst="rect">
            <a:avLst/>
          </a:prstGeom>
          <a:noFill/>
        </p:spPr>
        <p:txBody>
          <a:bodyPr wrap="square" rtlCol="0">
            <a:spAutoFit/>
          </a:bodyPr>
          <a:lstStyle/>
          <a:p>
            <a:r>
              <a:rPr lang="fr-FR" sz="2400" b="1">
                <a:solidFill>
                  <a:srgbClr val="FFFF00"/>
                </a:solidFill>
              </a:rPr>
              <a:t>Gratte-ciel de Shinjuku.</a:t>
            </a:r>
            <a:endParaRPr lang="fr-FR" sz="2400" b="1" dirty="0">
              <a:solidFill>
                <a:srgbClr val="FFFF00"/>
              </a:solidFill>
            </a:endParaRPr>
          </a:p>
        </p:txBody>
      </p:sp>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CE17BA0A-1E02-DB60-B775-68A5A971E1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722" y="3429000"/>
            <a:ext cx="4536000" cy="3015747"/>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011DEDE-C86C-09A8-07E5-E08C268A2E15}"/>
              </a:ext>
            </a:extLst>
          </p:cNvPr>
          <p:cNvSpPr txBox="1"/>
          <p:nvPr/>
        </p:nvSpPr>
        <p:spPr>
          <a:xfrm>
            <a:off x="178376" y="1267059"/>
            <a:ext cx="5296149" cy="1938992"/>
          </a:xfrm>
          <a:prstGeom prst="rect">
            <a:avLst/>
          </a:prstGeom>
          <a:noFill/>
        </p:spPr>
        <p:txBody>
          <a:bodyPr wrap="square" rtlCol="0">
            <a:spAutoFit/>
          </a:bodyPr>
          <a:lstStyle/>
          <a:p>
            <a:r>
              <a:rPr lang="fr-FR" sz="2400" b="1" dirty="0">
                <a:solidFill>
                  <a:schemeClr val="bg1"/>
                </a:solidFill>
              </a:rPr>
              <a:t>Les tours du quartier de </a:t>
            </a:r>
            <a:r>
              <a:rPr lang="fr-FR" sz="2400" b="1" dirty="0" err="1">
                <a:solidFill>
                  <a:schemeClr val="bg1"/>
                </a:solidFill>
              </a:rPr>
              <a:t>Kōyōdai</a:t>
            </a:r>
            <a:r>
              <a:rPr lang="fr-FR" sz="2400" b="1" dirty="0">
                <a:solidFill>
                  <a:schemeClr val="bg1"/>
                </a:solidFill>
              </a:rPr>
              <a:t> à </a:t>
            </a:r>
            <a:r>
              <a:rPr lang="fr-FR" sz="2400" b="1" dirty="0" err="1">
                <a:solidFill>
                  <a:schemeClr val="bg1"/>
                </a:solidFill>
              </a:rPr>
              <a:t>Inagi</a:t>
            </a:r>
            <a:r>
              <a:rPr lang="fr-FR" sz="2400" b="1" dirty="0">
                <a:solidFill>
                  <a:schemeClr val="bg1"/>
                </a:solidFill>
              </a:rPr>
              <a:t>, Tama New Town, emblématique du développement frénétique de l'ouest de la préfecture.</a:t>
            </a:r>
          </a:p>
        </p:txBody>
      </p:sp>
      <p:pic>
        <p:nvPicPr>
          <p:cNvPr id="6" name="Image 5" descr="Une image contenant fenêtre, bâtiment&#10;&#10;Le contenu généré par l’IA peut être incorrect.">
            <a:extLst>
              <a:ext uri="{FF2B5EF4-FFF2-40B4-BE49-F238E27FC236}">
                <a16:creationId xmlns:a16="http://schemas.microsoft.com/office/drawing/2014/main" id="{D196C1E8-176D-73B0-4035-6D95BA1FAFA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7278" y="526555"/>
            <a:ext cx="4560000" cy="3420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FC2AF62-A417-22B0-64C5-846D1728682D}"/>
              </a:ext>
            </a:extLst>
          </p:cNvPr>
          <p:cNvSpPr txBox="1"/>
          <p:nvPr/>
        </p:nvSpPr>
        <p:spPr>
          <a:xfrm>
            <a:off x="7610551" y="4171819"/>
            <a:ext cx="4912426" cy="461665"/>
          </a:xfrm>
          <a:prstGeom prst="rect">
            <a:avLst/>
          </a:prstGeom>
          <a:noFill/>
        </p:spPr>
        <p:txBody>
          <a:bodyPr wrap="square" rtlCol="0">
            <a:spAutoFit/>
          </a:bodyPr>
          <a:lstStyle/>
          <a:p>
            <a:r>
              <a:rPr lang="fr-FR" sz="2400" b="1">
                <a:solidFill>
                  <a:schemeClr val="bg1"/>
                </a:solidFill>
              </a:rPr>
              <a:t>Façade d'immeuble à Tokyo.</a:t>
            </a:r>
            <a:endParaRPr lang="fr-FR" sz="2400" b="1" dirty="0">
              <a:solidFill>
                <a:schemeClr val="bg1"/>
              </a:solidFill>
            </a:endParaRPr>
          </a:p>
        </p:txBody>
      </p:sp>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descr="Une image contenant panorama, plein air, bâtiment, Zone urbaine&#10;&#10;Le contenu généré par l’IA peut être incorrect.">
            <a:extLst>
              <a:ext uri="{FF2B5EF4-FFF2-40B4-BE49-F238E27FC236}">
                <a16:creationId xmlns:a16="http://schemas.microsoft.com/office/drawing/2014/main" id="{52E63336-502C-4A2E-2EAB-95B459B3AD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00" y="2171475"/>
            <a:ext cx="11664000" cy="251505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0632CA-062A-711B-AF24-C9C8D815C159}"/>
              </a:ext>
            </a:extLst>
          </p:cNvPr>
          <p:cNvSpPr txBox="1"/>
          <p:nvPr/>
        </p:nvSpPr>
        <p:spPr>
          <a:xfrm>
            <a:off x="2268187" y="4821382"/>
            <a:ext cx="10022773" cy="461665"/>
          </a:xfrm>
          <a:prstGeom prst="rect">
            <a:avLst/>
          </a:prstGeom>
          <a:noFill/>
        </p:spPr>
        <p:txBody>
          <a:bodyPr wrap="square" rtlCol="0">
            <a:spAutoFit/>
          </a:bodyPr>
          <a:lstStyle/>
          <a:p>
            <a:r>
              <a:rPr lang="fr-FR" sz="2400" b="1">
                <a:solidFill>
                  <a:srgbClr val="FFFF00"/>
                </a:solidFill>
              </a:rPr>
              <a:t>Une vue panoramique de Tokyo depuis le Tokyo Skytree.</a:t>
            </a:r>
            <a:endParaRPr lang="fr-FR" sz="2400" b="1" dirty="0">
              <a:solidFill>
                <a:srgbClr val="FFFF00"/>
              </a:solidFill>
            </a:endParaRPr>
          </a:p>
        </p:txBody>
      </p:sp>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descr="Une image contenant ciel, plein air, bâtiment, tour&#10;&#10;Le contenu généré par l’IA peut être incorrect.">
            <a:extLst>
              <a:ext uri="{FF2B5EF4-FFF2-40B4-BE49-F238E27FC236}">
                <a16:creationId xmlns:a16="http://schemas.microsoft.com/office/drawing/2014/main" id="{0D4E0E3F-6B9E-6C5C-F808-F833D21FA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1470" y="3215244"/>
            <a:ext cx="4320000" cy="3240000"/>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5862F34-815B-FC2D-D62F-7928AF000603}"/>
              </a:ext>
            </a:extLst>
          </p:cNvPr>
          <p:cNvSpPr txBox="1"/>
          <p:nvPr/>
        </p:nvSpPr>
        <p:spPr>
          <a:xfrm>
            <a:off x="431470" y="2220823"/>
            <a:ext cx="4845133" cy="830997"/>
          </a:xfrm>
          <a:prstGeom prst="rect">
            <a:avLst/>
          </a:prstGeom>
          <a:noFill/>
        </p:spPr>
        <p:txBody>
          <a:bodyPr wrap="square" rtlCol="0">
            <a:spAutoFit/>
          </a:bodyPr>
          <a:lstStyle/>
          <a:p>
            <a:r>
              <a:rPr lang="fr-FR" sz="2400" b="1">
                <a:solidFill>
                  <a:srgbClr val="FFFF00"/>
                </a:solidFill>
              </a:rPr>
              <a:t>Tour de contrôle de l'aéroport international Haneda de Tokyo.</a:t>
            </a:r>
            <a:endParaRPr lang="fr-FR" sz="2400" b="1" dirty="0">
              <a:solidFill>
                <a:srgbClr val="FFFF00"/>
              </a:solidFill>
            </a:endParaRPr>
          </a:p>
        </p:txBody>
      </p:sp>
      <p:pic>
        <p:nvPicPr>
          <p:cNvPr id="6" name="Image 5" descr="Une image contenant transport, train, bâtiment, Shinkansen&#10;&#10;Le contenu généré par l’IA peut être incorrect.">
            <a:extLst>
              <a:ext uri="{FF2B5EF4-FFF2-40B4-BE49-F238E27FC236}">
                <a16:creationId xmlns:a16="http://schemas.microsoft.com/office/drawing/2014/main" id="{58D9BF36-52A8-A6AD-BE21-FC8133E692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8608" y="510697"/>
            <a:ext cx="4861922" cy="3240000"/>
          </a:xfrm>
          <a:prstGeom prst="rect">
            <a:avLst/>
          </a:prstGeom>
          <a:ln w="228600" cap="sq" cmpd="thickThin">
            <a:solidFill>
              <a:srgbClr val="00B05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4760799-4811-29AC-119B-68DB46E603BF}"/>
              </a:ext>
            </a:extLst>
          </p:cNvPr>
          <p:cNvSpPr txBox="1"/>
          <p:nvPr/>
        </p:nvSpPr>
        <p:spPr>
          <a:xfrm>
            <a:off x="7400359" y="4004247"/>
            <a:ext cx="5993081" cy="830997"/>
          </a:xfrm>
          <a:prstGeom prst="rect">
            <a:avLst/>
          </a:prstGeom>
          <a:noFill/>
        </p:spPr>
        <p:txBody>
          <a:bodyPr wrap="square" rtlCol="0">
            <a:spAutoFit/>
          </a:bodyPr>
          <a:lstStyle/>
          <a:p>
            <a:r>
              <a:rPr lang="fr-FR" sz="2400" b="1">
                <a:solidFill>
                  <a:srgbClr val="FFFF00"/>
                </a:solidFill>
              </a:rPr>
              <a:t>Shinkansen en gare de Tokyo.</a:t>
            </a:r>
          </a:p>
          <a:p>
            <a:endParaRPr lang="fr-FR" sz="2400" b="1" dirty="0">
              <a:solidFill>
                <a:srgbClr val="FFFF00"/>
              </a:solidFill>
            </a:endParaRPr>
          </a:p>
        </p:txBody>
      </p:sp>
    </p:spTree>
    <p:extLst>
      <p:ext uri="{BB962C8B-B14F-4D97-AF65-F5344CB8AC3E}">
        <p14:creationId xmlns:p14="http://schemas.microsoft.com/office/powerpoint/2010/main" val="31171027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descr="Une image contenant train, plein air, piste, voie ferrée&#10;&#10;Le contenu généré par l’IA peut être incorrect.">
            <a:extLst>
              <a:ext uri="{FF2B5EF4-FFF2-40B4-BE49-F238E27FC236}">
                <a16:creationId xmlns:a16="http://schemas.microsoft.com/office/drawing/2014/main" id="{8B9288F1-4D59-E3AB-B7D5-17B2C66E06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978" y="451317"/>
            <a:ext cx="4932000" cy="3286699"/>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67B75C-9C0A-7C95-CAF2-12DC1905F567}"/>
              </a:ext>
            </a:extLst>
          </p:cNvPr>
          <p:cNvSpPr txBox="1"/>
          <p:nvPr/>
        </p:nvSpPr>
        <p:spPr>
          <a:xfrm>
            <a:off x="320633" y="3895106"/>
            <a:ext cx="6139543" cy="830997"/>
          </a:xfrm>
          <a:prstGeom prst="rect">
            <a:avLst/>
          </a:prstGeom>
          <a:noFill/>
        </p:spPr>
        <p:txBody>
          <a:bodyPr wrap="square" rtlCol="0">
            <a:spAutoFit/>
          </a:bodyPr>
          <a:lstStyle/>
          <a:p>
            <a:r>
              <a:rPr lang="fr-FR" sz="2400" b="1">
                <a:solidFill>
                  <a:srgbClr val="FFFF00"/>
                </a:solidFill>
              </a:rPr>
              <a:t>Train de la série E235 sur la ligne Yamanote.</a:t>
            </a:r>
            <a:endParaRPr lang="fr-FR" sz="2400" b="1" dirty="0">
              <a:solidFill>
                <a:srgbClr val="FFFF00"/>
              </a:solidFill>
            </a:endParaRPr>
          </a:p>
        </p:txBody>
      </p:sp>
      <p:pic>
        <p:nvPicPr>
          <p:cNvPr id="6" name="Image 5" descr="Une image contenant plein air, ciel, nuage, bâtiment&#10;&#10;Le contenu généré par l’IA peut être incorrect.">
            <a:extLst>
              <a:ext uri="{FF2B5EF4-FFF2-40B4-BE49-F238E27FC236}">
                <a16:creationId xmlns:a16="http://schemas.microsoft.com/office/drawing/2014/main" id="{6678B9D8-43F7-E773-AA30-D8908D41C3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2122" y="2664098"/>
            <a:ext cx="4416900" cy="3744000"/>
          </a:xfrm>
          <a:prstGeom prst="rect">
            <a:avLst/>
          </a:prstGeom>
          <a:ln w="228600" cap="sq" cmpd="thickThin">
            <a:solidFill>
              <a:srgbClr val="00B05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98DFF6B-8A52-B8AD-178F-0A350924A537}"/>
              </a:ext>
            </a:extLst>
          </p:cNvPr>
          <p:cNvSpPr txBox="1"/>
          <p:nvPr/>
        </p:nvSpPr>
        <p:spPr>
          <a:xfrm>
            <a:off x="7137070" y="1603306"/>
            <a:ext cx="4932000" cy="830997"/>
          </a:xfrm>
          <a:prstGeom prst="rect">
            <a:avLst/>
          </a:prstGeom>
          <a:noFill/>
        </p:spPr>
        <p:txBody>
          <a:bodyPr wrap="square" rtlCol="0">
            <a:spAutoFit/>
          </a:bodyPr>
          <a:lstStyle/>
          <a:p>
            <a:r>
              <a:rPr lang="fr-FR" sz="2400" b="1">
                <a:solidFill>
                  <a:srgbClr val="FFFF00"/>
                </a:solidFill>
              </a:rPr>
              <a:t>La Tour de Tokyo (333 m), plus haute que la tour Eiffel (324 m).</a:t>
            </a:r>
            <a:endParaRPr lang="fr-FR" sz="2400" b="1" dirty="0">
              <a:solidFill>
                <a:srgbClr val="FFFF00"/>
              </a:solidFill>
            </a:endParaRPr>
          </a:p>
        </p:txBody>
      </p:sp>
    </p:spTree>
    <p:extLst>
      <p:ext uri="{BB962C8B-B14F-4D97-AF65-F5344CB8AC3E}">
        <p14:creationId xmlns:p14="http://schemas.microsoft.com/office/powerpoint/2010/main" val="25686689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3" name="Image 2" descr="Une image contenant bâtiment, ciel, plein air, véhicule&#10;&#10;Le contenu généré par l’IA peut être incorrect.">
            <a:extLst>
              <a:ext uri="{FF2B5EF4-FFF2-40B4-BE49-F238E27FC236}">
                <a16:creationId xmlns:a16="http://schemas.microsoft.com/office/drawing/2014/main" id="{7FDFEDAD-B7E4-A8A7-B337-417B128BCE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3602" y="3277646"/>
            <a:ext cx="4680000" cy="3118765"/>
          </a:xfrm>
          <a:prstGeom prst="rect">
            <a:avLst/>
          </a:prstGeom>
          <a:ln w="2286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F9DCFE4-EB68-A6E0-6CF4-9762F96B457D}"/>
              </a:ext>
            </a:extLst>
          </p:cNvPr>
          <p:cNvSpPr txBox="1"/>
          <p:nvPr/>
        </p:nvSpPr>
        <p:spPr>
          <a:xfrm>
            <a:off x="1237406" y="2636322"/>
            <a:ext cx="4858594" cy="461665"/>
          </a:xfrm>
          <a:prstGeom prst="rect">
            <a:avLst/>
          </a:prstGeom>
          <a:noFill/>
        </p:spPr>
        <p:txBody>
          <a:bodyPr wrap="square" rtlCol="0">
            <a:spAutoFit/>
          </a:bodyPr>
          <a:lstStyle/>
          <a:p>
            <a:r>
              <a:rPr lang="fr-FR" sz="2400" b="1">
                <a:solidFill>
                  <a:srgbClr val="FFFF00"/>
                </a:solidFill>
              </a:rPr>
              <a:t>Narita Airport, Tokyo.</a:t>
            </a:r>
            <a:endParaRPr lang="fr-FR" sz="2400" b="1" dirty="0">
              <a:solidFill>
                <a:srgbClr val="FFFF00"/>
              </a:solidFill>
            </a:endParaRPr>
          </a:p>
        </p:txBody>
      </p:sp>
      <p:pic>
        <p:nvPicPr>
          <p:cNvPr id="6" name="Image 5" descr="Une image contenant bâtiment, route, plein air, ciel&#10;&#10;Le contenu généré par l’IA peut être incorrect.">
            <a:extLst>
              <a:ext uri="{FF2B5EF4-FFF2-40B4-BE49-F238E27FC236}">
                <a16:creationId xmlns:a16="http://schemas.microsoft.com/office/drawing/2014/main" id="{2FF90514-8D8F-D30D-D04D-964C8F54F4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88398" y="461223"/>
            <a:ext cx="5040000" cy="336161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E8287704-2052-6135-9C46-66AB625FB14A}"/>
              </a:ext>
            </a:extLst>
          </p:cNvPr>
          <p:cNvSpPr txBox="1"/>
          <p:nvPr/>
        </p:nvSpPr>
        <p:spPr>
          <a:xfrm>
            <a:off x="7048400" y="4008658"/>
            <a:ext cx="5343896" cy="461665"/>
          </a:xfrm>
          <a:prstGeom prst="rect">
            <a:avLst/>
          </a:prstGeom>
          <a:noFill/>
        </p:spPr>
        <p:txBody>
          <a:bodyPr wrap="square" rtlCol="0">
            <a:spAutoFit/>
          </a:bodyPr>
          <a:lstStyle/>
          <a:p>
            <a:r>
              <a:rPr lang="fr-FR" sz="2400" b="1">
                <a:solidFill>
                  <a:srgbClr val="FFFF00"/>
                </a:solidFill>
              </a:rPr>
              <a:t> : Le monde de la musique</a:t>
            </a:r>
            <a:endParaRPr lang="fr-FR" sz="2400" b="1" dirty="0">
              <a:solidFill>
                <a:srgbClr val="FFFF00"/>
              </a:solidFill>
            </a:endParaRPr>
          </a:p>
        </p:txBody>
      </p:sp>
    </p:spTree>
    <p:extLst>
      <p:ext uri="{BB962C8B-B14F-4D97-AF65-F5344CB8AC3E}">
        <p14:creationId xmlns:p14="http://schemas.microsoft.com/office/powerpoint/2010/main" val="1976677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descr="Une image contenant ville, bâtiment, nuit, Zone métropolitaine&#10;&#10;Le contenu généré par l’IA peut être incorrect.">
            <a:extLst>
              <a:ext uri="{FF2B5EF4-FFF2-40B4-BE49-F238E27FC236}">
                <a16:creationId xmlns:a16="http://schemas.microsoft.com/office/drawing/2014/main" id="{E585F58D-3847-27FB-0020-DD5A2B90CD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352" y="464374"/>
            <a:ext cx="4716000" cy="3142756"/>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755857C-0599-7522-40A7-83E7BD75238F}"/>
              </a:ext>
            </a:extLst>
          </p:cNvPr>
          <p:cNvSpPr txBox="1"/>
          <p:nvPr/>
        </p:nvSpPr>
        <p:spPr>
          <a:xfrm>
            <a:off x="795647" y="3752602"/>
            <a:ext cx="4845132" cy="830997"/>
          </a:xfrm>
          <a:prstGeom prst="rect">
            <a:avLst/>
          </a:prstGeom>
          <a:noFill/>
        </p:spPr>
        <p:txBody>
          <a:bodyPr wrap="square" rtlCol="0">
            <a:spAutoFit/>
          </a:bodyPr>
          <a:lstStyle/>
          <a:p>
            <a:r>
              <a:rPr lang="fr-FR" sz="2400" b="1">
                <a:solidFill>
                  <a:srgbClr val="FFFF00"/>
                </a:solidFill>
              </a:rPr>
              <a:t>L'extérieur rénové de la gare de Tokyo, à la sortie Marunouchi</a:t>
            </a:r>
            <a:endParaRPr lang="fr-FR" sz="2400" b="1" dirty="0">
              <a:solidFill>
                <a:srgbClr val="FFFF00"/>
              </a:solidFill>
            </a:endParaRPr>
          </a:p>
        </p:txBody>
      </p:sp>
      <p:pic>
        <p:nvPicPr>
          <p:cNvPr id="6" name="Image 5" descr="Une image contenant ciel, plein air, bâtiment, Zone métropolitaine&#10;&#10;Le contenu généré par l’IA peut être incorrect.">
            <a:extLst>
              <a:ext uri="{FF2B5EF4-FFF2-40B4-BE49-F238E27FC236}">
                <a16:creationId xmlns:a16="http://schemas.microsoft.com/office/drawing/2014/main" id="{44E7D3F8-734F-D53A-0696-D8D4ECA88F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80517" y="3429000"/>
            <a:ext cx="4624131" cy="3096000"/>
          </a:xfrm>
          <a:prstGeom prst="rect">
            <a:avLst/>
          </a:prstGeom>
          <a:ln w="228600" cap="sq" cmpd="thickThin">
            <a:solidFill>
              <a:srgbClr val="00B05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562A24B-2303-3ECC-B58E-C0EED100F228}"/>
              </a:ext>
            </a:extLst>
          </p:cNvPr>
          <p:cNvSpPr txBox="1"/>
          <p:nvPr/>
        </p:nvSpPr>
        <p:spPr>
          <a:xfrm>
            <a:off x="7034865" y="2025479"/>
            <a:ext cx="4715998" cy="1200329"/>
          </a:xfrm>
          <a:prstGeom prst="rect">
            <a:avLst/>
          </a:prstGeom>
          <a:noFill/>
        </p:spPr>
        <p:txBody>
          <a:bodyPr wrap="square" rtlCol="0">
            <a:spAutoFit/>
          </a:bodyPr>
          <a:lstStyle/>
          <a:p>
            <a:r>
              <a:rPr lang="fr-FR" sz="2400" b="1">
                <a:solidFill>
                  <a:srgbClr val="FFFF00"/>
                </a:solidFill>
              </a:rPr>
              <a:t> La façade de la gare de Tokyo illuminée la nuit, prise du côté de Marunouchi Oazo</a:t>
            </a:r>
            <a:endParaRPr lang="fr-FR" sz="2400" b="1" dirty="0">
              <a:solidFill>
                <a:srgbClr val="FFFF00"/>
              </a:solidFill>
            </a:endParaRPr>
          </a:p>
        </p:txBody>
      </p:sp>
    </p:spTree>
    <p:extLst>
      <p:ext uri="{BB962C8B-B14F-4D97-AF65-F5344CB8AC3E}">
        <p14:creationId xmlns:p14="http://schemas.microsoft.com/office/powerpoint/2010/main" val="9009857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3" name="Image 2" descr="Une image contenant bâtiment, plein air, ciel, Usage mixte&#10;&#10;Le contenu généré par l’IA peut être incorrect.">
            <a:extLst>
              <a:ext uri="{FF2B5EF4-FFF2-40B4-BE49-F238E27FC236}">
                <a16:creationId xmlns:a16="http://schemas.microsoft.com/office/drawing/2014/main" id="{2CEF490F-DA33-B7FD-1156-7F2017A9D9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3845" y="3322834"/>
            <a:ext cx="4640378" cy="3096000"/>
          </a:xfrm>
          <a:prstGeom prst="rect">
            <a:avLst/>
          </a:prstGeom>
          <a:ln w="228600" cap="sq" cmpd="thickThin">
            <a:solidFill>
              <a:srgbClr val="00B050"/>
            </a:solidFill>
            <a:prstDash val="solid"/>
            <a:miter lim="800000"/>
          </a:ln>
          <a:effectLst>
            <a:innerShdw blurRad="76200">
              <a:srgbClr val="000000"/>
            </a:innerShdw>
          </a:effectLst>
        </p:spPr>
      </p:pic>
      <p:pic>
        <p:nvPicPr>
          <p:cNvPr id="6" name="Image 5" descr="Une image contenant plein air, bâtiment, ciel, Panneau d’affichage&#10;&#10;Le contenu généré par l’IA peut être incorrect.">
            <a:extLst>
              <a:ext uri="{FF2B5EF4-FFF2-40B4-BE49-F238E27FC236}">
                <a16:creationId xmlns:a16="http://schemas.microsoft.com/office/drawing/2014/main" id="{AEEEB4F9-1AC1-F409-E856-FE80090081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12281" y="427512"/>
            <a:ext cx="4416000" cy="3312000"/>
          </a:xfrm>
          <a:prstGeom prst="rect">
            <a:avLst/>
          </a:prstGeom>
          <a:ln w="228600" cap="sq" cmpd="thickThin">
            <a:solidFill>
              <a:schemeClr val="accent1">
                <a:lumMod val="60000"/>
                <a:lumOff val="40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B8C4EEA-5EF3-895B-1679-F8297FAD839B}"/>
              </a:ext>
            </a:extLst>
          </p:cNvPr>
          <p:cNvSpPr txBox="1"/>
          <p:nvPr/>
        </p:nvSpPr>
        <p:spPr>
          <a:xfrm>
            <a:off x="5664530" y="4263242"/>
            <a:ext cx="5676405" cy="461665"/>
          </a:xfrm>
          <a:prstGeom prst="rect">
            <a:avLst/>
          </a:prstGeom>
          <a:noFill/>
        </p:spPr>
        <p:txBody>
          <a:bodyPr wrap="square" rtlCol="0">
            <a:spAutoFit/>
          </a:bodyPr>
          <a:lstStyle/>
          <a:p>
            <a:r>
              <a:rPr lang="fr-FR" sz="2400" b="1" dirty="0"/>
              <a:t>autour de la gare de Shibuya 1et 2</a:t>
            </a: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a:extLst>
            <a:ext uri="{FF2B5EF4-FFF2-40B4-BE49-F238E27FC236}">
              <a16:creationId xmlns:a16="http://schemas.microsoft.com/office/drawing/2014/main" id="{EAD4C4DD-038F-08BF-136B-8115083A9E7F}"/>
            </a:ext>
          </a:extLst>
        </p:cNvPr>
        <p:cNvGrpSpPr/>
        <p:nvPr/>
      </p:nvGrpSpPr>
      <p:grpSpPr>
        <a:xfrm>
          <a:off x="0" y="0"/>
          <a:ext cx="0" cy="0"/>
          <a:chOff x="0" y="0"/>
          <a:chExt cx="0" cy="0"/>
        </a:xfrm>
      </p:grpSpPr>
      <p:pic>
        <p:nvPicPr>
          <p:cNvPr id="3" name="Image 2" descr="Une image contenant plein air, ciel, nuage, route&#10;&#10;Le contenu généré par l’IA peut être incorrect.">
            <a:extLst>
              <a:ext uri="{FF2B5EF4-FFF2-40B4-BE49-F238E27FC236}">
                <a16:creationId xmlns:a16="http://schemas.microsoft.com/office/drawing/2014/main" id="{E02761D6-90EC-F5DA-28AE-8514DD7E3E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732" y="850500"/>
            <a:ext cx="6876000" cy="5157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AB4394E-998D-86C2-C7B7-12761D61D2EF}"/>
              </a:ext>
            </a:extLst>
          </p:cNvPr>
          <p:cNvSpPr txBox="1"/>
          <p:nvPr/>
        </p:nvSpPr>
        <p:spPr>
          <a:xfrm>
            <a:off x="8296894" y="4339789"/>
            <a:ext cx="3895106" cy="1200329"/>
          </a:xfrm>
          <a:prstGeom prst="rect">
            <a:avLst/>
          </a:prstGeom>
          <a:noFill/>
        </p:spPr>
        <p:txBody>
          <a:bodyPr wrap="square" rtlCol="0">
            <a:spAutoFit/>
          </a:bodyPr>
          <a:lstStyle/>
          <a:p>
            <a:r>
              <a:rPr lang="fr-FR" sz="2400" b="1" dirty="0">
                <a:solidFill>
                  <a:srgbClr val="FFFF00"/>
                </a:solidFill>
              </a:rPr>
              <a:t>terminal de bus de l'autoroute Shinjuku à Shinjuku, Tokyo</a:t>
            </a:r>
          </a:p>
        </p:txBody>
      </p:sp>
      <p:sp>
        <p:nvSpPr>
          <p:cNvPr id="5" name="ZoneTexte 4">
            <a:extLst>
              <a:ext uri="{FF2B5EF4-FFF2-40B4-BE49-F238E27FC236}">
                <a16:creationId xmlns:a16="http://schemas.microsoft.com/office/drawing/2014/main" id="{F8B13B07-EBBE-39DC-97F3-CC09B8F50712}"/>
              </a:ext>
            </a:extLst>
          </p:cNvPr>
          <p:cNvSpPr txBox="1"/>
          <p:nvPr/>
        </p:nvSpPr>
        <p:spPr>
          <a:xfrm>
            <a:off x="106878" y="104979"/>
            <a:ext cx="8360229" cy="523220"/>
          </a:xfrm>
          <a:prstGeom prst="rect">
            <a:avLst/>
          </a:prstGeom>
          <a:noFill/>
        </p:spPr>
        <p:txBody>
          <a:bodyPr wrap="square" rtlCol="0">
            <a:spAutoFit/>
          </a:bodyPr>
          <a:lstStyle/>
          <a:p>
            <a:r>
              <a:rPr lang="fr-FR" sz="2800" b="1" dirty="0">
                <a:solidFill>
                  <a:srgbClr val="FFFF00"/>
                </a:solidFill>
              </a:rPr>
              <a:t>Lorient Vous a Présenté Le mont Fuji – Tokyo</a:t>
            </a:r>
          </a:p>
        </p:txBody>
      </p:sp>
      <p:sp>
        <p:nvSpPr>
          <p:cNvPr id="6" name="ZoneTexte 5">
            <a:extLst>
              <a:ext uri="{FF2B5EF4-FFF2-40B4-BE49-F238E27FC236}">
                <a16:creationId xmlns:a16="http://schemas.microsoft.com/office/drawing/2014/main" id="{7FF52B6C-8471-50BD-3E3A-4F1659B72BD0}"/>
              </a:ext>
            </a:extLst>
          </p:cNvPr>
          <p:cNvSpPr txBox="1"/>
          <p:nvPr/>
        </p:nvSpPr>
        <p:spPr>
          <a:xfrm>
            <a:off x="7600209" y="2098259"/>
            <a:ext cx="4393870" cy="1200329"/>
          </a:xfrm>
          <a:prstGeom prst="rect">
            <a:avLst/>
          </a:prstGeom>
          <a:noFill/>
        </p:spPr>
        <p:txBody>
          <a:bodyPr wrap="square" rtlCol="0">
            <a:spAutoFit/>
          </a:bodyPr>
          <a:lstStyle/>
          <a:p>
            <a:r>
              <a:rPr lang="fr-FR" sz="2400" b="1" dirty="0">
                <a:solidFill>
                  <a:srgbClr val="FFFF00"/>
                </a:solidFill>
              </a:rPr>
              <a:t>Les Images Et Le Son Du Net</a:t>
            </a:r>
          </a:p>
          <a:p>
            <a:endParaRPr lang="fr-FR" sz="2400" b="1" dirty="0">
              <a:solidFill>
                <a:srgbClr val="FFFF00"/>
              </a:solidFill>
            </a:endParaRPr>
          </a:p>
          <a:p>
            <a:r>
              <a:rPr lang="fr-FR" sz="2400" b="1" dirty="0">
                <a:solidFill>
                  <a:srgbClr val="FFFF00"/>
                </a:solidFill>
              </a:rPr>
              <a:t>                           Daniel</a:t>
            </a:r>
          </a:p>
        </p:txBody>
      </p:sp>
      <p:sp>
        <p:nvSpPr>
          <p:cNvPr id="7" name="ZoneTexte 6">
            <a:extLst>
              <a:ext uri="{FF2B5EF4-FFF2-40B4-BE49-F238E27FC236}">
                <a16:creationId xmlns:a16="http://schemas.microsoft.com/office/drawing/2014/main" id="{26045DCA-6F17-A7D0-F96F-00F4CBF5C1E1}"/>
              </a:ext>
            </a:extLst>
          </p:cNvPr>
          <p:cNvSpPr txBox="1"/>
          <p:nvPr/>
        </p:nvSpPr>
        <p:spPr>
          <a:xfrm>
            <a:off x="8799616" y="1159802"/>
            <a:ext cx="3730172" cy="523220"/>
          </a:xfrm>
          <a:prstGeom prst="rect">
            <a:avLst/>
          </a:prstGeom>
          <a:noFill/>
        </p:spPr>
        <p:txBody>
          <a:bodyPr wrap="square" rtlCol="0">
            <a:spAutoFit/>
          </a:bodyPr>
          <a:lstStyle/>
          <a:p>
            <a:r>
              <a:rPr lang="fr-FR" sz="2800" b="1" dirty="0">
                <a:solidFill>
                  <a:srgbClr val="FFFF00"/>
                </a:solidFill>
              </a:rPr>
              <a:t>Le Japon </a:t>
            </a:r>
          </a:p>
        </p:txBody>
      </p:sp>
    </p:spTree>
    <p:extLst>
      <p:ext uri="{BB962C8B-B14F-4D97-AF65-F5344CB8AC3E}">
        <p14:creationId xmlns:p14="http://schemas.microsoft.com/office/powerpoint/2010/main" val="1801506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peelOff"/>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160</TotalTime>
  <Words>526</Words>
  <Application>Microsoft Office PowerPoint</Application>
  <PresentationFormat>Grand écran</PresentationFormat>
  <Paragraphs>42</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2025-03-13T09:27:59Z</dcterms:created>
  <dcterms:modified xsi:type="dcterms:W3CDTF">2025-04-06T07:44:55Z</dcterms:modified>
</cp:coreProperties>
</file>