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78" r:id="rId16"/>
    <p:sldId id="279" r:id="rId17"/>
    <p:sldId id="280" r:id="rId18"/>
    <p:sldId id="277" r:id="rId19"/>
    <p:sldId id="260" r:id="rId20"/>
    <p:sldId id="259" r:id="rId21"/>
    <p:sldId id="258" r:id="rId22"/>
    <p:sldId id="257" r:id="rId23"/>
    <p:sldId id="273" r:id="rId24"/>
    <p:sldId id="274" r:id="rId25"/>
    <p:sldId id="275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124" autoAdjust="0"/>
    <p:restoredTop sz="94660"/>
  </p:normalViewPr>
  <p:slideViewPr>
    <p:cSldViewPr snapToGrid="0">
      <p:cViewPr varScale="1">
        <p:scale>
          <a:sx n="63" d="100"/>
          <a:sy n="63" d="100"/>
        </p:scale>
        <p:origin x="29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12/04/2025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1A5D0F13-678D-E4C4-9CB8-3B9DEC809A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E318D8-1372-A70E-3D24-44D20B14FE47}"/>
              </a:ext>
            </a:extLst>
          </p:cNvPr>
          <p:cNvSpPr txBox="1"/>
          <p:nvPr/>
        </p:nvSpPr>
        <p:spPr>
          <a:xfrm>
            <a:off x="2444496" y="6117335"/>
            <a:ext cx="730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le château (aujourd'hui hôtel de ville) et le donjon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C356C61-28C8-3457-B512-AE30A6FEFD77}"/>
              </a:ext>
            </a:extLst>
          </p:cNvPr>
          <p:cNvSpPr txBox="1"/>
          <p:nvPr/>
        </p:nvSpPr>
        <p:spPr>
          <a:xfrm>
            <a:off x="3913344" y="279000"/>
            <a:ext cx="6217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 Pons donjon &amp; château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      Et La Ville De Pons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F7114C5-D4DF-622F-55BD-F2336790F2C8}"/>
              </a:ext>
            </a:extLst>
          </p:cNvPr>
          <p:cNvSpPr txBox="1"/>
          <p:nvPr/>
        </p:nvSpPr>
        <p:spPr>
          <a:xfrm>
            <a:off x="4215168" y="1233107"/>
            <a:ext cx="399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Charente -Maritime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  <p:sndAc>
          <p:stSnd loop="1">
            <p:snd r:embed="rId2" name="Terres de Charente-Maritime.wav"/>
          </p:stSnd>
        </p:sndAc>
      </p:transition>
    </mc:Choice>
    <mc:Fallback xmlns="">
      <p:transition spd="slow" advClick="0" advTm="12000">
        <p:fade/>
        <p:sndAc>
          <p:stSnd loop="1">
            <p:snd r:embed="rId4" name="Terres de Charente-Maritim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Le contenu généré par l’IA peut être incorrect.">
            <a:extLst>
              <a:ext uri="{FF2B5EF4-FFF2-40B4-BE49-F238E27FC236}">
                <a16:creationId xmlns:a16="http://schemas.microsoft.com/office/drawing/2014/main" id="{15FFE7EB-496E-50C6-F3FD-CFE63EDE24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432" y="1143000"/>
            <a:ext cx="6853961" cy="4572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A92FEA-0B5E-D85D-7F9A-5C42447E3249}"/>
              </a:ext>
            </a:extLst>
          </p:cNvPr>
          <p:cNvSpPr txBox="1"/>
          <p:nvPr/>
        </p:nvSpPr>
        <p:spPr>
          <a:xfrm>
            <a:off x="7522464" y="597408"/>
            <a:ext cx="449275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donjon de Pons est situé dans la commune de Pons dans le département français de la Charente-Maritime en région Nouvelle-Aquitaine. Cette tour est l'ancien donjon du château de Pons. Haut de 33 m, il est visible de très loin et est le symbole de la ville.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Il constitue avec la chapelle Saint-Gilles, les vestiges des remparts et le corps de logis les restes de l'ancien château de Pons.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9BBA3C55-5784-F433-57B2-48B46F7B7C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568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CA4DEC-37BD-C723-3557-4D5E828721FC}"/>
              </a:ext>
            </a:extLst>
          </p:cNvPr>
          <p:cNvSpPr txBox="1"/>
          <p:nvPr/>
        </p:nvSpPr>
        <p:spPr>
          <a:xfrm>
            <a:off x="9211056" y="3205080"/>
            <a:ext cx="2834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grand escalier reliant la ville basse à la terrasse du château</a:t>
            </a: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DE9C2ACB-30A5-224E-1B5B-CB3985E0D1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4923" y="279000"/>
            <a:ext cx="4725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B23806-BE74-3586-B54D-470E0BF50D3A}"/>
              </a:ext>
            </a:extLst>
          </p:cNvPr>
          <p:cNvSpPr txBox="1"/>
          <p:nvPr/>
        </p:nvSpPr>
        <p:spPr>
          <a:xfrm>
            <a:off x="880491" y="3974592"/>
            <a:ext cx="2694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Donjon de Pons, façade ouest.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epère&#10;&#10;Le contenu généré par l’IA peut être incorrect.">
            <a:extLst>
              <a:ext uri="{FF2B5EF4-FFF2-40B4-BE49-F238E27FC236}">
                <a16:creationId xmlns:a16="http://schemas.microsoft.com/office/drawing/2014/main" id="{EFA88A37-B3C2-B6A2-5854-A41BC73951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912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70FEC8-49A5-8AFE-6704-5DDEA964C4E4}"/>
              </a:ext>
            </a:extLst>
          </p:cNvPr>
          <p:cNvSpPr txBox="1"/>
          <p:nvPr/>
        </p:nvSpPr>
        <p:spPr>
          <a:xfrm>
            <a:off x="9022080" y="4047744"/>
            <a:ext cx="3169920" cy="475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Terrasse du donjon.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bâtiment, plein air, plante&#10;&#10;Le contenu généré par l’IA peut être incorrect.">
            <a:extLst>
              <a:ext uri="{FF2B5EF4-FFF2-40B4-BE49-F238E27FC236}">
                <a16:creationId xmlns:a16="http://schemas.microsoft.com/office/drawing/2014/main" id="{92CFAF09-2B09-BF9F-A8C7-4A584BF6C4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103" y="279000"/>
            <a:ext cx="8432951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D32E48-1BD9-E9E1-2845-F6CA3D471321}"/>
              </a:ext>
            </a:extLst>
          </p:cNvPr>
          <p:cNvSpPr txBox="1"/>
          <p:nvPr/>
        </p:nvSpPr>
        <p:spPr>
          <a:xfrm>
            <a:off x="597408" y="3755136"/>
            <a:ext cx="3011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Partie basse du donjon, façade ouest.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8F9FF8F3-8531-EC49-BA89-A1A17E6B45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042" y="279000"/>
            <a:ext cx="9453706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6C1B1E-0932-CBF2-6111-F81AEDE9A7FB}"/>
              </a:ext>
            </a:extLst>
          </p:cNvPr>
          <p:cNvSpPr txBox="1"/>
          <p:nvPr/>
        </p:nvSpPr>
        <p:spPr>
          <a:xfrm>
            <a:off x="10009632" y="3429000"/>
            <a:ext cx="218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nord-est du donjon.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A45D7061-E097-694F-2F42-11C88D8931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782C8F-C51C-4E9F-2E95-3517F89C7FCE}"/>
              </a:ext>
            </a:extLst>
          </p:cNvPr>
          <p:cNvSpPr txBox="1"/>
          <p:nvPr/>
        </p:nvSpPr>
        <p:spPr>
          <a:xfrm>
            <a:off x="1121664" y="3938016"/>
            <a:ext cx="323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sud-est du donjon.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80C52C5D-BFC8-617E-9544-8092B07524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0EC030-3D56-4AA8-BEBF-4995AB2CD26E}"/>
              </a:ext>
            </a:extLst>
          </p:cNvPr>
          <p:cNvSpPr txBox="1"/>
          <p:nvPr/>
        </p:nvSpPr>
        <p:spPr>
          <a:xfrm>
            <a:off x="8787402" y="3745992"/>
            <a:ext cx="3535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Pons (Charente-Maritime) donjon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9CDBA1B7-F38B-27AF-FC23-BE0A6E0C5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6704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F268250-5700-BE37-830D-3FD25C1B7964}"/>
              </a:ext>
            </a:extLst>
          </p:cNvPr>
          <p:cNvSpPr txBox="1"/>
          <p:nvPr/>
        </p:nvSpPr>
        <p:spPr>
          <a:xfrm>
            <a:off x="1097280" y="3795576"/>
            <a:ext cx="329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Hôtel de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plante&#10;&#10;Le contenu généré par l’IA peut être incorrect.">
            <a:extLst>
              <a:ext uri="{FF2B5EF4-FFF2-40B4-BE49-F238E27FC236}">
                <a16:creationId xmlns:a16="http://schemas.microsoft.com/office/drawing/2014/main" id="{B3E4DAF3-3C2E-042D-3FF4-A99E17A194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F9FDFE-D949-7656-3666-444B6F9D50EB}"/>
              </a:ext>
            </a:extLst>
          </p:cNvPr>
          <p:cNvSpPr txBox="1"/>
          <p:nvPr/>
        </p:nvSpPr>
        <p:spPr>
          <a:xfrm>
            <a:off x="9022080" y="3429000"/>
            <a:ext cx="29626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Corps de logis depuis le bas de la falaise.</a:t>
            </a: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F80FD6AF-D4EE-FDE2-4BD2-4F22DD999B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6496" y="189000"/>
            <a:ext cx="8640000" cy="648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831924-419B-5C29-59CC-1E26E295FDD9}"/>
              </a:ext>
            </a:extLst>
          </p:cNvPr>
          <p:cNvSpPr txBox="1"/>
          <p:nvPr/>
        </p:nvSpPr>
        <p:spPr>
          <a:xfrm>
            <a:off x="345504" y="3916680"/>
            <a:ext cx="2950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depuis le bas de la falaise de la galerie d'arcade.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37B4CF38-77AD-3794-3A8D-1BEA2E0830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01924C-DF3F-3EC8-9FF2-84ACC76F5D51}"/>
              </a:ext>
            </a:extLst>
          </p:cNvPr>
          <p:cNvSpPr txBox="1"/>
          <p:nvPr/>
        </p:nvSpPr>
        <p:spPr>
          <a:xfrm>
            <a:off x="8772000" y="3635157"/>
            <a:ext cx="316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Le château de Pons</a:t>
            </a: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Le contenu généré par l’IA peut être incorrect.">
            <a:extLst>
              <a:ext uri="{FF2B5EF4-FFF2-40B4-BE49-F238E27FC236}">
                <a16:creationId xmlns:a16="http://schemas.microsoft.com/office/drawing/2014/main" id="{7CA1A696-F094-F6F1-6122-604887882B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656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5AC0E2-6921-1AAB-6019-00413FCBC956}"/>
              </a:ext>
            </a:extLst>
          </p:cNvPr>
          <p:cNvSpPr txBox="1"/>
          <p:nvPr/>
        </p:nvSpPr>
        <p:spPr>
          <a:xfrm>
            <a:off x="621792" y="3706368"/>
            <a:ext cx="3078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générale de l'hôtel de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F2E8DE85-CDA9-8A23-6FDD-50DCE7B33A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08" y="341376"/>
            <a:ext cx="4512000" cy="3384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CC81F0-7A4F-04EF-68ED-E44FF0AF2C48}"/>
              </a:ext>
            </a:extLst>
          </p:cNvPr>
          <p:cNvSpPr txBox="1"/>
          <p:nvPr/>
        </p:nvSpPr>
        <p:spPr>
          <a:xfrm>
            <a:off x="926592" y="3722784"/>
            <a:ext cx="4535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château de Pons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D1A180CD-53C4-F113-8800-2BBF9E0748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7394" y="3169920"/>
            <a:ext cx="4464000" cy="3348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241B2AA-AF7A-D994-F535-9F4594B59B52}"/>
              </a:ext>
            </a:extLst>
          </p:cNvPr>
          <p:cNvSpPr txBox="1"/>
          <p:nvPr/>
        </p:nvSpPr>
        <p:spPr>
          <a:xfrm>
            <a:off x="8022336" y="2657040"/>
            <a:ext cx="4852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Pons Chateau Mairie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sol, intérieur, chaise&#10;&#10;Le contenu généré par l’IA peut être incorrect.">
            <a:extLst>
              <a:ext uri="{FF2B5EF4-FFF2-40B4-BE49-F238E27FC236}">
                <a16:creationId xmlns:a16="http://schemas.microsoft.com/office/drawing/2014/main" id="{85FA760D-2027-9854-6913-49CF702E5C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752" y="3170682"/>
            <a:ext cx="4416000" cy="3312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intérieur, mur, meubles, table&#10;&#10;Le contenu généré par l’IA peut être incorrect.">
            <a:extLst>
              <a:ext uri="{FF2B5EF4-FFF2-40B4-BE49-F238E27FC236}">
                <a16:creationId xmlns:a16="http://schemas.microsoft.com/office/drawing/2014/main" id="{F693481B-C1DD-58D2-1782-1ECCB144C9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8880" y="323389"/>
            <a:ext cx="5472000" cy="2984748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3DEC862-3563-D066-10F8-04EDF5FAD892}"/>
              </a:ext>
            </a:extLst>
          </p:cNvPr>
          <p:cNvSpPr txBox="1"/>
          <p:nvPr/>
        </p:nvSpPr>
        <p:spPr>
          <a:xfrm>
            <a:off x="5427936" y="3737684"/>
            <a:ext cx="5010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Du Château De Pons</a:t>
            </a: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arbre&#10;&#10;Le contenu généré par l’IA peut être incorrect.">
            <a:extLst>
              <a:ext uri="{FF2B5EF4-FFF2-40B4-BE49-F238E27FC236}">
                <a16:creationId xmlns:a16="http://schemas.microsoft.com/office/drawing/2014/main" id="{50E9A798-D142-2E9E-AD64-4053256499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108" y="311665"/>
            <a:ext cx="4680000" cy="3117335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2F9C16-7BDC-C785-EB34-A2E05D82BFFE}"/>
              </a:ext>
            </a:extLst>
          </p:cNvPr>
          <p:cNvSpPr txBox="1"/>
          <p:nvPr/>
        </p:nvSpPr>
        <p:spPr>
          <a:xfrm>
            <a:off x="314108" y="3499919"/>
            <a:ext cx="5157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remparts du Château de Pons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ciel, Ruines&#10;&#10;Le contenu généré par l’IA peut être incorrect.">
            <a:extLst>
              <a:ext uri="{FF2B5EF4-FFF2-40B4-BE49-F238E27FC236}">
                <a16:creationId xmlns:a16="http://schemas.microsoft.com/office/drawing/2014/main" id="{970DCD93-8827-9001-80C4-7C235BEFB5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9892" y="3429000"/>
            <a:ext cx="4788000" cy="3189274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254EA4F-35CA-A178-5373-5993FCDC0B94}"/>
              </a:ext>
            </a:extLst>
          </p:cNvPr>
          <p:cNvSpPr txBox="1"/>
          <p:nvPr/>
        </p:nvSpPr>
        <p:spPr>
          <a:xfrm>
            <a:off x="5876544" y="2804869"/>
            <a:ext cx="6925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superbe balade autour des fortifications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3C98AE65-2044-28CF-D308-15114B81F8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984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CEE5AF-A4BC-FB54-3109-BC8A00CCB960}"/>
              </a:ext>
            </a:extLst>
          </p:cNvPr>
          <p:cNvSpPr txBox="1"/>
          <p:nvPr/>
        </p:nvSpPr>
        <p:spPr>
          <a:xfrm>
            <a:off x="9192768" y="2718816"/>
            <a:ext cx="29992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anciens quartiers Saint-Vivien et de l'Hôpital sont les principaux noyaux de la « ville-basse ».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9BA5DF9A-6DFE-2E8E-A007-0709CFB8C9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E4C872-4110-3DC0-4D17-596209565A3E}"/>
              </a:ext>
            </a:extLst>
          </p:cNvPr>
          <p:cNvSpPr txBox="1"/>
          <p:nvPr/>
        </p:nvSpPr>
        <p:spPr>
          <a:xfrm>
            <a:off x="8887968" y="3429000"/>
            <a:ext cx="30845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Panorama sur les alentours de la ville depuis les remparts du jardin public de Pons.</a:t>
            </a: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sol&#10;&#10;Le contenu généré par l’IA peut être incorrect.">
            <a:extLst>
              <a:ext uri="{FF2B5EF4-FFF2-40B4-BE49-F238E27FC236}">
                <a16:creationId xmlns:a16="http://schemas.microsoft.com/office/drawing/2014/main" id="{FCB59627-4CED-DDB9-0189-F78BC0EFEC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732" y="400920"/>
            <a:ext cx="10610535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EA7758-BE1C-EC99-FDE4-168288B0865E}"/>
              </a:ext>
            </a:extLst>
          </p:cNvPr>
          <p:cNvSpPr txBox="1"/>
          <p:nvPr/>
        </p:nvSpPr>
        <p:spPr>
          <a:xfrm>
            <a:off x="3657600" y="6319318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jardin avec ses monuments.</a:t>
            </a: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5099162A-C6A2-FAE1-C2C1-816A342927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4032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BF7EFF-B92F-08EF-1CBF-5251C53EF8B0}"/>
              </a:ext>
            </a:extLst>
          </p:cNvPr>
          <p:cNvSpPr txBox="1"/>
          <p:nvPr/>
        </p:nvSpPr>
        <p:spPr>
          <a:xfrm>
            <a:off x="323088" y="3844498"/>
            <a:ext cx="2840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La ville-haute de Pons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eau&#10;&#10;Le contenu généré par l’IA peut être incorrect.">
            <a:extLst>
              <a:ext uri="{FF2B5EF4-FFF2-40B4-BE49-F238E27FC236}">
                <a16:creationId xmlns:a16="http://schemas.microsoft.com/office/drawing/2014/main" id="{A7C476B1-0C3F-DBDB-7A18-35E8D049AF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80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C846855-0CB5-8CD0-A97C-A920A2A6CF56}"/>
              </a:ext>
            </a:extLst>
          </p:cNvPr>
          <p:cNvSpPr txBox="1"/>
          <p:nvPr/>
        </p:nvSpPr>
        <p:spPr>
          <a:xfrm>
            <a:off x="9070848" y="3157728"/>
            <a:ext cx="28163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Seugne arrose la ville de Pons dans une vallée pittoresque...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eau, Bayou&#10;&#10;Le contenu généré par l’IA peut être incorrect.">
            <a:extLst>
              <a:ext uri="{FF2B5EF4-FFF2-40B4-BE49-F238E27FC236}">
                <a16:creationId xmlns:a16="http://schemas.microsoft.com/office/drawing/2014/main" id="{0069BF84-3829-FB82-857B-E296011F86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0880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CAA09A-E187-2642-4C61-5CC1A88EBB6C}"/>
              </a:ext>
            </a:extLst>
          </p:cNvPr>
          <p:cNvSpPr txBox="1"/>
          <p:nvPr/>
        </p:nvSpPr>
        <p:spPr>
          <a:xfrm>
            <a:off x="121920" y="3755136"/>
            <a:ext cx="29870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... traversant un parc aménagé au pied du château.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Le contenu généré par l’IA peut être incorrect.">
            <a:extLst>
              <a:ext uri="{FF2B5EF4-FFF2-40B4-BE49-F238E27FC236}">
                <a16:creationId xmlns:a16="http://schemas.microsoft.com/office/drawing/2014/main" id="{6C5F1A46-7AA1-0320-D3D5-7190AE5CF6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24" y="279000"/>
            <a:ext cx="8400000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3DB58A-99AE-DB20-983D-CA557E30172D}"/>
              </a:ext>
            </a:extLst>
          </p:cNvPr>
          <p:cNvSpPr txBox="1"/>
          <p:nvPr/>
        </p:nvSpPr>
        <p:spPr>
          <a:xfrm>
            <a:off x="8851392" y="3304032"/>
            <a:ext cx="3072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forêt de Pons est une chênaie prisée des promeneurs.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Le contenu généré par l’IA peut être incorrect.">
            <a:extLst>
              <a:ext uri="{FF2B5EF4-FFF2-40B4-BE49-F238E27FC236}">
                <a16:creationId xmlns:a16="http://schemas.microsoft.com/office/drawing/2014/main" id="{3B2E8E02-D2F4-FBDA-C2E2-A0CFA7FB65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3344" y="261000"/>
            <a:ext cx="8448000" cy="6336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498E12-91D4-D11C-EC9D-70E2DBFC7A57}"/>
              </a:ext>
            </a:extLst>
          </p:cNvPr>
          <p:cNvSpPr txBox="1"/>
          <p:nvPr/>
        </p:nvSpPr>
        <p:spPr>
          <a:xfrm>
            <a:off x="304800" y="3340608"/>
            <a:ext cx="2791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la « ville-haute » groupée autour de l'église Saint-Martin.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intérieur, plafond, hall&#10;&#10;Le contenu généré par l’IA peut être incorrect.">
            <a:extLst>
              <a:ext uri="{FF2B5EF4-FFF2-40B4-BE49-F238E27FC236}">
                <a16:creationId xmlns:a16="http://schemas.microsoft.com/office/drawing/2014/main" id="{4BC690D7-281A-26EC-3DA6-82612859F4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899" y="329184"/>
            <a:ext cx="3475251" cy="468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85D6B2-2DD3-0017-887E-60A17A905E99}"/>
              </a:ext>
            </a:extLst>
          </p:cNvPr>
          <p:cNvSpPr txBox="1"/>
          <p:nvPr/>
        </p:nvSpPr>
        <p:spPr>
          <a:xfrm>
            <a:off x="87444" y="5009184"/>
            <a:ext cx="53379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L’hospice, autre joyau du Pons médiéval, et sa charpente d’origine dans la salle des malades.</a:t>
            </a:r>
          </a:p>
          <a:p>
            <a:r>
              <a:rPr lang="fr-FR" sz="2400" b="1">
                <a:solidFill>
                  <a:schemeClr val="bg1"/>
                </a:solidFill>
              </a:rPr>
              <a:t>Anne-Lise Durif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voiture, ciel, bâtiment&#10;&#10;Le contenu généré par l’IA peut être incorrect.">
            <a:extLst>
              <a:ext uri="{FF2B5EF4-FFF2-40B4-BE49-F238E27FC236}">
                <a16:creationId xmlns:a16="http://schemas.microsoft.com/office/drawing/2014/main" id="{507C611E-2E5B-A3BA-10FF-1B9D67FA67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2852" y="1681232"/>
            <a:ext cx="3564000" cy="47534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26604BB-B0F9-2B15-86E3-5F49C0D22585}"/>
              </a:ext>
            </a:extLst>
          </p:cNvPr>
          <p:cNvSpPr txBox="1"/>
          <p:nvPr/>
        </p:nvSpPr>
        <p:spPr>
          <a:xfrm>
            <a:off x="6522720" y="423272"/>
            <a:ext cx="6083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rue du Président-Roosevelt, à forte pente à flanc de colline, est une des artères du centre historique de la cité.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mur, intérieur, pot&#10;&#10;Le contenu généré par l’IA peut être incorrect.">
            <a:extLst>
              <a:ext uri="{FF2B5EF4-FFF2-40B4-BE49-F238E27FC236}">
                <a16:creationId xmlns:a16="http://schemas.microsoft.com/office/drawing/2014/main" id="{7A0A6A19-4C8D-98BA-0D58-DFB094BD51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52" y="329184"/>
            <a:ext cx="3238980" cy="432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6EAA95-80E0-662A-C944-4CB9FC2CFF7C}"/>
              </a:ext>
            </a:extLst>
          </p:cNvPr>
          <p:cNvSpPr txBox="1"/>
          <p:nvPr/>
        </p:nvSpPr>
        <p:spPr>
          <a:xfrm>
            <a:off x="134112" y="4828032"/>
            <a:ext cx="45841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Vestiges gallo-romains exposés au musée archéologique de Pons.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6A5241EB-D6E0-30FB-2068-9C09DB1414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7048" y="3046032"/>
            <a:ext cx="4752000" cy="3564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80E2E8A-8FC5-B9A8-8C70-95CFF7993371}"/>
              </a:ext>
            </a:extLst>
          </p:cNvPr>
          <p:cNvSpPr txBox="1"/>
          <p:nvPr/>
        </p:nvSpPr>
        <p:spPr>
          <a:xfrm>
            <a:off x="6669024" y="1704123"/>
            <a:ext cx="5340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L'ancien hôpital des Pèlerins, classé au patrimoine mondial de l'humanité.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ciel, sculpture&#10;&#10;Le contenu généré par l’IA peut être incorrect.">
            <a:extLst>
              <a:ext uri="{FF2B5EF4-FFF2-40B4-BE49-F238E27FC236}">
                <a16:creationId xmlns:a16="http://schemas.microsoft.com/office/drawing/2014/main" id="{3D888536-C664-A22D-E79C-E71D940EC9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483" y="1536208"/>
            <a:ext cx="3060000" cy="4991625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184EB1-1647-5088-DA1E-2DAF11E984C2}"/>
              </a:ext>
            </a:extLst>
          </p:cNvPr>
          <p:cNvSpPr txBox="1"/>
          <p:nvPr/>
        </p:nvSpPr>
        <p:spPr>
          <a:xfrm>
            <a:off x="207264" y="949051"/>
            <a:ext cx="5327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Statues de Pèlerins au rond-point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scène, ciel&#10;&#10;Le contenu généré par l’IA peut être incorrect.">
            <a:extLst>
              <a:ext uri="{FF2B5EF4-FFF2-40B4-BE49-F238E27FC236}">
                <a16:creationId xmlns:a16="http://schemas.microsoft.com/office/drawing/2014/main" id="{9B98DD6C-D2D8-66F1-96FF-75CEAF5D37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6517" y="304800"/>
            <a:ext cx="4656000" cy="3492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4A698B7-B3CD-90AA-9D20-D30AB21F310B}"/>
              </a:ext>
            </a:extLst>
          </p:cNvPr>
          <p:cNvSpPr txBox="1"/>
          <p:nvPr/>
        </p:nvSpPr>
        <p:spPr>
          <a:xfrm>
            <a:off x="6937248" y="4108704"/>
            <a:ext cx="5169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rue commerçante de la cité médiévale de Pons où le centre a été récemment rénové.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onument&#10;&#10;Le contenu généré par l’IA peut être incorrect.">
            <a:extLst>
              <a:ext uri="{FF2B5EF4-FFF2-40B4-BE49-F238E27FC236}">
                <a16:creationId xmlns:a16="http://schemas.microsoft.com/office/drawing/2014/main" id="{A39BC74E-3E41-1849-BD07-C4E19902B8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61" y="390858"/>
            <a:ext cx="3240000" cy="43213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F7B6A7-2FD7-0918-1F55-D95A3DA81C36}"/>
              </a:ext>
            </a:extLst>
          </p:cNvPr>
          <p:cNvSpPr txBox="1"/>
          <p:nvPr/>
        </p:nvSpPr>
        <p:spPr>
          <a:xfrm>
            <a:off x="158496" y="4815840"/>
            <a:ext cx="573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cœur historique de Pons (ici, l'esplanade du Château) est devenu le centre touristique de la ville.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arbre, eau, pont&#10;&#10;Le contenu généré par l’IA peut être incorrect.">
            <a:extLst>
              <a:ext uri="{FF2B5EF4-FFF2-40B4-BE49-F238E27FC236}">
                <a16:creationId xmlns:a16="http://schemas.microsoft.com/office/drawing/2014/main" id="{0D3D8FB9-A411-A646-2978-22B7102C2E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7139" y="3195840"/>
            <a:ext cx="4320000" cy="324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58032F7-7707-AC84-A963-81EFA8902583}"/>
              </a:ext>
            </a:extLst>
          </p:cNvPr>
          <p:cNvSpPr txBox="1"/>
          <p:nvPr/>
        </p:nvSpPr>
        <p:spPr>
          <a:xfrm>
            <a:off x="6829085" y="2254549"/>
            <a:ext cx="53629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Des espaces verts bordent les rives de la Seugne.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Le contenu généré par l’IA peut être incorrect.">
            <a:extLst>
              <a:ext uri="{FF2B5EF4-FFF2-40B4-BE49-F238E27FC236}">
                <a16:creationId xmlns:a16="http://schemas.microsoft.com/office/drawing/2014/main" id="{69937270-5354-E217-9ADA-46E440335C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968" y="1834896"/>
            <a:ext cx="6368249" cy="4248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C1C0D3-1BCD-C150-A4B4-C9A239C20674}"/>
              </a:ext>
            </a:extLst>
          </p:cNvPr>
          <p:cNvSpPr txBox="1"/>
          <p:nvPr/>
        </p:nvSpPr>
        <p:spPr>
          <a:xfrm>
            <a:off x="0" y="316992"/>
            <a:ext cx="7363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Le Château De Pons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Et sa Ville De Pons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1C90E74-D6C7-2C04-54AD-6E45E02AECFD}"/>
              </a:ext>
            </a:extLst>
          </p:cNvPr>
          <p:cNvSpPr txBox="1"/>
          <p:nvPr/>
        </p:nvSpPr>
        <p:spPr>
          <a:xfrm>
            <a:off x="7278624" y="2097024"/>
            <a:ext cx="4693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5000" advClick="0" advTm="12000">
        <p159:morph option="byObject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443</Words>
  <Application>Microsoft Office PowerPoint</Application>
  <PresentationFormat>Grand écran</PresentationFormat>
  <Paragraphs>50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2025-02-28T10:54:19Z</dcterms:created>
  <dcterms:modified xsi:type="dcterms:W3CDTF">2025-04-12T08:22:27Z</dcterms:modified>
</cp:coreProperties>
</file>