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8" r:id="rId3"/>
    <p:sldId id="263" r:id="rId4"/>
    <p:sldId id="262" r:id="rId5"/>
    <p:sldId id="261" r:id="rId6"/>
    <p:sldId id="260" r:id="rId7"/>
    <p:sldId id="259" r:id="rId8"/>
    <p:sldId id="264" r:id="rId9"/>
    <p:sldId id="258" r:id="rId10"/>
    <p:sldId id="265" r:id="rId11"/>
    <p:sldId id="257" r:id="rId12"/>
    <p:sldId id="266" r:id="rId13"/>
    <p:sldId id="269" r:id="rId14"/>
    <p:sldId id="271" r:id="rId15"/>
    <p:sldId id="272" r:id="rId16"/>
    <p:sldId id="270"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67"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886" autoAdjust="0"/>
    <p:restoredTop sz="94660"/>
  </p:normalViewPr>
  <p:slideViewPr>
    <p:cSldViewPr snapToGrid="0">
      <p:cViewPr varScale="1">
        <p:scale>
          <a:sx n="81" d="100"/>
          <a:sy n="81" d="100"/>
        </p:scale>
        <p:origin x="576" y="3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24DD13-2AD8-70CC-0E15-6DACD76BDC9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CCAC20E-5AE8-85BE-DCFF-FF4B56F373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1CE5528-DFC6-6433-B0DD-DB0C7A448FF1}"/>
              </a:ext>
            </a:extLst>
          </p:cNvPr>
          <p:cNvSpPr>
            <a:spLocks noGrp="1"/>
          </p:cNvSpPr>
          <p:nvPr>
            <p:ph type="dt" sz="half" idx="10"/>
          </p:nvPr>
        </p:nvSpPr>
        <p:spPr/>
        <p:txBody>
          <a:bodyPr/>
          <a:lstStyle/>
          <a:p>
            <a:fld id="{586C22D8-9856-42D8-AEDF-6388B68D7A68}" type="datetimeFigureOut">
              <a:rPr lang="fr-FR" smtClean="0"/>
              <a:t>04/04/2025</a:t>
            </a:fld>
            <a:endParaRPr lang="fr-FR"/>
          </a:p>
        </p:txBody>
      </p:sp>
      <p:sp>
        <p:nvSpPr>
          <p:cNvPr id="5" name="Espace réservé du pied de page 4">
            <a:extLst>
              <a:ext uri="{FF2B5EF4-FFF2-40B4-BE49-F238E27FC236}">
                <a16:creationId xmlns:a16="http://schemas.microsoft.com/office/drawing/2014/main" id="{F5C0E682-CF5E-05AB-7DAE-D767BBEC342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CE0EED3-9958-D099-87B8-551684E6699C}"/>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0730283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8B0A91-6972-2CA8-49FE-16B0A63B58F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336AA80-C5D9-BB15-81AA-1C9B3E6A9C9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4D70584-C5A1-82AA-7B2E-69D2801BB220}"/>
              </a:ext>
            </a:extLst>
          </p:cNvPr>
          <p:cNvSpPr>
            <a:spLocks noGrp="1"/>
          </p:cNvSpPr>
          <p:nvPr>
            <p:ph type="dt" sz="half" idx="10"/>
          </p:nvPr>
        </p:nvSpPr>
        <p:spPr/>
        <p:txBody>
          <a:bodyPr/>
          <a:lstStyle/>
          <a:p>
            <a:fld id="{586C22D8-9856-42D8-AEDF-6388B68D7A68}" type="datetimeFigureOut">
              <a:rPr lang="fr-FR" smtClean="0"/>
              <a:t>04/04/2025</a:t>
            </a:fld>
            <a:endParaRPr lang="fr-FR"/>
          </a:p>
        </p:txBody>
      </p:sp>
      <p:sp>
        <p:nvSpPr>
          <p:cNvPr id="5" name="Espace réservé du pied de page 4">
            <a:extLst>
              <a:ext uri="{FF2B5EF4-FFF2-40B4-BE49-F238E27FC236}">
                <a16:creationId xmlns:a16="http://schemas.microsoft.com/office/drawing/2014/main" id="{57B40EF3-0C80-4EE5-28E2-1FE4CC563AE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09D798F-9B8C-423E-AB43-DF6654F76B96}"/>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92762567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FE776D-A95A-513B-587D-2CA3F24F855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B1B4AD8-2F8F-D32A-7526-44D83AE40D8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166AA33-4329-DB45-89C4-CCAAB6188F53}"/>
              </a:ext>
            </a:extLst>
          </p:cNvPr>
          <p:cNvSpPr>
            <a:spLocks noGrp="1"/>
          </p:cNvSpPr>
          <p:nvPr>
            <p:ph type="dt" sz="half" idx="10"/>
          </p:nvPr>
        </p:nvSpPr>
        <p:spPr/>
        <p:txBody>
          <a:bodyPr/>
          <a:lstStyle/>
          <a:p>
            <a:fld id="{586C22D8-9856-42D8-AEDF-6388B68D7A68}" type="datetimeFigureOut">
              <a:rPr lang="fr-FR" smtClean="0"/>
              <a:t>04/04/2025</a:t>
            </a:fld>
            <a:endParaRPr lang="fr-FR"/>
          </a:p>
        </p:txBody>
      </p:sp>
      <p:sp>
        <p:nvSpPr>
          <p:cNvPr id="5" name="Espace réservé du pied de page 4">
            <a:extLst>
              <a:ext uri="{FF2B5EF4-FFF2-40B4-BE49-F238E27FC236}">
                <a16:creationId xmlns:a16="http://schemas.microsoft.com/office/drawing/2014/main" id="{74746F15-321F-3CD2-01BF-72DC3F33356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682E56A-23C1-616D-0F6D-342696B2B53D}"/>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7291564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6922A3-95A0-BC4D-1B90-80C02138373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E5FFAC6-606B-95A4-5E5D-A0763997224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3621463-ADFA-F5F2-F867-15CBDAF7EE8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64E109C-E330-D012-EB00-250465E8C1D3}"/>
              </a:ext>
            </a:extLst>
          </p:cNvPr>
          <p:cNvSpPr>
            <a:spLocks noGrp="1"/>
          </p:cNvSpPr>
          <p:nvPr>
            <p:ph type="dt" sz="half" idx="10"/>
          </p:nvPr>
        </p:nvSpPr>
        <p:spPr/>
        <p:txBody>
          <a:bodyPr/>
          <a:lstStyle/>
          <a:p>
            <a:fld id="{586C22D8-9856-42D8-AEDF-6388B68D7A68}" type="datetimeFigureOut">
              <a:rPr lang="fr-FR" smtClean="0"/>
              <a:t>04/04/2025</a:t>
            </a:fld>
            <a:endParaRPr lang="fr-FR"/>
          </a:p>
        </p:txBody>
      </p:sp>
      <p:sp>
        <p:nvSpPr>
          <p:cNvPr id="6" name="Espace réservé du pied de page 5">
            <a:extLst>
              <a:ext uri="{FF2B5EF4-FFF2-40B4-BE49-F238E27FC236}">
                <a16:creationId xmlns:a16="http://schemas.microsoft.com/office/drawing/2014/main" id="{01FEE6E2-C933-230C-07A9-9B08BDDBA6A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C570AC-B63A-B3E0-988B-1BC518C8234A}"/>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9411207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045E6F-BE83-9DEF-E432-F256323DB7F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96C4061-ED77-02AD-8725-08F936E94C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230DA7D-72D9-B0D6-AEF7-18D69B36E14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24D2032-ED9F-79A3-B52B-F6BC6EA6ED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B95CDDE-59DC-67D7-1A9C-A54931D3007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137A4B0-9583-3592-6728-3838E6AAE8FB}"/>
              </a:ext>
            </a:extLst>
          </p:cNvPr>
          <p:cNvSpPr>
            <a:spLocks noGrp="1"/>
          </p:cNvSpPr>
          <p:nvPr>
            <p:ph type="dt" sz="half" idx="10"/>
          </p:nvPr>
        </p:nvSpPr>
        <p:spPr/>
        <p:txBody>
          <a:bodyPr/>
          <a:lstStyle/>
          <a:p>
            <a:fld id="{586C22D8-9856-42D8-AEDF-6388B68D7A68}" type="datetimeFigureOut">
              <a:rPr lang="fr-FR" smtClean="0"/>
              <a:t>04/04/2025</a:t>
            </a:fld>
            <a:endParaRPr lang="fr-FR"/>
          </a:p>
        </p:txBody>
      </p:sp>
      <p:sp>
        <p:nvSpPr>
          <p:cNvPr id="8" name="Espace réservé du pied de page 7">
            <a:extLst>
              <a:ext uri="{FF2B5EF4-FFF2-40B4-BE49-F238E27FC236}">
                <a16:creationId xmlns:a16="http://schemas.microsoft.com/office/drawing/2014/main" id="{5C70FCEF-5339-716F-2034-AE6B42C4C54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B95C7C8-73A6-A314-A734-C6EB51D30A60}"/>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91340061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89549E-4388-0D57-EFA8-DA80A5E0054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556EA85-5CD3-CF6C-21E0-5CC338A9A8DC}"/>
              </a:ext>
            </a:extLst>
          </p:cNvPr>
          <p:cNvSpPr>
            <a:spLocks noGrp="1"/>
          </p:cNvSpPr>
          <p:nvPr>
            <p:ph type="dt" sz="half" idx="10"/>
          </p:nvPr>
        </p:nvSpPr>
        <p:spPr/>
        <p:txBody>
          <a:bodyPr/>
          <a:lstStyle/>
          <a:p>
            <a:fld id="{586C22D8-9856-42D8-AEDF-6388B68D7A68}" type="datetimeFigureOut">
              <a:rPr lang="fr-FR" smtClean="0"/>
              <a:t>04/04/2025</a:t>
            </a:fld>
            <a:endParaRPr lang="fr-FR"/>
          </a:p>
        </p:txBody>
      </p:sp>
      <p:sp>
        <p:nvSpPr>
          <p:cNvPr id="4" name="Espace réservé du pied de page 3">
            <a:extLst>
              <a:ext uri="{FF2B5EF4-FFF2-40B4-BE49-F238E27FC236}">
                <a16:creationId xmlns:a16="http://schemas.microsoft.com/office/drawing/2014/main" id="{F25723A9-809E-AEF9-E03F-1EA8B84362B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8B03502-EFAE-17CB-7CA2-4AA674B98C17}"/>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63987587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6E4D8DC-96F7-F16A-28AC-A7071E331281}"/>
              </a:ext>
            </a:extLst>
          </p:cNvPr>
          <p:cNvSpPr>
            <a:spLocks noGrp="1"/>
          </p:cNvSpPr>
          <p:nvPr>
            <p:ph type="dt" sz="half" idx="10"/>
          </p:nvPr>
        </p:nvSpPr>
        <p:spPr/>
        <p:txBody>
          <a:bodyPr/>
          <a:lstStyle/>
          <a:p>
            <a:fld id="{586C22D8-9856-42D8-AEDF-6388B68D7A68}" type="datetimeFigureOut">
              <a:rPr lang="fr-FR" smtClean="0"/>
              <a:t>04/04/2025</a:t>
            </a:fld>
            <a:endParaRPr lang="fr-FR"/>
          </a:p>
        </p:txBody>
      </p:sp>
      <p:sp>
        <p:nvSpPr>
          <p:cNvPr id="3" name="Espace réservé du pied de page 2">
            <a:extLst>
              <a:ext uri="{FF2B5EF4-FFF2-40B4-BE49-F238E27FC236}">
                <a16:creationId xmlns:a16="http://schemas.microsoft.com/office/drawing/2014/main" id="{17E044D1-8EFD-487F-E4FB-9E758AEA514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D8EED37-5978-078D-AA7E-8707C97CEFD4}"/>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5121352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384B58-3BC4-121C-2609-9A0D26B847C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05529FD-9AFA-4F1D-CB2B-C2D8231AD4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50AA5C9-71AD-7CCB-08D1-F750CB3523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E9BBDD6-E194-6150-41F6-FC053E9F77E6}"/>
              </a:ext>
            </a:extLst>
          </p:cNvPr>
          <p:cNvSpPr>
            <a:spLocks noGrp="1"/>
          </p:cNvSpPr>
          <p:nvPr>
            <p:ph type="dt" sz="half" idx="10"/>
          </p:nvPr>
        </p:nvSpPr>
        <p:spPr/>
        <p:txBody>
          <a:bodyPr/>
          <a:lstStyle/>
          <a:p>
            <a:fld id="{586C22D8-9856-42D8-AEDF-6388B68D7A68}" type="datetimeFigureOut">
              <a:rPr lang="fr-FR" smtClean="0"/>
              <a:t>04/04/2025</a:t>
            </a:fld>
            <a:endParaRPr lang="fr-FR"/>
          </a:p>
        </p:txBody>
      </p:sp>
      <p:sp>
        <p:nvSpPr>
          <p:cNvPr id="6" name="Espace réservé du pied de page 5">
            <a:extLst>
              <a:ext uri="{FF2B5EF4-FFF2-40B4-BE49-F238E27FC236}">
                <a16:creationId xmlns:a16="http://schemas.microsoft.com/office/drawing/2014/main" id="{175F2436-6429-A8E2-C3A1-22EB6BBF4A6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29CE105-F70E-5859-BEE3-853EDD86FBB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08361954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1FFAF5-F6F3-E8EC-48A0-15987F81068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7DC4E610-475D-F06B-236F-3ED914F216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4947403-911E-D438-92CD-1B14976315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72867FA-688C-58A2-3F53-37781ABCBDEE}"/>
              </a:ext>
            </a:extLst>
          </p:cNvPr>
          <p:cNvSpPr>
            <a:spLocks noGrp="1"/>
          </p:cNvSpPr>
          <p:nvPr>
            <p:ph type="dt" sz="half" idx="10"/>
          </p:nvPr>
        </p:nvSpPr>
        <p:spPr/>
        <p:txBody>
          <a:bodyPr/>
          <a:lstStyle/>
          <a:p>
            <a:fld id="{586C22D8-9856-42D8-AEDF-6388B68D7A68}" type="datetimeFigureOut">
              <a:rPr lang="fr-FR" smtClean="0"/>
              <a:t>04/04/2025</a:t>
            </a:fld>
            <a:endParaRPr lang="fr-FR"/>
          </a:p>
        </p:txBody>
      </p:sp>
      <p:sp>
        <p:nvSpPr>
          <p:cNvPr id="6" name="Espace réservé du pied de page 5">
            <a:extLst>
              <a:ext uri="{FF2B5EF4-FFF2-40B4-BE49-F238E27FC236}">
                <a16:creationId xmlns:a16="http://schemas.microsoft.com/office/drawing/2014/main" id="{1987EF39-2EA6-8272-96FB-3A8DA45AA53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0C16753-7761-4EEA-31B9-5CD26355E31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007758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A4094F-F05A-3B89-F69A-7A62689617C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BCF75F4-5CAF-6D11-9F51-49FF7561A42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D0C0F39-5750-7B2C-BA8F-432945F98F3D}"/>
              </a:ext>
            </a:extLst>
          </p:cNvPr>
          <p:cNvSpPr>
            <a:spLocks noGrp="1"/>
          </p:cNvSpPr>
          <p:nvPr>
            <p:ph type="dt" sz="half" idx="10"/>
          </p:nvPr>
        </p:nvSpPr>
        <p:spPr/>
        <p:txBody>
          <a:bodyPr/>
          <a:lstStyle/>
          <a:p>
            <a:fld id="{586C22D8-9856-42D8-AEDF-6388B68D7A68}" type="datetimeFigureOut">
              <a:rPr lang="fr-FR" smtClean="0"/>
              <a:t>04/04/2025</a:t>
            </a:fld>
            <a:endParaRPr lang="fr-FR"/>
          </a:p>
        </p:txBody>
      </p:sp>
      <p:sp>
        <p:nvSpPr>
          <p:cNvPr id="5" name="Espace réservé du pied de page 4">
            <a:extLst>
              <a:ext uri="{FF2B5EF4-FFF2-40B4-BE49-F238E27FC236}">
                <a16:creationId xmlns:a16="http://schemas.microsoft.com/office/drawing/2014/main" id="{2D5FC473-CEC1-45D7-8CA8-FB91DD843FF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7E794F4-E6C3-55E1-4526-7A2C1941F222}"/>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84923303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B30029B-3391-3C9A-407E-5A9A6E6DBF4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43D9507-E1E0-7DA1-33E7-7C8AD06D915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A2ABC23-28FD-1377-A6AA-17A5E766F040}"/>
              </a:ext>
            </a:extLst>
          </p:cNvPr>
          <p:cNvSpPr>
            <a:spLocks noGrp="1"/>
          </p:cNvSpPr>
          <p:nvPr>
            <p:ph type="dt" sz="half" idx="10"/>
          </p:nvPr>
        </p:nvSpPr>
        <p:spPr/>
        <p:txBody>
          <a:bodyPr/>
          <a:lstStyle/>
          <a:p>
            <a:fld id="{586C22D8-9856-42D8-AEDF-6388B68D7A68}" type="datetimeFigureOut">
              <a:rPr lang="fr-FR" smtClean="0"/>
              <a:t>04/04/2025</a:t>
            </a:fld>
            <a:endParaRPr lang="fr-FR"/>
          </a:p>
        </p:txBody>
      </p:sp>
      <p:sp>
        <p:nvSpPr>
          <p:cNvPr id="5" name="Espace réservé du pied de page 4">
            <a:extLst>
              <a:ext uri="{FF2B5EF4-FFF2-40B4-BE49-F238E27FC236}">
                <a16:creationId xmlns:a16="http://schemas.microsoft.com/office/drawing/2014/main" id="{4CC306ED-A017-1801-4FCE-861E3D276A8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50C5518-F3E6-56CA-3484-AF3E9917F25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8850025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AB49A27-866F-D847-FD3E-98B45D1C44C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F5345DE-6B0A-D8B6-B479-E48AADCBEF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BC8A393-7581-6EBF-C494-FC694B202F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86C22D8-9856-42D8-AEDF-6388B68D7A68}" type="datetimeFigureOut">
              <a:rPr lang="fr-FR" smtClean="0"/>
              <a:t>04/04/2025</a:t>
            </a:fld>
            <a:endParaRPr lang="fr-FR"/>
          </a:p>
        </p:txBody>
      </p:sp>
      <p:sp>
        <p:nvSpPr>
          <p:cNvPr id="5" name="Espace réservé du pied de page 4">
            <a:extLst>
              <a:ext uri="{FF2B5EF4-FFF2-40B4-BE49-F238E27FC236}">
                <a16:creationId xmlns:a16="http://schemas.microsoft.com/office/drawing/2014/main" id="{0049EAED-03A7-A1D7-4F01-E6090F8AF61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B4315F8-7F0B-6598-D1E7-F7E9BE7B704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F272074-B7B2-461A-8E01-276C24AE7AC5}" type="slidenum">
              <a:rPr lang="fr-FR" smtClean="0"/>
              <a:t>‹N°›</a:t>
            </a:fld>
            <a:endParaRPr lang="fr-FR"/>
          </a:p>
        </p:txBody>
      </p:sp>
    </p:spTree>
    <p:extLst>
      <p:ext uri="{BB962C8B-B14F-4D97-AF65-F5344CB8AC3E}">
        <p14:creationId xmlns:p14="http://schemas.microsoft.com/office/powerpoint/2010/main" val="15993914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nature&#10;&#10;Le contenu généré par l’IA peut être incorrect.">
            <a:extLst>
              <a:ext uri="{FF2B5EF4-FFF2-40B4-BE49-F238E27FC236}">
                <a16:creationId xmlns:a16="http://schemas.microsoft.com/office/drawing/2014/main" id="{6BE959F2-8115-97E7-29F7-B7788112E9E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65228" y="279000"/>
            <a:ext cx="8861544" cy="630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9F994E2F-0F46-7BC3-3358-4CC8D8C1A37F}"/>
              </a:ext>
            </a:extLst>
          </p:cNvPr>
          <p:cNvSpPr txBox="1"/>
          <p:nvPr/>
        </p:nvSpPr>
        <p:spPr>
          <a:xfrm>
            <a:off x="3075709" y="1092530"/>
            <a:ext cx="6709559" cy="646331"/>
          </a:xfrm>
          <a:prstGeom prst="rect">
            <a:avLst/>
          </a:prstGeom>
          <a:noFill/>
        </p:spPr>
        <p:txBody>
          <a:bodyPr wrap="square" rtlCol="0">
            <a:spAutoFit/>
          </a:bodyPr>
          <a:lstStyle/>
          <a:p>
            <a:r>
              <a:rPr lang="fr-FR" sz="3600" b="1" dirty="0"/>
              <a:t>Parc national des Rocheuses</a:t>
            </a:r>
          </a:p>
        </p:txBody>
      </p:sp>
      <p:sp>
        <p:nvSpPr>
          <p:cNvPr id="2" name="ZoneTexte 1">
            <a:extLst>
              <a:ext uri="{FF2B5EF4-FFF2-40B4-BE49-F238E27FC236}">
                <a16:creationId xmlns:a16="http://schemas.microsoft.com/office/drawing/2014/main" id="{5563591D-6F78-8E1A-EA8C-ADF2765596D6}"/>
              </a:ext>
            </a:extLst>
          </p:cNvPr>
          <p:cNvSpPr txBox="1"/>
          <p:nvPr/>
        </p:nvSpPr>
        <p:spPr>
          <a:xfrm>
            <a:off x="5094514" y="1591293"/>
            <a:ext cx="4108862" cy="707886"/>
          </a:xfrm>
          <a:prstGeom prst="rect">
            <a:avLst/>
          </a:prstGeom>
          <a:noFill/>
        </p:spPr>
        <p:txBody>
          <a:bodyPr wrap="square" rtlCol="0">
            <a:spAutoFit/>
          </a:bodyPr>
          <a:lstStyle/>
          <a:p>
            <a:r>
              <a:rPr lang="fr-FR" sz="4000" b="1" dirty="0"/>
              <a:t>Colorado</a:t>
            </a:r>
          </a:p>
        </p:txBody>
      </p:sp>
      <p:sp>
        <p:nvSpPr>
          <p:cNvPr id="5" name="ZoneTexte 4">
            <a:extLst>
              <a:ext uri="{FF2B5EF4-FFF2-40B4-BE49-F238E27FC236}">
                <a16:creationId xmlns:a16="http://schemas.microsoft.com/office/drawing/2014/main" id="{0AC89E11-B5E5-0740-EB17-3C88CBACB773}"/>
              </a:ext>
            </a:extLst>
          </p:cNvPr>
          <p:cNvSpPr txBox="1"/>
          <p:nvPr/>
        </p:nvSpPr>
        <p:spPr>
          <a:xfrm>
            <a:off x="4667003" y="2165804"/>
            <a:ext cx="5664530" cy="584775"/>
          </a:xfrm>
          <a:prstGeom prst="rect">
            <a:avLst/>
          </a:prstGeom>
          <a:noFill/>
        </p:spPr>
        <p:txBody>
          <a:bodyPr wrap="square" rtlCol="0">
            <a:spAutoFit/>
          </a:bodyPr>
          <a:lstStyle/>
          <a:p>
            <a:r>
              <a:rPr lang="fr-FR" sz="3200" b="1" dirty="0"/>
              <a:t>Et  Ses Alentours</a:t>
            </a:r>
          </a:p>
        </p:txBody>
      </p:sp>
      <p:sp>
        <p:nvSpPr>
          <p:cNvPr id="6" name="ZoneTexte 5">
            <a:extLst>
              <a:ext uri="{FF2B5EF4-FFF2-40B4-BE49-F238E27FC236}">
                <a16:creationId xmlns:a16="http://schemas.microsoft.com/office/drawing/2014/main" id="{AB10EEDC-CD7F-C81D-E759-5376C77E3E18}"/>
              </a:ext>
            </a:extLst>
          </p:cNvPr>
          <p:cNvSpPr txBox="1"/>
          <p:nvPr/>
        </p:nvSpPr>
        <p:spPr>
          <a:xfrm>
            <a:off x="10156020" y="4592766"/>
            <a:ext cx="2406732" cy="954107"/>
          </a:xfrm>
          <a:prstGeom prst="rect">
            <a:avLst/>
          </a:prstGeom>
          <a:noFill/>
        </p:spPr>
        <p:txBody>
          <a:bodyPr wrap="square" rtlCol="0">
            <a:spAutoFit/>
          </a:bodyPr>
          <a:lstStyle/>
          <a:p>
            <a:r>
              <a:rPr lang="fr-FR" sz="2800" b="1" dirty="0">
                <a:solidFill>
                  <a:srgbClr val="FFFF00"/>
                </a:solidFill>
              </a:rPr>
              <a:t>Cliquez Gauche</a:t>
            </a:r>
          </a:p>
        </p:txBody>
      </p:sp>
      <p:sp>
        <p:nvSpPr>
          <p:cNvPr id="7" name="ZoneTexte 6">
            <a:extLst>
              <a:ext uri="{FF2B5EF4-FFF2-40B4-BE49-F238E27FC236}">
                <a16:creationId xmlns:a16="http://schemas.microsoft.com/office/drawing/2014/main" id="{4F4F0F30-55D1-58DA-6EF5-9E318C43FCBD}"/>
              </a:ext>
            </a:extLst>
          </p:cNvPr>
          <p:cNvSpPr txBox="1"/>
          <p:nvPr/>
        </p:nvSpPr>
        <p:spPr>
          <a:xfrm>
            <a:off x="9369631" y="5652655"/>
            <a:ext cx="2822369" cy="954107"/>
          </a:xfrm>
          <a:prstGeom prst="rect">
            <a:avLst/>
          </a:prstGeom>
          <a:noFill/>
        </p:spPr>
        <p:txBody>
          <a:bodyPr wrap="square" rtlCol="0">
            <a:spAutoFit/>
          </a:bodyPr>
          <a:lstStyle/>
          <a:p>
            <a:r>
              <a:rPr lang="fr-FR" sz="2800" b="1" dirty="0">
                <a:solidFill>
                  <a:srgbClr val="FFFF00"/>
                </a:solidFill>
              </a:rPr>
              <a:t>PPS En Manuel</a:t>
            </a:r>
          </a:p>
          <a:p>
            <a:r>
              <a:rPr lang="fr-FR" sz="2800" b="1" dirty="0">
                <a:solidFill>
                  <a:srgbClr val="FFFF00"/>
                </a:solidFill>
              </a:rPr>
              <a:t>            Merci</a:t>
            </a:r>
          </a:p>
        </p:txBody>
      </p:sp>
    </p:spTree>
    <p:extLst>
      <p:ext uri="{BB962C8B-B14F-4D97-AF65-F5344CB8AC3E}">
        <p14:creationId xmlns:p14="http://schemas.microsoft.com/office/powerpoint/2010/main" val="32463016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sndAc>
          <p:stSnd>
            <p:snd r:embed="rId2" name="The sound of silence - Harmonica chromatique.wav"/>
          </p:stSnd>
        </p:sndAc>
      </p:transition>
    </mc:Choice>
    <mc:Fallback xmlns="">
      <p:transition spd="slow">
        <p:fade/>
        <p:sndAc>
          <p:stSnd>
            <p:snd r:embed="rId4" name="The sound of silence - Harmonica chromatiqu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C39EAAE2-BC33-A7E4-ADA1-ECBD1ABA8959}"/>
            </a:ext>
          </a:extLst>
        </p:cNvPr>
        <p:cNvGrpSpPr/>
        <p:nvPr/>
      </p:nvGrpSpPr>
      <p:grpSpPr>
        <a:xfrm>
          <a:off x="0" y="0"/>
          <a:ext cx="0" cy="0"/>
          <a:chOff x="0" y="0"/>
          <a:chExt cx="0" cy="0"/>
        </a:xfrm>
      </p:grpSpPr>
      <p:sp>
        <p:nvSpPr>
          <p:cNvPr id="5" name="ZoneTexte 4">
            <a:extLst>
              <a:ext uri="{FF2B5EF4-FFF2-40B4-BE49-F238E27FC236}">
                <a16:creationId xmlns:a16="http://schemas.microsoft.com/office/drawing/2014/main" id="{E297F52A-079F-8C38-4334-945BE00AE682}"/>
              </a:ext>
            </a:extLst>
          </p:cNvPr>
          <p:cNvSpPr txBox="1"/>
          <p:nvPr/>
        </p:nvSpPr>
        <p:spPr>
          <a:xfrm>
            <a:off x="6685808" y="208025"/>
            <a:ext cx="4215740" cy="6370975"/>
          </a:xfrm>
          <a:prstGeom prst="rect">
            <a:avLst/>
          </a:prstGeom>
          <a:noFill/>
        </p:spPr>
        <p:txBody>
          <a:bodyPr wrap="square" rtlCol="0">
            <a:spAutoFit/>
          </a:bodyPr>
          <a:lstStyle/>
          <a:p>
            <a:r>
              <a:rPr lang="fr-FR" sz="2400" b="1" dirty="0"/>
              <a:t>Le parc national de Rocky </a:t>
            </a:r>
            <a:r>
              <a:rPr lang="fr-FR" sz="2400" b="1" dirty="0" err="1"/>
              <a:t>Mountain</a:t>
            </a:r>
            <a:r>
              <a:rPr lang="fr-FR" sz="2400" b="1" dirty="0"/>
              <a:t> (en anglais : Rocky </a:t>
            </a:r>
            <a:r>
              <a:rPr lang="fr-FR" sz="2400" b="1" dirty="0" err="1"/>
              <a:t>Mountain</a:t>
            </a:r>
            <a:r>
              <a:rPr lang="fr-FR" sz="2400" b="1" dirty="0"/>
              <a:t> National Park) se trouve dans le centre-Nord de l'État du Colorado aux États-Unis, à 55 km au nord-ouest de Denver[5]. Il a été fondé en 1915[3] et protège 107 800 hectares de paysages montagnards des Montagnes Rocheuses[2].</a:t>
            </a:r>
          </a:p>
          <a:p>
            <a:endParaRPr lang="fr-FR" sz="2400" b="1" dirty="0"/>
          </a:p>
          <a:p>
            <a:r>
              <a:rPr lang="fr-FR" sz="2400" b="1" dirty="0"/>
              <a:t>Le plus haut sommet du parc est le pic Longs (4 345 m). Le parc ne possède que deux routes carrossables et 575 kilomètres de sentiers[6].</a:t>
            </a:r>
          </a:p>
        </p:txBody>
      </p:sp>
      <p:pic>
        <p:nvPicPr>
          <p:cNvPr id="11" name="Image 10" descr="Une image contenant nature, plein air, montagne, ciel&#10;&#10;Le contenu généré par l’IA peut être incorrect.">
            <a:extLst>
              <a:ext uri="{FF2B5EF4-FFF2-40B4-BE49-F238E27FC236}">
                <a16:creationId xmlns:a16="http://schemas.microsoft.com/office/drawing/2014/main" id="{D5F98B6E-1B70-9FAC-1C6D-83C93DDA355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64772" y="279000"/>
            <a:ext cx="4326180" cy="6300000"/>
          </a:xfrm>
          <a:prstGeom prst="rect">
            <a:avLst/>
          </a:prstGeom>
          <a:ln w="88900" cap="sq" cmpd="thickThin">
            <a:solidFill>
              <a:srgbClr val="FF0000"/>
            </a:solidFill>
            <a:prstDash val="solid"/>
            <a:miter lim="800000"/>
          </a:ln>
          <a:effectLst>
            <a:innerShdw blurRad="76200">
              <a:srgbClr val="000000"/>
            </a:innerShdw>
          </a:effectLst>
        </p:spPr>
      </p:pic>
    </p:spTree>
    <p:extLst>
      <p:ext uri="{BB962C8B-B14F-4D97-AF65-F5344CB8AC3E}">
        <p14:creationId xmlns:p14="http://schemas.microsoft.com/office/powerpoint/2010/main" val="149864755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0F28EDEB-6AB8-5553-54FA-76250A18E21D}"/>
            </a:ext>
          </a:extLst>
        </p:cNvPr>
        <p:cNvGrpSpPr/>
        <p:nvPr/>
      </p:nvGrpSpPr>
      <p:grpSpPr>
        <a:xfrm>
          <a:off x="0" y="0"/>
          <a:ext cx="0" cy="0"/>
          <a:chOff x="0" y="0"/>
          <a:chExt cx="0" cy="0"/>
        </a:xfrm>
      </p:grpSpPr>
      <p:pic>
        <p:nvPicPr>
          <p:cNvPr id="3" name="Image 2" descr="Une image contenant nuage, plein air, paysage, plante&#10;&#10;Le contenu généré par l’IA peut être incorrect.">
            <a:extLst>
              <a:ext uri="{FF2B5EF4-FFF2-40B4-BE49-F238E27FC236}">
                <a16:creationId xmlns:a16="http://schemas.microsoft.com/office/drawing/2014/main" id="{10245FCB-EFC2-14D1-A2EA-22C11EB62A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34104" y="189000"/>
            <a:ext cx="9723792" cy="6480000"/>
          </a:xfrm>
          <a:prstGeom prst="rect">
            <a:avLst/>
          </a:prstGeom>
          <a:ln w="88900" cap="sq" cmpd="thickThin">
            <a:solidFill>
              <a:schemeClr val="accent2"/>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4DCD900-936D-0060-B486-768146C82E0A}"/>
              </a:ext>
            </a:extLst>
          </p:cNvPr>
          <p:cNvSpPr txBox="1"/>
          <p:nvPr/>
        </p:nvSpPr>
        <p:spPr>
          <a:xfrm>
            <a:off x="1969324" y="5838003"/>
            <a:ext cx="8253351" cy="830997"/>
          </a:xfrm>
          <a:prstGeom prst="rect">
            <a:avLst/>
          </a:prstGeom>
          <a:noFill/>
        </p:spPr>
        <p:txBody>
          <a:bodyPr wrap="square" rtlCol="0">
            <a:spAutoFit/>
          </a:bodyPr>
          <a:lstStyle/>
          <a:p>
            <a:r>
              <a:rPr lang="fr-FR" sz="2400" b="1">
                <a:solidFill>
                  <a:schemeClr val="bg1"/>
                </a:solidFill>
              </a:rPr>
              <a:t>Vue depuis Bear Lake Road, parc national des Rocheuses , Colorado . Vue sur une forêt ouverte de Pinus ponderosa.</a:t>
            </a:r>
            <a:endParaRPr lang="fr-FR" sz="2400" b="1" dirty="0">
              <a:solidFill>
                <a:schemeClr val="bg1"/>
              </a:solidFill>
            </a:endParaRPr>
          </a:p>
        </p:txBody>
      </p:sp>
    </p:spTree>
    <p:extLst>
      <p:ext uri="{BB962C8B-B14F-4D97-AF65-F5344CB8AC3E}">
        <p14:creationId xmlns:p14="http://schemas.microsoft.com/office/powerpoint/2010/main" val="368432124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D0A642-EC15-BA18-1BD0-760B1DBABEF2}"/>
            </a:ext>
          </a:extLst>
        </p:cNvPr>
        <p:cNvGrpSpPr/>
        <p:nvPr/>
      </p:nvGrpSpPr>
      <p:grpSpPr>
        <a:xfrm>
          <a:off x="0" y="0"/>
          <a:ext cx="0" cy="0"/>
          <a:chOff x="0" y="0"/>
          <a:chExt cx="0" cy="0"/>
        </a:xfrm>
      </p:grpSpPr>
      <p:pic>
        <p:nvPicPr>
          <p:cNvPr id="3" name="Image 2" descr="Une image contenant plein air, nature, neige, eau&#10;&#10;Le contenu généré par l’IA peut être incorrect.">
            <a:extLst>
              <a:ext uri="{FF2B5EF4-FFF2-40B4-BE49-F238E27FC236}">
                <a16:creationId xmlns:a16="http://schemas.microsoft.com/office/drawing/2014/main" id="{CEFD6916-BF9D-7B72-AB4D-610BBE43A8A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5979" y="369000"/>
            <a:ext cx="9347968"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B4D0794-7404-DBF6-6015-89903ADB9339}"/>
              </a:ext>
            </a:extLst>
          </p:cNvPr>
          <p:cNvSpPr txBox="1"/>
          <p:nvPr/>
        </p:nvSpPr>
        <p:spPr>
          <a:xfrm>
            <a:off x="9872354" y="1442392"/>
            <a:ext cx="2192976" cy="4524315"/>
          </a:xfrm>
          <a:prstGeom prst="rect">
            <a:avLst/>
          </a:prstGeom>
          <a:noFill/>
        </p:spPr>
        <p:txBody>
          <a:bodyPr wrap="square" rtlCol="0">
            <a:spAutoFit/>
          </a:bodyPr>
          <a:lstStyle/>
          <a:p>
            <a:r>
              <a:rPr lang="fr-FR" sz="2400" b="1" dirty="0">
                <a:solidFill>
                  <a:srgbClr val="FFFF00"/>
                </a:solidFill>
              </a:rPr>
              <a:t>Lac Bear dans le parc national des Rocheuses au printemps. Cette modification a été corrigée en inclinaison et légèrement ajustée aux courbes.</a:t>
            </a:r>
          </a:p>
        </p:txBody>
      </p:sp>
    </p:spTree>
    <p:extLst>
      <p:ext uri="{BB962C8B-B14F-4D97-AF65-F5344CB8AC3E}">
        <p14:creationId xmlns:p14="http://schemas.microsoft.com/office/powerpoint/2010/main" val="43159158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058F8D20-03C7-BF1C-72DB-2C62857E4521}"/>
            </a:ext>
          </a:extLst>
        </p:cNvPr>
        <p:cNvGrpSpPr/>
        <p:nvPr/>
      </p:nvGrpSpPr>
      <p:grpSpPr>
        <a:xfrm>
          <a:off x="0" y="0"/>
          <a:ext cx="0" cy="0"/>
          <a:chOff x="0" y="0"/>
          <a:chExt cx="0" cy="0"/>
        </a:xfrm>
      </p:grpSpPr>
      <p:pic>
        <p:nvPicPr>
          <p:cNvPr id="3" name="Image 2" descr="Une image contenant plein air, paysage, montagne, région sauvage&#10;&#10;Le contenu généré par l’IA peut être incorrect.">
            <a:extLst>
              <a:ext uri="{FF2B5EF4-FFF2-40B4-BE49-F238E27FC236}">
                <a16:creationId xmlns:a16="http://schemas.microsoft.com/office/drawing/2014/main" id="{407AFA2C-2D09-9682-5D06-719069833B8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05961" y="207000"/>
            <a:ext cx="4326042" cy="6444000"/>
          </a:xfrm>
          <a:prstGeom prst="rect">
            <a:avLst/>
          </a:prstGeom>
          <a:ln w="88900" cap="sq" cmpd="thickThin">
            <a:solidFill>
              <a:schemeClr val="accent2"/>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A60655E-8EC0-7D8A-D0D1-CE8F5A5ECDCE}"/>
              </a:ext>
            </a:extLst>
          </p:cNvPr>
          <p:cNvSpPr txBox="1"/>
          <p:nvPr/>
        </p:nvSpPr>
        <p:spPr>
          <a:xfrm>
            <a:off x="1080654" y="4013859"/>
            <a:ext cx="3040083" cy="1938992"/>
          </a:xfrm>
          <a:prstGeom prst="rect">
            <a:avLst/>
          </a:prstGeom>
          <a:noFill/>
        </p:spPr>
        <p:txBody>
          <a:bodyPr wrap="square" rtlCol="0">
            <a:spAutoFit/>
          </a:bodyPr>
          <a:lstStyle/>
          <a:p>
            <a:r>
              <a:rPr lang="fr-FR" sz="2400" b="1" dirty="0">
                <a:solidFill>
                  <a:srgbClr val="FFFF00"/>
                </a:solidFill>
              </a:rPr>
              <a:t>Lac </a:t>
            </a:r>
            <a:r>
              <a:rPr lang="fr-FR" sz="2400" b="1" dirty="0" err="1">
                <a:solidFill>
                  <a:srgbClr val="FFFF00"/>
                </a:solidFill>
              </a:rPr>
              <a:t>Ouzel</a:t>
            </a:r>
            <a:r>
              <a:rPr lang="fr-FR" sz="2400" b="1" dirty="0">
                <a:solidFill>
                  <a:srgbClr val="FFFF00"/>
                </a:solidFill>
              </a:rPr>
              <a:t> et pic </a:t>
            </a:r>
            <a:r>
              <a:rPr lang="fr-FR" sz="2400" b="1" dirty="0" err="1">
                <a:solidFill>
                  <a:srgbClr val="FFFF00"/>
                </a:solidFill>
              </a:rPr>
              <a:t>Mahana</a:t>
            </a:r>
            <a:r>
              <a:rPr lang="fr-FR" sz="2400" b="1" dirty="0">
                <a:solidFill>
                  <a:srgbClr val="FFFF00"/>
                </a:solidFill>
              </a:rPr>
              <a:t>, w:Rocky </a:t>
            </a:r>
            <a:r>
              <a:rPr lang="fr-FR" sz="2400" b="1" dirty="0" err="1">
                <a:solidFill>
                  <a:srgbClr val="FFFF00"/>
                </a:solidFill>
              </a:rPr>
              <a:t>Mountain</a:t>
            </a:r>
            <a:r>
              <a:rPr lang="fr-FR" sz="2400" b="1" dirty="0">
                <a:solidFill>
                  <a:srgbClr val="FFFF00"/>
                </a:solidFill>
              </a:rPr>
              <a:t> National Park , Colorado, États-Unis</a:t>
            </a:r>
          </a:p>
        </p:txBody>
      </p:sp>
    </p:spTree>
    <p:extLst>
      <p:ext uri="{BB962C8B-B14F-4D97-AF65-F5344CB8AC3E}">
        <p14:creationId xmlns:p14="http://schemas.microsoft.com/office/powerpoint/2010/main" val="27620347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F8393E28-9DB7-1A74-65DB-BEFA0D4A104E}"/>
            </a:ext>
          </a:extLst>
        </p:cNvPr>
        <p:cNvGrpSpPr/>
        <p:nvPr/>
      </p:nvGrpSpPr>
      <p:grpSpPr>
        <a:xfrm>
          <a:off x="0" y="0"/>
          <a:ext cx="0" cy="0"/>
          <a:chOff x="0" y="0"/>
          <a:chExt cx="0" cy="0"/>
        </a:xfrm>
      </p:grpSpPr>
      <p:pic>
        <p:nvPicPr>
          <p:cNvPr id="3" name="Image 2" descr="Une image contenant plein air, montagne, paysage, eau&#10;&#10;Le contenu généré par l’IA peut être incorrect.">
            <a:extLst>
              <a:ext uri="{FF2B5EF4-FFF2-40B4-BE49-F238E27FC236}">
                <a16:creationId xmlns:a16="http://schemas.microsoft.com/office/drawing/2014/main" id="{236375DE-0D17-836C-C480-2A9D610065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0224" y="279000"/>
            <a:ext cx="840000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1A772EF-132D-C98E-AF63-230D0574DAFD}"/>
              </a:ext>
            </a:extLst>
          </p:cNvPr>
          <p:cNvSpPr txBox="1"/>
          <p:nvPr/>
        </p:nvSpPr>
        <p:spPr>
          <a:xfrm>
            <a:off x="9179626" y="1279565"/>
            <a:ext cx="3012374" cy="4893647"/>
          </a:xfrm>
          <a:prstGeom prst="rect">
            <a:avLst/>
          </a:prstGeom>
          <a:noFill/>
        </p:spPr>
        <p:txBody>
          <a:bodyPr wrap="square" rtlCol="0">
            <a:spAutoFit/>
          </a:bodyPr>
          <a:lstStyle/>
          <a:p>
            <a:r>
              <a:rPr lang="fr-FR" sz="2400" b="1">
                <a:solidFill>
                  <a:srgbClr val="FFFF00"/>
                </a:solidFill>
              </a:rPr>
              <a:t>Reflet des montagnes dans le lac Bierstadt . Les sommets sont (en commençant par le deuxième à gauche et en continuant vers la droite) : Otis Peak, Hallett Peak , Flattop Mountain et Ptarmigan Point. On y voit également deux canards.</a:t>
            </a:r>
            <a:endParaRPr lang="fr-FR" sz="2400" b="1" dirty="0">
              <a:solidFill>
                <a:srgbClr val="FFFF00"/>
              </a:solidFill>
            </a:endParaRPr>
          </a:p>
        </p:txBody>
      </p:sp>
    </p:spTree>
    <p:extLst>
      <p:ext uri="{BB962C8B-B14F-4D97-AF65-F5344CB8AC3E}">
        <p14:creationId xmlns:p14="http://schemas.microsoft.com/office/powerpoint/2010/main" val="283805148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CD6AB4CF-6BF0-328F-0D76-D4307410EA12}"/>
            </a:ext>
          </a:extLst>
        </p:cNvPr>
        <p:cNvGrpSpPr/>
        <p:nvPr/>
      </p:nvGrpSpPr>
      <p:grpSpPr>
        <a:xfrm>
          <a:off x="0" y="0"/>
          <a:ext cx="0" cy="0"/>
          <a:chOff x="0" y="0"/>
          <a:chExt cx="0" cy="0"/>
        </a:xfrm>
      </p:grpSpPr>
      <p:pic>
        <p:nvPicPr>
          <p:cNvPr id="3" name="Image 2" descr="Une image contenant nuage, plein air, nature, ciel&#10;&#10;Le contenu généré par l’IA peut être incorrect.">
            <a:extLst>
              <a:ext uri="{FF2B5EF4-FFF2-40B4-BE49-F238E27FC236}">
                <a16:creationId xmlns:a16="http://schemas.microsoft.com/office/drawing/2014/main" id="{F29F5685-B0B4-E088-5FDB-9E41671E4A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98535" y="369000"/>
            <a:ext cx="8160000" cy="6120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8BC8E4B-04D4-6D77-5891-506B245F3664}"/>
              </a:ext>
            </a:extLst>
          </p:cNvPr>
          <p:cNvSpPr txBox="1"/>
          <p:nvPr/>
        </p:nvSpPr>
        <p:spPr>
          <a:xfrm>
            <a:off x="353454" y="3429000"/>
            <a:ext cx="2945081" cy="1938992"/>
          </a:xfrm>
          <a:prstGeom prst="rect">
            <a:avLst/>
          </a:prstGeom>
          <a:noFill/>
        </p:spPr>
        <p:txBody>
          <a:bodyPr wrap="square" rtlCol="0">
            <a:spAutoFit/>
          </a:bodyPr>
          <a:lstStyle/>
          <a:p>
            <a:r>
              <a:rPr lang="fr-FR" sz="2400" b="1" dirty="0"/>
              <a:t>vue depuis le sentier Ute dans le parc national des montagnes Rocheuses</a:t>
            </a:r>
          </a:p>
        </p:txBody>
      </p:sp>
    </p:spTree>
    <p:extLst>
      <p:ext uri="{BB962C8B-B14F-4D97-AF65-F5344CB8AC3E}">
        <p14:creationId xmlns:p14="http://schemas.microsoft.com/office/powerpoint/2010/main" val="4085241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D841183D-77F1-D117-94DD-20F492505DCE}"/>
            </a:ext>
          </a:extLst>
        </p:cNvPr>
        <p:cNvGrpSpPr/>
        <p:nvPr/>
      </p:nvGrpSpPr>
      <p:grpSpPr>
        <a:xfrm>
          <a:off x="0" y="0"/>
          <a:ext cx="0" cy="0"/>
          <a:chOff x="0" y="0"/>
          <a:chExt cx="0" cy="0"/>
        </a:xfrm>
      </p:grpSpPr>
      <p:pic>
        <p:nvPicPr>
          <p:cNvPr id="3" name="Image 2" descr="Une image contenant mammifère, plein air, écureuil, arbre&#10;&#10;Le contenu généré par l’IA peut être incorrect.">
            <a:extLst>
              <a:ext uri="{FF2B5EF4-FFF2-40B4-BE49-F238E27FC236}">
                <a16:creationId xmlns:a16="http://schemas.microsoft.com/office/drawing/2014/main" id="{9F4796DD-5E38-CB7C-1F72-5850766EA4F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3358" y="378149"/>
            <a:ext cx="9756000" cy="6101701"/>
          </a:xfrm>
          <a:prstGeom prst="rect">
            <a:avLst/>
          </a:prstGeom>
          <a:ln w="88900" cap="sq" cmpd="thickThin">
            <a:solidFill>
              <a:schemeClr val="accent2"/>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D74599B-1F8D-A43E-DD98-225B0D7D1D34}"/>
              </a:ext>
            </a:extLst>
          </p:cNvPr>
          <p:cNvSpPr txBox="1"/>
          <p:nvPr/>
        </p:nvSpPr>
        <p:spPr>
          <a:xfrm>
            <a:off x="10044776" y="2755075"/>
            <a:ext cx="2014847" cy="2308324"/>
          </a:xfrm>
          <a:prstGeom prst="rect">
            <a:avLst/>
          </a:prstGeom>
          <a:noFill/>
        </p:spPr>
        <p:txBody>
          <a:bodyPr wrap="square" rtlCol="0">
            <a:spAutoFit/>
          </a:bodyPr>
          <a:lstStyle/>
          <a:p>
            <a:r>
              <a:rPr lang="fr-FR" sz="2400" b="1" dirty="0">
                <a:solidFill>
                  <a:srgbClr val="FFFF00"/>
                </a:solidFill>
              </a:rPr>
              <a:t>de tamia non identifié aperçue près du lac Bear, dans le parc national des</a:t>
            </a:r>
          </a:p>
        </p:txBody>
      </p:sp>
    </p:spTree>
    <p:extLst>
      <p:ext uri="{BB962C8B-B14F-4D97-AF65-F5344CB8AC3E}">
        <p14:creationId xmlns:p14="http://schemas.microsoft.com/office/powerpoint/2010/main" val="261447593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a:extLst>
            <a:ext uri="{FF2B5EF4-FFF2-40B4-BE49-F238E27FC236}">
              <a16:creationId xmlns:a16="http://schemas.microsoft.com/office/drawing/2014/main" id="{98363A55-9570-9D70-6D32-565D64F8E70F}"/>
            </a:ext>
          </a:extLst>
        </p:cNvPr>
        <p:cNvGrpSpPr/>
        <p:nvPr/>
      </p:nvGrpSpPr>
      <p:grpSpPr>
        <a:xfrm>
          <a:off x="0" y="0"/>
          <a:ext cx="0" cy="0"/>
          <a:chOff x="0" y="0"/>
          <a:chExt cx="0" cy="0"/>
        </a:xfrm>
      </p:grpSpPr>
      <p:pic>
        <p:nvPicPr>
          <p:cNvPr id="3" name="Image 2" descr="Une image contenant plein air, paysage, herbe, plante&#10;&#10;Le contenu généré par l’IA peut être incorrect.">
            <a:extLst>
              <a:ext uri="{FF2B5EF4-FFF2-40B4-BE49-F238E27FC236}">
                <a16:creationId xmlns:a16="http://schemas.microsoft.com/office/drawing/2014/main" id="{024A0EE7-7FCB-9B3B-62EC-4E5FE7CB6DA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24447" y="369000"/>
            <a:ext cx="9151420"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1E1757F-4FDF-ED94-4674-43EC12655375}"/>
              </a:ext>
            </a:extLst>
          </p:cNvPr>
          <p:cNvSpPr txBox="1"/>
          <p:nvPr/>
        </p:nvSpPr>
        <p:spPr>
          <a:xfrm>
            <a:off x="190006" y="3040083"/>
            <a:ext cx="2244436" cy="1938992"/>
          </a:xfrm>
          <a:prstGeom prst="rect">
            <a:avLst/>
          </a:prstGeom>
          <a:noFill/>
        </p:spPr>
        <p:txBody>
          <a:bodyPr wrap="square" rtlCol="0">
            <a:spAutoFit/>
          </a:bodyPr>
          <a:lstStyle/>
          <a:p>
            <a:r>
              <a:rPr lang="fr-FR" sz="2400" b="1" dirty="0">
                <a:solidFill>
                  <a:srgbClr val="FFFF00"/>
                </a:solidFill>
              </a:rPr>
              <a:t> Vallée du parc Moraine, parc national des montagnes Rocheuses.jpg</a:t>
            </a:r>
          </a:p>
        </p:txBody>
      </p:sp>
    </p:spTree>
    <p:extLst>
      <p:ext uri="{BB962C8B-B14F-4D97-AF65-F5344CB8AC3E}">
        <p14:creationId xmlns:p14="http://schemas.microsoft.com/office/powerpoint/2010/main" val="180508113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FF0838F0-8157-A05F-C32C-4D8D77165883}"/>
            </a:ext>
          </a:extLst>
        </p:cNvPr>
        <p:cNvGrpSpPr/>
        <p:nvPr/>
      </p:nvGrpSpPr>
      <p:grpSpPr>
        <a:xfrm>
          <a:off x="0" y="0"/>
          <a:ext cx="0" cy="0"/>
          <a:chOff x="0" y="0"/>
          <a:chExt cx="0" cy="0"/>
        </a:xfrm>
      </p:grpSpPr>
      <p:pic>
        <p:nvPicPr>
          <p:cNvPr id="3" name="Image 2" descr="Une image contenant plein air, nature, paysage, nuage&#10;&#10;Le contenu généré par l’IA peut être incorrect.">
            <a:extLst>
              <a:ext uri="{FF2B5EF4-FFF2-40B4-BE49-F238E27FC236}">
                <a16:creationId xmlns:a16="http://schemas.microsoft.com/office/drawing/2014/main" id="{1C70D5DC-1D64-7EF8-10F2-BBFC4B361B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2722" y="279000"/>
            <a:ext cx="8400000" cy="6300000"/>
          </a:xfrm>
          <a:prstGeom prst="rect">
            <a:avLst/>
          </a:prstGeom>
          <a:ln w="88900" cap="sq" cmpd="thickThin">
            <a:solidFill>
              <a:schemeClr val="accent2"/>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9C88428-E7A5-9727-2F3A-402B71262073}"/>
              </a:ext>
            </a:extLst>
          </p:cNvPr>
          <p:cNvSpPr txBox="1"/>
          <p:nvPr/>
        </p:nvSpPr>
        <p:spPr>
          <a:xfrm>
            <a:off x="9120249" y="3087584"/>
            <a:ext cx="2945081" cy="1200329"/>
          </a:xfrm>
          <a:prstGeom prst="rect">
            <a:avLst/>
          </a:prstGeom>
          <a:noFill/>
        </p:spPr>
        <p:txBody>
          <a:bodyPr wrap="square" rtlCol="0">
            <a:spAutoFit/>
          </a:bodyPr>
          <a:lstStyle/>
          <a:p>
            <a:r>
              <a:rPr lang="fr-FR" sz="2400" b="1" dirty="0">
                <a:solidFill>
                  <a:srgbClr val="FFFF00"/>
                </a:solidFill>
              </a:rPr>
              <a:t> Parc national des montagnes Rocheuses.</a:t>
            </a:r>
          </a:p>
        </p:txBody>
      </p:sp>
    </p:spTree>
    <p:extLst>
      <p:ext uri="{BB962C8B-B14F-4D97-AF65-F5344CB8AC3E}">
        <p14:creationId xmlns:p14="http://schemas.microsoft.com/office/powerpoint/2010/main" val="32402917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94FB7F01-1ACC-252A-00B2-50D44648CABF}"/>
            </a:ext>
          </a:extLst>
        </p:cNvPr>
        <p:cNvGrpSpPr/>
        <p:nvPr/>
      </p:nvGrpSpPr>
      <p:grpSpPr>
        <a:xfrm>
          <a:off x="0" y="0"/>
          <a:ext cx="0" cy="0"/>
          <a:chOff x="0" y="0"/>
          <a:chExt cx="0" cy="0"/>
        </a:xfrm>
      </p:grpSpPr>
      <p:pic>
        <p:nvPicPr>
          <p:cNvPr id="3" name="Image 2" descr="Une image contenant plein air, nuage, herbe, ciel&#10;&#10;Le contenu généré par l’IA peut être incorrect.">
            <a:extLst>
              <a:ext uri="{FF2B5EF4-FFF2-40B4-BE49-F238E27FC236}">
                <a16:creationId xmlns:a16="http://schemas.microsoft.com/office/drawing/2014/main" id="{617DF603-943B-DD42-7F5D-4E5C248B59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21477" y="189000"/>
            <a:ext cx="9758143"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BFDEDB5-20E6-E60C-3E78-82DFAD3D0FC7}"/>
              </a:ext>
            </a:extLst>
          </p:cNvPr>
          <p:cNvSpPr txBox="1"/>
          <p:nvPr/>
        </p:nvSpPr>
        <p:spPr>
          <a:xfrm>
            <a:off x="0" y="3255621"/>
            <a:ext cx="2221477" cy="1569660"/>
          </a:xfrm>
          <a:prstGeom prst="rect">
            <a:avLst/>
          </a:prstGeom>
          <a:noFill/>
        </p:spPr>
        <p:txBody>
          <a:bodyPr wrap="square" rtlCol="0">
            <a:spAutoFit/>
          </a:bodyPr>
          <a:lstStyle/>
          <a:p>
            <a:r>
              <a:rPr lang="fr-FR" sz="2400" b="1">
                <a:solidFill>
                  <a:srgbClr val="FFFF00"/>
                </a:solidFill>
              </a:rPr>
              <a:t> Parc national des montagnes Rocheuses</a:t>
            </a:r>
            <a:endParaRPr lang="fr-FR" sz="2400" b="1" dirty="0">
              <a:solidFill>
                <a:srgbClr val="FFFF00"/>
              </a:solidFill>
            </a:endParaRPr>
          </a:p>
        </p:txBody>
      </p:sp>
    </p:spTree>
    <p:extLst>
      <p:ext uri="{BB962C8B-B14F-4D97-AF65-F5344CB8AC3E}">
        <p14:creationId xmlns:p14="http://schemas.microsoft.com/office/powerpoint/2010/main" val="197595793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93982DBF-E92A-4410-D238-0942D9F17953}"/>
            </a:ext>
          </a:extLst>
        </p:cNvPr>
        <p:cNvGrpSpPr/>
        <p:nvPr/>
      </p:nvGrpSpPr>
      <p:grpSpPr>
        <a:xfrm>
          <a:off x="0" y="0"/>
          <a:ext cx="0" cy="0"/>
          <a:chOff x="0" y="0"/>
          <a:chExt cx="0" cy="0"/>
        </a:xfrm>
      </p:grpSpPr>
      <p:pic>
        <p:nvPicPr>
          <p:cNvPr id="3" name="Image 2" descr="Une image contenant plein air, herbe, paysage, nuage&#10;&#10;Le contenu généré par l’IA peut être incorrect.">
            <a:extLst>
              <a:ext uri="{FF2B5EF4-FFF2-40B4-BE49-F238E27FC236}">
                <a16:creationId xmlns:a16="http://schemas.microsoft.com/office/drawing/2014/main" id="{2E6B8A95-6525-3A49-9E71-9C86273EE92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5630" y="279000"/>
            <a:ext cx="9453623" cy="6300000"/>
          </a:xfrm>
          <a:prstGeom prst="rect">
            <a:avLst/>
          </a:prstGeom>
          <a:ln w="88900" cap="sq" cmpd="thickThin">
            <a:solidFill>
              <a:schemeClr val="tx2">
                <a:lumMod val="50000"/>
                <a:lumOff val="5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6B399B7-9C83-379B-FB7C-64D902CF4833}"/>
              </a:ext>
            </a:extLst>
          </p:cNvPr>
          <p:cNvSpPr txBox="1"/>
          <p:nvPr/>
        </p:nvSpPr>
        <p:spPr>
          <a:xfrm>
            <a:off x="9915896" y="3172494"/>
            <a:ext cx="2276104" cy="1938992"/>
          </a:xfrm>
          <a:prstGeom prst="rect">
            <a:avLst/>
          </a:prstGeom>
          <a:noFill/>
        </p:spPr>
        <p:txBody>
          <a:bodyPr wrap="square" rtlCol="0">
            <a:spAutoFit/>
          </a:bodyPr>
          <a:lstStyle/>
          <a:p>
            <a:r>
              <a:rPr lang="fr-FR" sz="2400" b="1">
                <a:solidFill>
                  <a:srgbClr val="FFFF00"/>
                </a:solidFill>
              </a:rPr>
              <a:t>Parc national des montagnes Rocheuses, Colorado</a:t>
            </a:r>
            <a:endParaRPr lang="fr-FR" sz="2400" b="1" dirty="0">
              <a:solidFill>
                <a:srgbClr val="FFFF00"/>
              </a:solidFill>
            </a:endParaRPr>
          </a:p>
        </p:txBody>
      </p:sp>
    </p:spTree>
    <p:extLst>
      <p:ext uri="{BB962C8B-B14F-4D97-AF65-F5344CB8AC3E}">
        <p14:creationId xmlns:p14="http://schemas.microsoft.com/office/powerpoint/2010/main" val="161564262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254D29B7-8D88-90C8-490E-5FAD4B76A371}"/>
            </a:ext>
          </a:extLst>
        </p:cNvPr>
        <p:cNvGrpSpPr/>
        <p:nvPr/>
      </p:nvGrpSpPr>
      <p:grpSpPr>
        <a:xfrm>
          <a:off x="0" y="0"/>
          <a:ext cx="0" cy="0"/>
          <a:chOff x="0" y="0"/>
          <a:chExt cx="0" cy="0"/>
        </a:xfrm>
      </p:grpSpPr>
      <p:pic>
        <p:nvPicPr>
          <p:cNvPr id="3" name="Image 2" descr="Une image contenant plein air, montagne, ciel, nuage&#10;&#10;Le contenu généré par l’IA peut être incorrect.">
            <a:extLst>
              <a:ext uri="{FF2B5EF4-FFF2-40B4-BE49-F238E27FC236}">
                <a16:creationId xmlns:a16="http://schemas.microsoft.com/office/drawing/2014/main" id="{463EBA3A-4D6A-F022-720B-BF0F97334C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5844" y="344385"/>
            <a:ext cx="4752000" cy="3564000"/>
          </a:xfrm>
          <a:prstGeom prst="rect">
            <a:avLst/>
          </a:prstGeom>
          <a:ln w="88900" cap="sq" cmpd="thickThin">
            <a:solidFill>
              <a:schemeClr val="accent2"/>
            </a:solidFill>
            <a:prstDash val="solid"/>
            <a:miter lim="800000"/>
          </a:ln>
          <a:effectLst>
            <a:innerShdw blurRad="76200">
              <a:srgbClr val="000000"/>
            </a:innerShdw>
          </a:effectLst>
        </p:spPr>
      </p:pic>
      <p:pic>
        <p:nvPicPr>
          <p:cNvPr id="5" name="Image 4" descr="Une image contenant plein air, arbre, région sauvage, ciel&#10;&#10;Le contenu généré par l’IA peut être incorrect.">
            <a:extLst>
              <a:ext uri="{FF2B5EF4-FFF2-40B4-BE49-F238E27FC236}">
                <a16:creationId xmlns:a16="http://schemas.microsoft.com/office/drawing/2014/main" id="{E51BCEB7-742D-7ED4-CBE6-3E33DA2A64B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84156" y="3123212"/>
            <a:ext cx="4512000" cy="3384000"/>
          </a:xfrm>
          <a:prstGeom prst="rect">
            <a:avLst/>
          </a:prstGeom>
          <a:ln w="88900" cap="sq" cmpd="thickThin">
            <a:solidFill>
              <a:schemeClr val="accent5">
                <a:lumMod val="60000"/>
                <a:lumOff val="40000"/>
              </a:schemeClr>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9CBE6EF0-6FF8-D70D-5339-DF434F0309E4}"/>
              </a:ext>
            </a:extLst>
          </p:cNvPr>
          <p:cNvSpPr txBox="1"/>
          <p:nvPr/>
        </p:nvSpPr>
        <p:spPr>
          <a:xfrm>
            <a:off x="2459438" y="4399713"/>
            <a:ext cx="5587450" cy="830997"/>
          </a:xfrm>
          <a:prstGeom prst="rect">
            <a:avLst/>
          </a:prstGeom>
          <a:noFill/>
        </p:spPr>
        <p:txBody>
          <a:bodyPr wrap="square" rtlCol="0">
            <a:spAutoFit/>
          </a:bodyPr>
          <a:lstStyle/>
          <a:p>
            <a:r>
              <a:rPr lang="fr-FR" sz="2400" b="1" dirty="0"/>
              <a:t>Parc national des Montagnes Rocheuses à Suivre</a:t>
            </a:r>
          </a:p>
        </p:txBody>
      </p:sp>
    </p:spTree>
    <p:extLst>
      <p:ext uri="{BB962C8B-B14F-4D97-AF65-F5344CB8AC3E}">
        <p14:creationId xmlns:p14="http://schemas.microsoft.com/office/powerpoint/2010/main" val="14940885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17B451BE-ABA2-652D-0000-C937862DE063}"/>
            </a:ext>
          </a:extLst>
        </p:cNvPr>
        <p:cNvGrpSpPr/>
        <p:nvPr/>
      </p:nvGrpSpPr>
      <p:grpSpPr>
        <a:xfrm>
          <a:off x="0" y="0"/>
          <a:ext cx="0" cy="0"/>
          <a:chOff x="0" y="0"/>
          <a:chExt cx="0" cy="0"/>
        </a:xfrm>
      </p:grpSpPr>
      <p:pic>
        <p:nvPicPr>
          <p:cNvPr id="3" name="Image 2" descr="Une image contenant plein air, nuage, ciel, montagne&#10;&#10;Le contenu généré par l’IA peut être incorrect.">
            <a:extLst>
              <a:ext uri="{FF2B5EF4-FFF2-40B4-BE49-F238E27FC236}">
                <a16:creationId xmlns:a16="http://schemas.microsoft.com/office/drawing/2014/main" id="{8E169F5B-7842-52B6-BEC2-47605C7B59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0217" y="3170711"/>
            <a:ext cx="4512000" cy="3384000"/>
          </a:xfrm>
          <a:prstGeom prst="rect">
            <a:avLst/>
          </a:prstGeom>
          <a:ln w="88900" cap="sq" cmpd="thickThin">
            <a:solidFill>
              <a:schemeClr val="tx1"/>
            </a:solidFill>
            <a:prstDash val="solid"/>
            <a:miter lim="800000"/>
          </a:ln>
          <a:effectLst>
            <a:innerShdw blurRad="76200">
              <a:srgbClr val="000000"/>
            </a:innerShdw>
          </a:effectLst>
        </p:spPr>
      </p:pic>
      <p:pic>
        <p:nvPicPr>
          <p:cNvPr id="5" name="Image 4" descr="Une image contenant plein air, ciel, nuage, arbre&#10;&#10;Le contenu généré par l’IA peut être incorrect.">
            <a:extLst>
              <a:ext uri="{FF2B5EF4-FFF2-40B4-BE49-F238E27FC236}">
                <a16:creationId xmlns:a16="http://schemas.microsoft.com/office/drawing/2014/main" id="{16122533-8C12-9858-7CEE-F10A2FD1684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75783" y="237507"/>
            <a:ext cx="4656000" cy="3492000"/>
          </a:xfrm>
          <a:prstGeom prst="rect">
            <a:avLst/>
          </a:prstGeom>
          <a:ln w="88900" cap="sq" cmpd="thickThin">
            <a:solidFill>
              <a:schemeClr val="accent5"/>
            </a:solidFill>
            <a:prstDash val="solid"/>
            <a:miter lim="800000"/>
          </a:ln>
          <a:effectLst>
            <a:innerShdw blurRad="76200">
              <a:srgbClr val="000000"/>
            </a:innerShdw>
          </a:effectLst>
        </p:spPr>
      </p:pic>
    </p:spTree>
    <p:extLst>
      <p:ext uri="{BB962C8B-B14F-4D97-AF65-F5344CB8AC3E}">
        <p14:creationId xmlns:p14="http://schemas.microsoft.com/office/powerpoint/2010/main" val="14224833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FAEF1A97-C35F-AF2A-0A1A-EA8434FDD142}"/>
            </a:ext>
          </a:extLst>
        </p:cNvPr>
        <p:cNvGrpSpPr/>
        <p:nvPr/>
      </p:nvGrpSpPr>
      <p:grpSpPr>
        <a:xfrm>
          <a:off x="0" y="0"/>
          <a:ext cx="0" cy="0"/>
          <a:chOff x="0" y="0"/>
          <a:chExt cx="0" cy="0"/>
        </a:xfrm>
      </p:grpSpPr>
      <p:pic>
        <p:nvPicPr>
          <p:cNvPr id="3" name="Image 2" descr="Une image contenant plein air, ciel, arbre, plante&#10;&#10;Le contenu généré par l’IA peut être incorrect.">
            <a:extLst>
              <a:ext uri="{FF2B5EF4-FFF2-40B4-BE49-F238E27FC236}">
                <a16:creationId xmlns:a16="http://schemas.microsoft.com/office/drawing/2014/main" id="{9A81E13F-E607-D7A3-290D-2A9E5DE694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3969" y="344385"/>
            <a:ext cx="4644000" cy="3483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paysage, nature, Chaîne de montagnes&#10;&#10;Le contenu généré par l’IA peut être incorrect.">
            <a:extLst>
              <a:ext uri="{FF2B5EF4-FFF2-40B4-BE49-F238E27FC236}">
                <a16:creationId xmlns:a16="http://schemas.microsoft.com/office/drawing/2014/main" id="{0D9B0385-AC56-9FE0-FC2D-8A6633AAFEB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80031" y="3562597"/>
            <a:ext cx="4428000" cy="2954654"/>
          </a:xfrm>
          <a:prstGeom prst="rect">
            <a:avLst/>
          </a:prstGeom>
          <a:ln w="88900" cap="sq" cmpd="thickThin">
            <a:solidFill>
              <a:schemeClr val="accent2"/>
            </a:solidFill>
            <a:prstDash val="solid"/>
            <a:miter lim="800000"/>
          </a:ln>
          <a:effectLst>
            <a:innerShdw blurRad="76200">
              <a:srgbClr val="000000"/>
            </a:innerShdw>
          </a:effectLst>
        </p:spPr>
      </p:pic>
    </p:spTree>
    <p:extLst>
      <p:ext uri="{BB962C8B-B14F-4D97-AF65-F5344CB8AC3E}">
        <p14:creationId xmlns:p14="http://schemas.microsoft.com/office/powerpoint/2010/main" val="106040483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D9D9F60D-2A70-DF6A-75D3-CAFFB96C27E8}"/>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F27F2F21-A251-419A-15AC-720ADFB14F47}"/>
              </a:ext>
            </a:extLst>
          </p:cNvPr>
          <p:cNvSpPr txBox="1"/>
          <p:nvPr/>
        </p:nvSpPr>
        <p:spPr>
          <a:xfrm>
            <a:off x="1920436" y="4045159"/>
            <a:ext cx="4052852" cy="2308324"/>
          </a:xfrm>
          <a:prstGeom prst="rect">
            <a:avLst/>
          </a:prstGeom>
          <a:noFill/>
        </p:spPr>
        <p:txBody>
          <a:bodyPr wrap="square" rtlCol="0">
            <a:spAutoFit/>
          </a:bodyPr>
          <a:lstStyle/>
          <a:p>
            <a:r>
              <a:rPr lang="fr-FR" dirty="0">
                <a:solidFill>
                  <a:srgbClr val="FFFF00"/>
                </a:solidFill>
              </a:rPr>
              <a:t> </a:t>
            </a:r>
            <a:r>
              <a:rPr lang="fr-FR" sz="2400" b="1" dirty="0" err="1">
                <a:solidFill>
                  <a:schemeClr val="bg1"/>
                </a:solidFill>
              </a:rPr>
              <a:t>Mountain</a:t>
            </a:r>
            <a:r>
              <a:rPr lang="fr-FR" sz="2400" b="1" dirty="0">
                <a:solidFill>
                  <a:schemeClr val="bg1"/>
                </a:solidFill>
              </a:rPr>
              <a:t> National Park dans le Colorado offre une spectaculaire immersion dans les Rocheuses, à près de 4,000 mètres d'altitude et à seulement 1h30</a:t>
            </a:r>
          </a:p>
        </p:txBody>
      </p:sp>
      <p:pic>
        <p:nvPicPr>
          <p:cNvPr id="4" name="Image 3" descr="Une image contenant plein air, route, arbre, ciel&#10;&#10;Le contenu généré par l’IA peut être incorrect.">
            <a:extLst>
              <a:ext uri="{FF2B5EF4-FFF2-40B4-BE49-F238E27FC236}">
                <a16:creationId xmlns:a16="http://schemas.microsoft.com/office/drawing/2014/main" id="{37062C7B-7F56-28F0-E7D4-29C1793121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0907" y="296883"/>
            <a:ext cx="5179355" cy="3456000"/>
          </a:xfrm>
          <a:prstGeom prst="rect">
            <a:avLst/>
          </a:prstGeom>
          <a:ln w="88900" cap="sq" cmpd="thickThin">
            <a:solidFill>
              <a:schemeClr val="accent2"/>
            </a:solidFill>
            <a:prstDash val="solid"/>
            <a:miter lim="800000"/>
          </a:ln>
          <a:effectLst>
            <a:innerShdw blurRad="76200">
              <a:srgbClr val="000000"/>
            </a:innerShdw>
          </a:effectLst>
        </p:spPr>
      </p:pic>
      <p:pic>
        <p:nvPicPr>
          <p:cNvPr id="8" name="Image 7" descr="Une image contenant plein air, ciel, herbe, paysage&#10;&#10;Le contenu généré par l’IA peut être incorrect.">
            <a:extLst>
              <a:ext uri="{FF2B5EF4-FFF2-40B4-BE49-F238E27FC236}">
                <a16:creationId xmlns:a16="http://schemas.microsoft.com/office/drawing/2014/main" id="{6AA9E413-AEB7-30C4-6B22-B4DE5D49659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28062" y="3544874"/>
            <a:ext cx="5220000" cy="293625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6683028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4F83A421-6502-AEB4-636D-F8E7AF210F2F}"/>
            </a:ext>
          </a:extLst>
        </p:cNvPr>
        <p:cNvGrpSpPr/>
        <p:nvPr/>
      </p:nvGrpSpPr>
      <p:grpSpPr>
        <a:xfrm>
          <a:off x="0" y="0"/>
          <a:ext cx="0" cy="0"/>
          <a:chOff x="0" y="0"/>
          <a:chExt cx="0" cy="0"/>
        </a:xfrm>
      </p:grpSpPr>
      <p:pic>
        <p:nvPicPr>
          <p:cNvPr id="3" name="Image 2" descr="Une image contenant nature, plein air, montagne, eau&#10;&#10;Le contenu généré par l’IA peut être incorrect.">
            <a:extLst>
              <a:ext uri="{FF2B5EF4-FFF2-40B4-BE49-F238E27FC236}">
                <a16:creationId xmlns:a16="http://schemas.microsoft.com/office/drawing/2014/main" id="{164C9DFE-0DE4-A0BF-06F8-A7662A273C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4079" y="310500"/>
            <a:ext cx="5544000" cy="3118500"/>
          </a:xfrm>
          <a:prstGeom prst="rect">
            <a:avLst/>
          </a:prstGeom>
          <a:ln w="88900" cap="sq" cmpd="thickThin">
            <a:solidFill>
              <a:schemeClr val="bg1"/>
            </a:solidFill>
            <a:prstDash val="solid"/>
            <a:miter lim="800000"/>
          </a:ln>
          <a:effectLst>
            <a:innerShdw blurRad="76200">
              <a:srgbClr val="000000"/>
            </a:innerShdw>
          </a:effectLst>
        </p:spPr>
      </p:pic>
      <p:pic>
        <p:nvPicPr>
          <p:cNvPr id="5" name="Image 4" descr="Une image contenant plein air, nuage, route, ciel&#10;&#10;Le contenu généré par l’IA peut être incorrect.">
            <a:extLst>
              <a:ext uri="{FF2B5EF4-FFF2-40B4-BE49-F238E27FC236}">
                <a16:creationId xmlns:a16="http://schemas.microsoft.com/office/drawing/2014/main" id="{89B64595-C6DA-A135-4A46-3BEB291680C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93922" y="3429000"/>
            <a:ext cx="5544000" cy="3118500"/>
          </a:xfrm>
          <a:prstGeom prst="rect">
            <a:avLst/>
          </a:prstGeom>
          <a:ln w="88900" cap="sq" cmpd="thickThin">
            <a:solidFill>
              <a:schemeClr val="accent2">
                <a:lumMod val="75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125368023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132667C7-6DB5-D1A4-314D-F62642E3506D}"/>
            </a:ext>
          </a:extLst>
        </p:cNvPr>
        <p:cNvGrpSpPr/>
        <p:nvPr/>
      </p:nvGrpSpPr>
      <p:grpSpPr>
        <a:xfrm>
          <a:off x="0" y="0"/>
          <a:ext cx="0" cy="0"/>
          <a:chOff x="0" y="0"/>
          <a:chExt cx="0" cy="0"/>
        </a:xfrm>
      </p:grpSpPr>
      <p:pic>
        <p:nvPicPr>
          <p:cNvPr id="3" name="Image 2" descr="Une image contenant plein air, paysage, nature, région sauvage&#10;&#10;Le contenu généré par l’IA peut être incorrect.">
            <a:extLst>
              <a:ext uri="{FF2B5EF4-FFF2-40B4-BE49-F238E27FC236}">
                <a16:creationId xmlns:a16="http://schemas.microsoft.com/office/drawing/2014/main" id="{1D93A253-02BF-6939-FBBB-0AB5F965C5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2509" y="270000"/>
            <a:ext cx="5616000" cy="3159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Image 4" descr="Une image contenant plein air, arbre, plante, ciel&#10;&#10;Le contenu généré par l’IA peut être incorrect.">
            <a:extLst>
              <a:ext uri="{FF2B5EF4-FFF2-40B4-BE49-F238E27FC236}">
                <a16:creationId xmlns:a16="http://schemas.microsoft.com/office/drawing/2014/main" id="{8FDBC202-5181-F948-DDD2-186A2D75CB8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52270" y="3553104"/>
            <a:ext cx="5508000" cy="3096087"/>
          </a:xfrm>
          <a:prstGeom prst="snip2DiagRect">
            <a:avLst/>
          </a:prstGeom>
          <a:solidFill>
            <a:srgbClr val="FFFFFF">
              <a:shade val="85000"/>
            </a:srgbClr>
          </a:solidFill>
          <a:ln w="88900" cap="sq">
            <a:solidFill>
              <a:schemeClr val="accent2"/>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70779814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453DA563-38ED-BABC-7EB8-3BC7E83631E5}"/>
            </a:ext>
          </a:extLst>
        </p:cNvPr>
        <p:cNvGrpSpPr/>
        <p:nvPr/>
      </p:nvGrpSpPr>
      <p:grpSpPr>
        <a:xfrm>
          <a:off x="0" y="0"/>
          <a:ext cx="0" cy="0"/>
          <a:chOff x="0" y="0"/>
          <a:chExt cx="0" cy="0"/>
        </a:xfrm>
      </p:grpSpPr>
      <p:pic>
        <p:nvPicPr>
          <p:cNvPr id="3" name="Image 2" descr="Une image contenant plein air, forêt, arbre, Parc d’État&#10;&#10;Le contenu généré par l’IA peut être incorrect.">
            <a:extLst>
              <a:ext uri="{FF2B5EF4-FFF2-40B4-BE49-F238E27FC236}">
                <a16:creationId xmlns:a16="http://schemas.microsoft.com/office/drawing/2014/main" id="{A282E6CD-5BB7-EF2C-487D-276CE68AD22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93922" y="290250"/>
            <a:ext cx="5580000" cy="3138750"/>
          </a:xfrm>
          <a:prstGeom prst="round2DiagRect">
            <a:avLst>
              <a:gd name="adj1" fmla="val 16667"/>
              <a:gd name="adj2" fmla="val 0"/>
            </a:avLst>
          </a:prstGeom>
          <a:ln w="88900" cap="sq">
            <a:solidFill>
              <a:schemeClr val="accent2"/>
            </a:solidFill>
            <a:miter lim="800000"/>
          </a:ln>
          <a:effectLst>
            <a:outerShdw blurRad="254000" algn="tl" rotWithShape="0">
              <a:srgbClr val="000000">
                <a:alpha val="43000"/>
              </a:srgbClr>
            </a:outerShdw>
          </a:effectLst>
        </p:spPr>
      </p:pic>
      <p:pic>
        <p:nvPicPr>
          <p:cNvPr id="5" name="Image 4" descr="Une image contenant mammifère, chevreuil, plein air, herbe&#10;&#10;Le contenu généré par l’IA peut être incorrect.">
            <a:extLst>
              <a:ext uri="{FF2B5EF4-FFF2-40B4-BE49-F238E27FC236}">
                <a16:creationId xmlns:a16="http://schemas.microsoft.com/office/drawing/2014/main" id="{DD75DCF1-DB56-41BA-ED17-DC577D8C21C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7450" y="3553103"/>
            <a:ext cx="5443783" cy="3060000"/>
          </a:xfrm>
          <a:prstGeom prst="roundRect">
            <a:avLst>
              <a:gd name="adj" fmla="val 11111"/>
            </a:avLst>
          </a:prstGeom>
          <a:ln w="190500" cap="rnd">
            <a:solidFill>
              <a:srgbClr val="FFFF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3706464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7B47896F-FE41-6CCF-D808-4C9CDA65C203}"/>
            </a:ext>
          </a:extLst>
        </p:cNvPr>
        <p:cNvGrpSpPr/>
        <p:nvPr/>
      </p:nvGrpSpPr>
      <p:grpSpPr>
        <a:xfrm>
          <a:off x="0" y="0"/>
          <a:ext cx="0" cy="0"/>
          <a:chOff x="0" y="0"/>
          <a:chExt cx="0" cy="0"/>
        </a:xfrm>
      </p:grpSpPr>
      <p:pic>
        <p:nvPicPr>
          <p:cNvPr id="3" name="Image 2" descr="Une image contenant plein air, voiture, Véhicule terrestre, ciel&#10;&#10;Le contenu généré par l’IA peut être incorrect.">
            <a:extLst>
              <a:ext uri="{FF2B5EF4-FFF2-40B4-BE49-F238E27FC236}">
                <a16:creationId xmlns:a16="http://schemas.microsoft.com/office/drawing/2014/main" id="{9AA49551-B8F7-44A6-5E0B-413C5A79E95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0146" y="784521"/>
            <a:ext cx="7735877" cy="5544000"/>
          </a:xfrm>
          <a:prstGeom prst="rect">
            <a:avLst/>
          </a:prstGeom>
          <a:ln w="88900" cap="sq" cmpd="thickThin">
            <a:solidFill>
              <a:srgbClr val="FFFF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91C9281C-976F-5707-9792-5A69DBC82757}"/>
              </a:ext>
            </a:extLst>
          </p:cNvPr>
          <p:cNvSpPr txBox="1"/>
          <p:nvPr/>
        </p:nvSpPr>
        <p:spPr>
          <a:xfrm>
            <a:off x="8336478" y="700644"/>
            <a:ext cx="3776422" cy="5632311"/>
          </a:xfrm>
          <a:prstGeom prst="rect">
            <a:avLst/>
          </a:prstGeom>
          <a:noFill/>
        </p:spPr>
        <p:txBody>
          <a:bodyPr wrap="square" rtlCol="0">
            <a:spAutoFit/>
          </a:bodyPr>
          <a:lstStyle/>
          <a:p>
            <a:r>
              <a:rPr lang="fr-FR" sz="2400" b="1" dirty="0">
                <a:solidFill>
                  <a:srgbClr val="FFFF00"/>
                </a:solidFill>
              </a:rPr>
              <a:t>Le nom « </a:t>
            </a:r>
            <a:r>
              <a:rPr lang="fr-FR" sz="2400" b="1" dirty="0" err="1">
                <a:solidFill>
                  <a:srgbClr val="FFFF00"/>
                </a:solidFill>
              </a:rPr>
              <a:t>colorado</a:t>
            </a:r>
            <a:r>
              <a:rPr lang="fr-FR" sz="2400" b="1" dirty="0">
                <a:solidFill>
                  <a:srgbClr val="FFFF00"/>
                </a:solidFill>
              </a:rPr>
              <a:t> » signifie « rouge », en espagnol[7]. Les premiers explorateurs espagnols donnent d'abord ce nom au fleuve Colorado, riche de boues de grès rouge, et le gouvernement américain nomme le « territoire du Colorado » en 1861[7]. Le Colorado est aussi appelé </a:t>
            </a:r>
            <a:r>
              <a:rPr lang="fr-FR" sz="2400" b="1" dirty="0" err="1">
                <a:solidFill>
                  <a:srgbClr val="FFFF00"/>
                </a:solidFill>
              </a:rPr>
              <a:t>Colorful</a:t>
            </a:r>
            <a:r>
              <a:rPr lang="fr-FR" sz="2400" b="1" dirty="0">
                <a:solidFill>
                  <a:srgbClr val="FFFF00"/>
                </a:solidFill>
              </a:rPr>
              <a:t> Colorado en raison de ses paysages de montagnes, de rivières et de plaines.</a:t>
            </a:r>
          </a:p>
        </p:txBody>
      </p:sp>
    </p:spTree>
    <p:extLst>
      <p:ext uri="{BB962C8B-B14F-4D97-AF65-F5344CB8AC3E}">
        <p14:creationId xmlns:p14="http://schemas.microsoft.com/office/powerpoint/2010/main" val="371086774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0C3C3867-28D2-76E9-5446-81716A4BC064}"/>
            </a:ext>
          </a:extLst>
        </p:cNvPr>
        <p:cNvGrpSpPr/>
        <p:nvPr/>
      </p:nvGrpSpPr>
      <p:grpSpPr>
        <a:xfrm>
          <a:off x="0" y="0"/>
          <a:ext cx="0" cy="0"/>
          <a:chOff x="0" y="0"/>
          <a:chExt cx="0" cy="0"/>
        </a:xfrm>
      </p:grpSpPr>
      <p:pic>
        <p:nvPicPr>
          <p:cNvPr id="3" name="Image 2" descr="Une image contenant texte, plein air, signe, route&#10;&#10;Le contenu généré par l’IA peut être incorrect.">
            <a:extLst>
              <a:ext uri="{FF2B5EF4-FFF2-40B4-BE49-F238E27FC236}">
                <a16:creationId xmlns:a16="http://schemas.microsoft.com/office/drawing/2014/main" id="{FA5C3B31-CB56-0D17-9AC6-A2763BB25F1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44821" y="369000"/>
            <a:ext cx="9183601" cy="6120000"/>
          </a:xfrm>
          <a:prstGeom prst="rect">
            <a:avLst/>
          </a:prstGeom>
          <a:ln w="88900" cap="sq" cmpd="thickThin">
            <a:solidFill>
              <a:schemeClr val="accent2"/>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94B29FB-7C3B-556E-3F0E-5AE4D41C4F41}"/>
              </a:ext>
            </a:extLst>
          </p:cNvPr>
          <p:cNvSpPr txBox="1"/>
          <p:nvPr/>
        </p:nvSpPr>
        <p:spPr>
          <a:xfrm>
            <a:off x="62986" y="1949823"/>
            <a:ext cx="2501153" cy="3785652"/>
          </a:xfrm>
          <a:prstGeom prst="rect">
            <a:avLst/>
          </a:prstGeom>
          <a:noFill/>
        </p:spPr>
        <p:txBody>
          <a:bodyPr wrap="square" rtlCol="0">
            <a:spAutoFit/>
          </a:bodyPr>
          <a:lstStyle/>
          <a:p>
            <a:r>
              <a:rPr lang="fr-FR" sz="2400" b="1" dirty="0">
                <a:solidFill>
                  <a:schemeClr val="bg1"/>
                </a:solidFill>
              </a:rPr>
              <a:t> dans le comté de </a:t>
            </a:r>
            <a:r>
              <a:rPr lang="fr-FR" sz="2400" b="1" dirty="0" err="1">
                <a:solidFill>
                  <a:schemeClr val="bg1"/>
                </a:solidFill>
              </a:rPr>
              <a:t>Saguache</a:t>
            </a:r>
            <a:r>
              <a:rPr lang="fr-FR" sz="2400" b="1" dirty="0">
                <a:solidFill>
                  <a:schemeClr val="bg1"/>
                </a:solidFill>
              </a:rPr>
              <a:t>, au Colorado. La route est la Colorado State Highway 114. L'encart montre l'un des panneaux au sommet du col, </a:t>
            </a:r>
          </a:p>
        </p:txBody>
      </p:sp>
    </p:spTree>
    <p:extLst>
      <p:ext uri="{BB962C8B-B14F-4D97-AF65-F5344CB8AC3E}">
        <p14:creationId xmlns:p14="http://schemas.microsoft.com/office/powerpoint/2010/main" val="45336663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D392616C-4CD1-2E7C-BE61-3AB41767954B}"/>
            </a:ext>
          </a:extLst>
        </p:cNvPr>
        <p:cNvGrpSpPr/>
        <p:nvPr/>
      </p:nvGrpSpPr>
      <p:grpSpPr>
        <a:xfrm>
          <a:off x="0" y="0"/>
          <a:ext cx="0" cy="0"/>
          <a:chOff x="0" y="0"/>
          <a:chExt cx="0" cy="0"/>
        </a:xfrm>
      </p:grpSpPr>
      <p:pic>
        <p:nvPicPr>
          <p:cNvPr id="3" name="Image 2" descr="Une image contenant plein air, montagne, ciel, nuage&#10;&#10;Le contenu généré par l’IA peut être incorrect.">
            <a:extLst>
              <a:ext uri="{FF2B5EF4-FFF2-40B4-BE49-F238E27FC236}">
                <a16:creationId xmlns:a16="http://schemas.microsoft.com/office/drawing/2014/main" id="{F8741607-D68B-0963-C6FA-A691621C731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2585" y="596883"/>
            <a:ext cx="8460000" cy="5664234"/>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DFEB659-82C1-9859-25A1-0E5B6D8B88DA}"/>
              </a:ext>
            </a:extLst>
          </p:cNvPr>
          <p:cNvSpPr txBox="1"/>
          <p:nvPr/>
        </p:nvSpPr>
        <p:spPr>
          <a:xfrm>
            <a:off x="9013372" y="797510"/>
            <a:ext cx="3305298" cy="5262979"/>
          </a:xfrm>
          <a:prstGeom prst="rect">
            <a:avLst/>
          </a:prstGeom>
          <a:noFill/>
        </p:spPr>
        <p:txBody>
          <a:bodyPr wrap="square" rtlCol="0">
            <a:spAutoFit/>
          </a:bodyPr>
          <a:lstStyle/>
          <a:p>
            <a:r>
              <a:rPr lang="fr-FR" sz="2400" b="1" dirty="0">
                <a:solidFill>
                  <a:srgbClr val="FFFF00"/>
                </a:solidFill>
              </a:rPr>
              <a:t>Le lac </a:t>
            </a:r>
            <a:r>
              <a:rPr lang="fr-FR" sz="2400" b="1" dirty="0" err="1">
                <a:solidFill>
                  <a:srgbClr val="FFFF00"/>
                </a:solidFill>
              </a:rPr>
              <a:t>Maroon</a:t>
            </a:r>
            <a:r>
              <a:rPr lang="fr-FR" sz="2400" b="1" dirty="0">
                <a:solidFill>
                  <a:srgbClr val="FFFF00"/>
                </a:solidFill>
              </a:rPr>
              <a:t> atteignit son apogée en automne fin septembre 2011, dans la forêt nationale de White River, au Colorado. Nichée au cœur des montagnes Rocheuses, la forêt nationale de White River, d'une superficie de 2,3 millions d'acres, est un site naturel exceptionnel. </a:t>
            </a:r>
          </a:p>
        </p:txBody>
      </p:sp>
    </p:spTree>
    <p:extLst>
      <p:ext uri="{BB962C8B-B14F-4D97-AF65-F5344CB8AC3E}">
        <p14:creationId xmlns:p14="http://schemas.microsoft.com/office/powerpoint/2010/main" val="407110596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lumMod val="60000"/>
              <a:lumOff val="40000"/>
            </a:schemeClr>
          </a:fgClr>
          <a:bgClr>
            <a:schemeClr val="bg1"/>
          </a:bgClr>
        </a:pattFill>
        <a:effectLst/>
      </p:bgPr>
    </p:bg>
    <p:spTree>
      <p:nvGrpSpPr>
        <p:cNvPr id="1" name="">
          <a:extLst>
            <a:ext uri="{FF2B5EF4-FFF2-40B4-BE49-F238E27FC236}">
              <a16:creationId xmlns:a16="http://schemas.microsoft.com/office/drawing/2014/main" id="{975D6BCA-331B-A8E6-87A6-7431AB3B8413}"/>
            </a:ext>
          </a:extLst>
        </p:cNvPr>
        <p:cNvGrpSpPr/>
        <p:nvPr/>
      </p:nvGrpSpPr>
      <p:grpSpPr>
        <a:xfrm>
          <a:off x="0" y="0"/>
          <a:ext cx="0" cy="0"/>
          <a:chOff x="0" y="0"/>
          <a:chExt cx="0" cy="0"/>
        </a:xfrm>
      </p:grpSpPr>
      <p:pic>
        <p:nvPicPr>
          <p:cNvPr id="3" name="Image 2" descr="Une image contenant plein air, herbe, nature, neige&#10;&#10;Le contenu généré par l’IA peut être incorrect.">
            <a:extLst>
              <a:ext uri="{FF2B5EF4-FFF2-40B4-BE49-F238E27FC236}">
                <a16:creationId xmlns:a16="http://schemas.microsoft.com/office/drawing/2014/main" id="{CDF343C8-E4DA-C283-02AE-EB41710E51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21714" y="442462"/>
            <a:ext cx="10148572" cy="5328000"/>
          </a:xfrm>
          <a:prstGeom prst="rect">
            <a:avLst/>
          </a:prstGeom>
          <a:ln w="88900" cap="sq" cmpd="thickThin">
            <a:solidFill>
              <a:schemeClr val="accent2"/>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38F48D5-8A0F-564A-4179-175A0D62BA15}"/>
              </a:ext>
            </a:extLst>
          </p:cNvPr>
          <p:cNvSpPr txBox="1"/>
          <p:nvPr/>
        </p:nvSpPr>
        <p:spPr>
          <a:xfrm>
            <a:off x="1258785" y="5776537"/>
            <a:ext cx="10010899" cy="830997"/>
          </a:xfrm>
          <a:prstGeom prst="rect">
            <a:avLst/>
          </a:prstGeom>
          <a:noFill/>
        </p:spPr>
        <p:txBody>
          <a:bodyPr wrap="square" rtlCol="0">
            <a:spAutoFit/>
          </a:bodyPr>
          <a:lstStyle/>
          <a:p>
            <a:r>
              <a:rPr lang="fr-FR" sz="2400" b="1"/>
              <a:t>Mont Elbert et chevaux, pris dans le parc de maisons mobiles de Lake Fork près de C-300, à environ cinq milles au sud-ouest de Leadville.</a:t>
            </a:r>
            <a:endParaRPr lang="fr-FR" sz="2400" b="1" dirty="0"/>
          </a:p>
        </p:txBody>
      </p:sp>
    </p:spTree>
    <p:extLst>
      <p:ext uri="{BB962C8B-B14F-4D97-AF65-F5344CB8AC3E}">
        <p14:creationId xmlns:p14="http://schemas.microsoft.com/office/powerpoint/2010/main" val="30283679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EABAED58-0B72-276D-92C8-43836C7DCE40}"/>
            </a:ext>
          </a:extLst>
        </p:cNvPr>
        <p:cNvGrpSpPr/>
        <p:nvPr/>
      </p:nvGrpSpPr>
      <p:grpSpPr>
        <a:xfrm>
          <a:off x="0" y="0"/>
          <a:ext cx="0" cy="0"/>
          <a:chOff x="0" y="0"/>
          <a:chExt cx="0" cy="0"/>
        </a:xfrm>
      </p:grpSpPr>
      <p:pic>
        <p:nvPicPr>
          <p:cNvPr id="3" name="Image 2" descr="Une image contenant plein air, train, nuage, ciel&#10;&#10;Le contenu généré par l’IA peut être incorrect.">
            <a:extLst>
              <a:ext uri="{FF2B5EF4-FFF2-40B4-BE49-F238E27FC236}">
                <a16:creationId xmlns:a16="http://schemas.microsoft.com/office/drawing/2014/main" id="{BED845AA-7E92-2406-B742-B01380D9F2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10065" y="596435"/>
            <a:ext cx="9036000" cy="566513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02207B5-8FB0-278C-17C9-9822578432CF}"/>
              </a:ext>
            </a:extLst>
          </p:cNvPr>
          <p:cNvSpPr txBox="1"/>
          <p:nvPr/>
        </p:nvSpPr>
        <p:spPr>
          <a:xfrm>
            <a:off x="332510" y="596435"/>
            <a:ext cx="2377555" cy="6001643"/>
          </a:xfrm>
          <a:prstGeom prst="rect">
            <a:avLst/>
          </a:prstGeom>
          <a:noFill/>
        </p:spPr>
        <p:txBody>
          <a:bodyPr wrap="square" rtlCol="0">
            <a:spAutoFit/>
          </a:bodyPr>
          <a:lstStyle/>
          <a:p>
            <a:r>
              <a:rPr lang="fr-FR" sz="2400" b="1" dirty="0">
                <a:solidFill>
                  <a:srgbClr val="FFFF00"/>
                </a:solidFill>
              </a:rPr>
              <a:t>Carte postale du California </a:t>
            </a:r>
            <a:r>
              <a:rPr lang="fr-FR" sz="2400" b="1" dirty="0" err="1">
                <a:solidFill>
                  <a:srgbClr val="FFFF00"/>
                </a:solidFill>
              </a:rPr>
              <a:t>Zephyr</a:t>
            </a:r>
            <a:r>
              <a:rPr lang="fr-FR" sz="2400" b="1" dirty="0">
                <a:solidFill>
                  <a:srgbClr val="FFFF00"/>
                </a:solidFill>
              </a:rPr>
              <a:t> sur la voie ferrée Denver &amp; Rio Grande, le long du fleuve Colorado, dans l'ouest du Colorado. Sur ce tronçon, le train était mené par les locomotives Denver et Rio Grande.</a:t>
            </a:r>
          </a:p>
        </p:txBody>
      </p:sp>
    </p:spTree>
    <p:extLst>
      <p:ext uri="{BB962C8B-B14F-4D97-AF65-F5344CB8AC3E}">
        <p14:creationId xmlns:p14="http://schemas.microsoft.com/office/powerpoint/2010/main" val="367878428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BD2051BA-8D60-6600-7310-3254C5EC6DB8}"/>
            </a:ext>
          </a:extLst>
        </p:cNvPr>
        <p:cNvGrpSpPr/>
        <p:nvPr/>
      </p:nvGrpSpPr>
      <p:grpSpPr>
        <a:xfrm>
          <a:off x="0" y="0"/>
          <a:ext cx="0" cy="0"/>
          <a:chOff x="0" y="0"/>
          <a:chExt cx="0" cy="0"/>
        </a:xfrm>
      </p:grpSpPr>
      <p:pic>
        <p:nvPicPr>
          <p:cNvPr id="3" name="Image 2" descr="Une image contenant plein air, ciel, nuage, horizon&#10;&#10;Le contenu généré par l’IA peut être incorrect.">
            <a:extLst>
              <a:ext uri="{FF2B5EF4-FFF2-40B4-BE49-F238E27FC236}">
                <a16:creationId xmlns:a16="http://schemas.microsoft.com/office/drawing/2014/main" id="{AAA01081-BE08-12AA-B723-4794DD2B14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31496" y="230512"/>
            <a:ext cx="4860000" cy="6396976"/>
          </a:xfrm>
          <a:prstGeom prst="rect">
            <a:avLst/>
          </a:prstGeom>
          <a:ln w="88900" cap="sq" cmpd="thickThin">
            <a:solidFill>
              <a:srgbClr val="92D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9A27942-4C7D-6D25-D459-E285939D02D6}"/>
              </a:ext>
            </a:extLst>
          </p:cNvPr>
          <p:cNvSpPr txBox="1"/>
          <p:nvPr/>
        </p:nvSpPr>
        <p:spPr>
          <a:xfrm>
            <a:off x="8609610" y="3170712"/>
            <a:ext cx="3467595" cy="830997"/>
          </a:xfrm>
          <a:prstGeom prst="rect">
            <a:avLst/>
          </a:prstGeom>
          <a:noFill/>
        </p:spPr>
        <p:txBody>
          <a:bodyPr wrap="square" rtlCol="0">
            <a:spAutoFit/>
          </a:bodyPr>
          <a:lstStyle/>
          <a:p>
            <a:r>
              <a:rPr lang="fr-FR" sz="2400" b="1"/>
              <a:t>Denver, la capitale du Colorado.</a:t>
            </a:r>
            <a:endParaRPr lang="fr-FR" sz="2400" b="1" dirty="0"/>
          </a:p>
        </p:txBody>
      </p:sp>
    </p:spTree>
    <p:extLst>
      <p:ext uri="{BB962C8B-B14F-4D97-AF65-F5344CB8AC3E}">
        <p14:creationId xmlns:p14="http://schemas.microsoft.com/office/powerpoint/2010/main" val="311710273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5B67013D-3B65-3849-BD01-9E5CA057B2F2}"/>
            </a:ext>
          </a:extLst>
        </p:cNvPr>
        <p:cNvGrpSpPr/>
        <p:nvPr/>
      </p:nvGrpSpPr>
      <p:grpSpPr>
        <a:xfrm>
          <a:off x="0" y="0"/>
          <a:ext cx="0" cy="0"/>
          <a:chOff x="0" y="0"/>
          <a:chExt cx="0" cy="0"/>
        </a:xfrm>
      </p:grpSpPr>
      <p:pic>
        <p:nvPicPr>
          <p:cNvPr id="3" name="Image 2" descr="Une image contenant plein air, ciel, nuage, bâtiment&#10;&#10;Le contenu généré par l’IA peut être incorrect.">
            <a:extLst>
              <a:ext uri="{FF2B5EF4-FFF2-40B4-BE49-F238E27FC236}">
                <a16:creationId xmlns:a16="http://schemas.microsoft.com/office/drawing/2014/main" id="{0CF7EF73-9A03-4C6E-0259-F04BB72B4C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3031" y="369000"/>
            <a:ext cx="9183613" cy="6120000"/>
          </a:xfrm>
          <a:prstGeom prst="round2DiagRect">
            <a:avLst>
              <a:gd name="adj1" fmla="val 16667"/>
              <a:gd name="adj2" fmla="val 0"/>
            </a:avLst>
          </a:prstGeom>
          <a:ln w="88900" cap="sq">
            <a:solidFill>
              <a:schemeClr val="accent2"/>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0216F02D-6FAB-8765-11E6-C4EEBC44F972}"/>
              </a:ext>
            </a:extLst>
          </p:cNvPr>
          <p:cNvSpPr txBox="1"/>
          <p:nvPr/>
        </p:nvSpPr>
        <p:spPr>
          <a:xfrm>
            <a:off x="395356" y="3429000"/>
            <a:ext cx="2375065" cy="1938992"/>
          </a:xfrm>
          <a:prstGeom prst="rect">
            <a:avLst/>
          </a:prstGeom>
          <a:noFill/>
        </p:spPr>
        <p:txBody>
          <a:bodyPr wrap="square" rtlCol="0">
            <a:spAutoFit/>
          </a:bodyPr>
          <a:lstStyle/>
          <a:p>
            <a:r>
              <a:rPr lang="fr-FR" sz="2400" b="1">
                <a:solidFill>
                  <a:srgbClr val="FFFF00"/>
                </a:solidFill>
              </a:rPr>
              <a:t>L'église catholique Saint James située à Blanca.</a:t>
            </a:r>
            <a:endParaRPr lang="fr-FR" sz="2400" b="1" dirty="0">
              <a:solidFill>
                <a:srgbClr val="FFFF00"/>
              </a:solidFill>
            </a:endParaRPr>
          </a:p>
        </p:txBody>
      </p:sp>
    </p:spTree>
    <p:extLst>
      <p:ext uri="{BB962C8B-B14F-4D97-AF65-F5344CB8AC3E}">
        <p14:creationId xmlns:p14="http://schemas.microsoft.com/office/powerpoint/2010/main" val="25686689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9FFEDA22-C2D6-77CF-CFA3-F5EB45EE5462}"/>
            </a:ext>
          </a:extLst>
        </p:cNvPr>
        <p:cNvGrpSpPr/>
        <p:nvPr/>
      </p:nvGrpSpPr>
      <p:grpSpPr>
        <a:xfrm>
          <a:off x="0" y="0"/>
          <a:ext cx="0" cy="0"/>
          <a:chOff x="0" y="0"/>
          <a:chExt cx="0" cy="0"/>
        </a:xfrm>
      </p:grpSpPr>
      <p:pic>
        <p:nvPicPr>
          <p:cNvPr id="3" name="Image 2" descr="Une image contenant plein air, montagne, nature, ravin&#10;&#10;Le contenu généré par l’IA peut être incorrect.">
            <a:extLst>
              <a:ext uri="{FF2B5EF4-FFF2-40B4-BE49-F238E27FC236}">
                <a16:creationId xmlns:a16="http://schemas.microsoft.com/office/drawing/2014/main" id="{438707D0-F717-A7AB-42E9-E9845ABCD7F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9011" y="369000"/>
            <a:ext cx="9205161" cy="6120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5" name="ZoneTexte 4">
            <a:extLst>
              <a:ext uri="{FF2B5EF4-FFF2-40B4-BE49-F238E27FC236}">
                <a16:creationId xmlns:a16="http://schemas.microsoft.com/office/drawing/2014/main" id="{E063C5E8-28C3-429E-28CB-E30C7B690DE6}"/>
              </a:ext>
            </a:extLst>
          </p:cNvPr>
          <p:cNvSpPr txBox="1"/>
          <p:nvPr/>
        </p:nvSpPr>
        <p:spPr>
          <a:xfrm>
            <a:off x="9747715" y="3040083"/>
            <a:ext cx="2323605" cy="2308324"/>
          </a:xfrm>
          <a:prstGeom prst="rect">
            <a:avLst/>
          </a:prstGeom>
          <a:noFill/>
        </p:spPr>
        <p:txBody>
          <a:bodyPr wrap="square" rtlCol="0">
            <a:spAutoFit/>
          </a:bodyPr>
          <a:lstStyle/>
          <a:p>
            <a:r>
              <a:rPr lang="en-US" sz="2400" b="1">
                <a:solidFill>
                  <a:srgbClr val="FFFF00"/>
                </a:solidFill>
              </a:rPr>
              <a:t>Tomichi Point, parc national du Black Canyon of the Gunnison, Colorado</a:t>
            </a:r>
            <a:endParaRPr lang="fr-FR" sz="2400" b="1" dirty="0">
              <a:solidFill>
                <a:srgbClr val="FFFF00"/>
              </a:solidFill>
            </a:endParaRPr>
          </a:p>
        </p:txBody>
      </p:sp>
    </p:spTree>
    <p:extLst>
      <p:ext uri="{BB962C8B-B14F-4D97-AF65-F5344CB8AC3E}">
        <p14:creationId xmlns:p14="http://schemas.microsoft.com/office/powerpoint/2010/main" val="19766776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84B14E40-3E32-8D91-56C1-82B6EB6E1B8B}"/>
            </a:ext>
          </a:extLst>
        </p:cNvPr>
        <p:cNvGrpSpPr/>
        <p:nvPr/>
      </p:nvGrpSpPr>
      <p:grpSpPr>
        <a:xfrm>
          <a:off x="0" y="0"/>
          <a:ext cx="0" cy="0"/>
          <a:chOff x="0" y="0"/>
          <a:chExt cx="0" cy="0"/>
        </a:xfrm>
      </p:grpSpPr>
      <p:pic>
        <p:nvPicPr>
          <p:cNvPr id="3" name="Image 2" descr="Une image contenant Ruines, grotte, Habitations de falaise, Histoire&#10;&#10;Le contenu généré par l’IA peut être incorrect.">
            <a:extLst>
              <a:ext uri="{FF2B5EF4-FFF2-40B4-BE49-F238E27FC236}">
                <a16:creationId xmlns:a16="http://schemas.microsoft.com/office/drawing/2014/main" id="{415C81EA-6870-83AB-BF2F-2C7DBF7C8F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69971" y="369000"/>
            <a:ext cx="8315864" cy="6120000"/>
          </a:xfrm>
          <a:prstGeom prst="rect">
            <a:avLst/>
          </a:prstGeom>
          <a:ln w="88900" cap="sq" cmpd="thickThin">
            <a:solidFill>
              <a:schemeClr val="accent2"/>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1B97DAB-9FF1-5FEE-80A7-775395DBD7A9}"/>
              </a:ext>
            </a:extLst>
          </p:cNvPr>
          <p:cNvSpPr txBox="1"/>
          <p:nvPr/>
        </p:nvSpPr>
        <p:spPr>
          <a:xfrm>
            <a:off x="406165" y="3048990"/>
            <a:ext cx="3028208" cy="1938992"/>
          </a:xfrm>
          <a:prstGeom prst="rect">
            <a:avLst/>
          </a:prstGeom>
          <a:noFill/>
        </p:spPr>
        <p:txBody>
          <a:bodyPr wrap="square" rtlCol="0">
            <a:spAutoFit/>
          </a:bodyPr>
          <a:lstStyle/>
          <a:p>
            <a:r>
              <a:rPr lang="fr-FR" sz="2400" b="1">
                <a:solidFill>
                  <a:srgbClr val="FFFF00"/>
                </a:solidFill>
              </a:rPr>
              <a:t>Maison dans les arbres de Spruce, parc national de Mesa Verde, États-Unis, 2006</a:t>
            </a:r>
            <a:endParaRPr lang="fr-FR" sz="2400" b="1" dirty="0">
              <a:solidFill>
                <a:srgbClr val="FFFF00"/>
              </a:solidFill>
            </a:endParaRPr>
          </a:p>
        </p:txBody>
      </p:sp>
    </p:spTree>
    <p:extLst>
      <p:ext uri="{BB962C8B-B14F-4D97-AF65-F5344CB8AC3E}">
        <p14:creationId xmlns:p14="http://schemas.microsoft.com/office/powerpoint/2010/main" val="90098576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86827701-DA4E-B8DE-FC23-3D12610730EB}"/>
            </a:ext>
          </a:extLst>
        </p:cNvPr>
        <p:cNvGrpSpPr/>
        <p:nvPr/>
      </p:nvGrpSpPr>
      <p:grpSpPr>
        <a:xfrm>
          <a:off x="0" y="0"/>
          <a:ext cx="0" cy="0"/>
          <a:chOff x="0" y="0"/>
          <a:chExt cx="0" cy="0"/>
        </a:xfrm>
      </p:grpSpPr>
      <p:pic>
        <p:nvPicPr>
          <p:cNvPr id="5" name="Image 4" descr="Une image contenant plein air, nature, neige, montagne&#10;&#10;Le contenu généré par l’IA peut être incorrect.">
            <a:extLst>
              <a:ext uri="{FF2B5EF4-FFF2-40B4-BE49-F238E27FC236}">
                <a16:creationId xmlns:a16="http://schemas.microsoft.com/office/drawing/2014/main" id="{637D8586-00A3-F825-0EA6-E808868C48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4207" y="1032510"/>
            <a:ext cx="11063585" cy="4608000"/>
          </a:xfrm>
          <a:prstGeom prst="rect">
            <a:avLst/>
          </a:prstGeom>
        </p:spPr>
      </p:pic>
    </p:spTree>
    <p:extLst>
      <p:ext uri="{BB962C8B-B14F-4D97-AF65-F5344CB8AC3E}">
        <p14:creationId xmlns:p14="http://schemas.microsoft.com/office/powerpoint/2010/main" val="172068357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1C0B243B-93EC-7F63-FB81-A88894158416}"/>
            </a:ext>
          </a:extLst>
        </p:cNvPr>
        <p:cNvGrpSpPr/>
        <p:nvPr/>
      </p:nvGrpSpPr>
      <p:grpSpPr>
        <a:xfrm>
          <a:off x="0" y="0"/>
          <a:ext cx="0" cy="0"/>
          <a:chOff x="0" y="0"/>
          <a:chExt cx="0" cy="0"/>
        </a:xfrm>
      </p:grpSpPr>
      <p:pic>
        <p:nvPicPr>
          <p:cNvPr id="3" name="Image 2" descr="Une image contenant texte, bétail&#10;&#10;Le contenu généré par l’IA peut être incorrect.">
            <a:extLst>
              <a:ext uri="{FF2B5EF4-FFF2-40B4-BE49-F238E27FC236}">
                <a16:creationId xmlns:a16="http://schemas.microsoft.com/office/drawing/2014/main" id="{092A92FE-6BF0-756D-8D6B-293B3FB749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2657" y="279000"/>
            <a:ext cx="4836852" cy="6300000"/>
          </a:xfrm>
          <a:prstGeom prst="rect">
            <a:avLst/>
          </a:prstGeom>
          <a:ln w="88900" cap="sq" cmpd="thickThin">
            <a:solidFill>
              <a:srgbClr val="FFFF00"/>
            </a:solidFill>
            <a:prstDash val="solid"/>
            <a:miter lim="800000"/>
          </a:ln>
          <a:effectLst>
            <a:innerShdw blurRad="76200">
              <a:srgbClr val="000000"/>
            </a:innerShdw>
          </a:effectLst>
        </p:spPr>
      </p:pic>
      <p:sp>
        <p:nvSpPr>
          <p:cNvPr id="2" name="ZoneTexte 1">
            <a:extLst>
              <a:ext uri="{FF2B5EF4-FFF2-40B4-BE49-F238E27FC236}">
                <a16:creationId xmlns:a16="http://schemas.microsoft.com/office/drawing/2014/main" id="{64C4F6FB-39A6-7366-AF00-8A00A741AC90}"/>
              </a:ext>
            </a:extLst>
          </p:cNvPr>
          <p:cNvSpPr txBox="1"/>
          <p:nvPr/>
        </p:nvSpPr>
        <p:spPr>
          <a:xfrm>
            <a:off x="5237018" y="676893"/>
            <a:ext cx="6954982" cy="2062103"/>
          </a:xfrm>
          <a:prstGeom prst="rect">
            <a:avLst/>
          </a:prstGeom>
          <a:noFill/>
        </p:spPr>
        <p:txBody>
          <a:bodyPr wrap="square" rtlCol="0">
            <a:spAutoFit/>
          </a:bodyPr>
          <a:lstStyle/>
          <a:p>
            <a:r>
              <a:rPr lang="fr-FR" sz="3200" b="1" dirty="0">
                <a:solidFill>
                  <a:srgbClr val="FFFF00"/>
                </a:solidFill>
              </a:rPr>
              <a:t>Sur Une Suggestion De </a:t>
            </a:r>
            <a:r>
              <a:rPr lang="fr-FR" sz="3200" b="1" dirty="0" err="1">
                <a:solidFill>
                  <a:srgbClr val="FFFF00"/>
                </a:solidFill>
              </a:rPr>
              <a:t>JackDidier</a:t>
            </a:r>
            <a:endParaRPr lang="fr-FR" sz="3200" b="1" dirty="0">
              <a:solidFill>
                <a:srgbClr val="FFFF00"/>
              </a:solidFill>
            </a:endParaRPr>
          </a:p>
          <a:p>
            <a:r>
              <a:rPr lang="fr-FR" sz="3200" b="1" dirty="0">
                <a:solidFill>
                  <a:srgbClr val="FFFF00"/>
                </a:solidFill>
              </a:rPr>
              <a:t>Lorient Vous A Présenté Le Parc National Des Rocheuses - Colorado</a:t>
            </a:r>
          </a:p>
          <a:p>
            <a:r>
              <a:rPr lang="fr-FR" sz="3200" b="1" dirty="0">
                <a:solidFill>
                  <a:srgbClr val="FFFF00"/>
                </a:solidFill>
              </a:rPr>
              <a:t>                    Et Ses Alentours                     </a:t>
            </a:r>
          </a:p>
        </p:txBody>
      </p:sp>
      <p:sp>
        <p:nvSpPr>
          <p:cNvPr id="4" name="ZoneTexte 3">
            <a:extLst>
              <a:ext uri="{FF2B5EF4-FFF2-40B4-BE49-F238E27FC236}">
                <a16:creationId xmlns:a16="http://schemas.microsoft.com/office/drawing/2014/main" id="{D98CAC25-B192-A681-316D-DA628A2A2E3B}"/>
              </a:ext>
            </a:extLst>
          </p:cNvPr>
          <p:cNvSpPr txBox="1"/>
          <p:nvPr/>
        </p:nvSpPr>
        <p:spPr>
          <a:xfrm>
            <a:off x="5450773" y="3407358"/>
            <a:ext cx="6871855" cy="646331"/>
          </a:xfrm>
          <a:prstGeom prst="rect">
            <a:avLst/>
          </a:prstGeom>
          <a:noFill/>
        </p:spPr>
        <p:txBody>
          <a:bodyPr wrap="square" rtlCol="0">
            <a:spAutoFit/>
          </a:bodyPr>
          <a:lstStyle/>
          <a:p>
            <a:r>
              <a:rPr lang="fr-FR" sz="3600" b="1" dirty="0">
                <a:solidFill>
                  <a:srgbClr val="FFFF00"/>
                </a:solidFill>
              </a:rPr>
              <a:t>Les Images Et Le Son Du Net</a:t>
            </a:r>
          </a:p>
        </p:txBody>
      </p:sp>
      <p:sp>
        <p:nvSpPr>
          <p:cNvPr id="5" name="ZoneTexte 4">
            <a:extLst>
              <a:ext uri="{FF2B5EF4-FFF2-40B4-BE49-F238E27FC236}">
                <a16:creationId xmlns:a16="http://schemas.microsoft.com/office/drawing/2014/main" id="{D6614001-C7BE-1E50-2C52-307529277E19}"/>
              </a:ext>
            </a:extLst>
          </p:cNvPr>
          <p:cNvSpPr txBox="1"/>
          <p:nvPr/>
        </p:nvSpPr>
        <p:spPr>
          <a:xfrm>
            <a:off x="7505206" y="5166503"/>
            <a:ext cx="5545777" cy="646331"/>
          </a:xfrm>
          <a:prstGeom prst="rect">
            <a:avLst/>
          </a:prstGeom>
          <a:noFill/>
        </p:spPr>
        <p:txBody>
          <a:bodyPr wrap="square" rtlCol="0">
            <a:spAutoFit/>
          </a:bodyPr>
          <a:lstStyle/>
          <a:p>
            <a:r>
              <a:rPr lang="fr-FR" sz="3600" b="1" dirty="0">
                <a:solidFill>
                  <a:srgbClr val="FFFF00"/>
                </a:solidFill>
              </a:rPr>
              <a:t>    Daniel</a:t>
            </a:r>
          </a:p>
        </p:txBody>
      </p:sp>
    </p:spTree>
    <p:extLst>
      <p:ext uri="{BB962C8B-B14F-4D97-AF65-F5344CB8AC3E}">
        <p14:creationId xmlns:p14="http://schemas.microsoft.com/office/powerpoint/2010/main" val="215063789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p159:morph option="byObject"/>
      </p:transition>
    </mc:Choice>
    <mc:Fallback xmlns="">
      <p:transition spd="slow">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144</TotalTime>
  <Words>593</Words>
  <Application>Microsoft Office PowerPoint</Application>
  <PresentationFormat>Grand écran</PresentationFormat>
  <Paragraphs>35</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9</cp:revision>
  <dcterms:created xsi:type="dcterms:W3CDTF">2025-03-13T09:27:59Z</dcterms:created>
  <dcterms:modified xsi:type="dcterms:W3CDTF">2025-04-04T05:26:20Z</dcterms:modified>
</cp:coreProperties>
</file>