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73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204" autoAdjust="0"/>
    <p:restoredTop sz="94660"/>
  </p:normalViewPr>
  <p:slideViewPr>
    <p:cSldViewPr snapToGrid="0">
      <p:cViewPr varScale="1">
        <p:scale>
          <a:sx n="62" d="100"/>
          <a:sy n="62" d="100"/>
        </p:scale>
        <p:origin x="77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Le contenu généré par l’IA peut être incorrect.">
            <a:extLst>
              <a:ext uri="{FF2B5EF4-FFF2-40B4-BE49-F238E27FC236}">
                <a16:creationId xmlns:a16="http://schemas.microsoft.com/office/drawing/2014/main" id="{AF8A9CB0-5CA0-E99E-FD6C-B8BE4D6CB4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00" y="243000"/>
            <a:ext cx="8496000" cy="637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135B53-4231-D758-4D7C-6CFB1EE074D3}"/>
              </a:ext>
            </a:extLst>
          </p:cNvPr>
          <p:cNvSpPr txBox="1"/>
          <p:nvPr/>
        </p:nvSpPr>
        <p:spPr>
          <a:xfrm>
            <a:off x="4011168" y="525071"/>
            <a:ext cx="5449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Réserve naturelle de Scandola.</a:t>
            </a:r>
            <a:endParaRPr lang="fr-FR" sz="2400" b="1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12462FA-E201-1B67-6677-8D4AA1C53934}"/>
              </a:ext>
            </a:extLst>
          </p:cNvPr>
          <p:cNvSpPr txBox="1"/>
          <p:nvPr/>
        </p:nvSpPr>
        <p:spPr>
          <a:xfrm>
            <a:off x="5844746" y="982797"/>
            <a:ext cx="3212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Corse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  <p:sndAc>
          <p:stSnd loop="1">
            <p:snd r:embed="rId2" name="Ricordu - I Surghjenti, Laurent Bruschini et Jenifer (Bartoli).wav"/>
          </p:stSnd>
        </p:sndAc>
      </p:transition>
    </mc:Choice>
    <mc:Fallback>
      <p:transition spd="slow" advClick="0" advTm="12000">
        <p:fade/>
        <p:sndAc>
          <p:stSnd loop="1">
            <p:snd r:embed="rId2" name="Ricordu - I Surghjenti, Laurent Bruschini et Jenifer (Bartoli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Le contenu généré par l’IA peut être incorrect.">
            <a:extLst>
              <a:ext uri="{FF2B5EF4-FFF2-40B4-BE49-F238E27FC236}">
                <a16:creationId xmlns:a16="http://schemas.microsoft.com/office/drawing/2014/main" id="{5D7929D2-7441-C2AA-9BA5-39FA993475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973" y="235875"/>
            <a:ext cx="8360108" cy="627008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C631F0-E20F-4522-371E-D26BD4922FDB}"/>
              </a:ext>
            </a:extLst>
          </p:cNvPr>
          <p:cNvSpPr txBox="1"/>
          <p:nvPr/>
        </p:nvSpPr>
        <p:spPr>
          <a:xfrm>
            <a:off x="2548952" y="6160460"/>
            <a:ext cx="8132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Panneau maritime de la réserve.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7F967EB-441A-496A-B199-1DDE0F282592}"/>
              </a:ext>
            </a:extLst>
          </p:cNvPr>
          <p:cNvSpPr txBox="1"/>
          <p:nvPr/>
        </p:nvSpPr>
        <p:spPr>
          <a:xfrm>
            <a:off x="8835082" y="988541"/>
            <a:ext cx="322511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réserve naturelle de Scandola (RNC24) est une réserve naturelle en Corse à la fois marine et terrestre, également inscrite sur la liste du patrimoine mondial de l'Unesco, et faisant partie des aires marines protégées de la France.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Affleurement&#10;&#10;Le contenu généré par l’IA peut être incorrect.">
            <a:extLst>
              <a:ext uri="{FF2B5EF4-FFF2-40B4-BE49-F238E27FC236}">
                <a16:creationId xmlns:a16="http://schemas.microsoft.com/office/drawing/2014/main" id="{8C0BACC1-7819-CA9D-AFC9-F854FF17F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799FF7-C3D1-1AA2-45A9-68B29BF459A9}"/>
              </a:ext>
            </a:extLst>
          </p:cNvPr>
          <p:cNvSpPr txBox="1"/>
          <p:nvPr/>
        </p:nvSpPr>
        <p:spPr>
          <a:xfrm>
            <a:off x="2828544" y="719328"/>
            <a:ext cx="7906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Nid de balbuzards pêcheurs dans la réserve de Scandola.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montagne, lac&#10;&#10;Le contenu généré par l’IA peut être incorrect.">
            <a:extLst>
              <a:ext uri="{FF2B5EF4-FFF2-40B4-BE49-F238E27FC236}">
                <a16:creationId xmlns:a16="http://schemas.microsoft.com/office/drawing/2014/main" id="{093C9EE2-DD75-E14F-7F1C-CFC0275543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03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A08CA3-AE4B-137A-0397-E5AF5990A97F}"/>
              </a:ext>
            </a:extLst>
          </p:cNvPr>
          <p:cNvSpPr txBox="1"/>
          <p:nvPr/>
        </p:nvSpPr>
        <p:spPr>
          <a:xfrm>
            <a:off x="5047488" y="5840783"/>
            <a:ext cx="8030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Marine d'</a:t>
            </a:r>
            <a:r>
              <a:rPr lang="fr-FR" sz="2400" b="1" dirty="0" err="1">
                <a:solidFill>
                  <a:srgbClr val="FFFF00"/>
                </a:solidFill>
              </a:rPr>
              <a:t>Elbo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nature&#10;&#10;Le contenu généré par l’IA peut être incorrect.">
            <a:extLst>
              <a:ext uri="{FF2B5EF4-FFF2-40B4-BE49-F238E27FC236}">
                <a16:creationId xmlns:a16="http://schemas.microsoft.com/office/drawing/2014/main" id="{EF92FFD9-9629-89A6-BA21-2E758DEDBC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E532CD-6FCC-815B-E32C-BCDF103FD1C2}"/>
              </a:ext>
            </a:extLst>
          </p:cNvPr>
          <p:cNvSpPr txBox="1"/>
          <p:nvPr/>
        </p:nvSpPr>
        <p:spPr>
          <a:xfrm>
            <a:off x="1627776" y="5925312"/>
            <a:ext cx="955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France, Corse-du-Sud (2A), Réserve de Scandola, Île de Gargalo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eau&#10;&#10;Le contenu généré par l’IA peut être incorrect.">
            <a:extLst>
              <a:ext uri="{FF2B5EF4-FFF2-40B4-BE49-F238E27FC236}">
                <a16:creationId xmlns:a16="http://schemas.microsoft.com/office/drawing/2014/main" id="{04676541-1C6C-E245-F00F-471C0F13D6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B29B18-AADE-2987-2A9E-FD82BBDFE9F3}"/>
              </a:ext>
            </a:extLst>
          </p:cNvPr>
          <p:cNvSpPr txBox="1"/>
          <p:nvPr/>
        </p:nvSpPr>
        <p:spPr>
          <a:xfrm>
            <a:off x="1487424" y="6117335"/>
            <a:ext cx="9534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France, Corse-du-Sud (2A), Réserve de Scandola, canoês kayak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nuage&#10;&#10;Le contenu généré par l’IA peut être incorrect.">
            <a:extLst>
              <a:ext uri="{FF2B5EF4-FFF2-40B4-BE49-F238E27FC236}">
                <a16:creationId xmlns:a16="http://schemas.microsoft.com/office/drawing/2014/main" id="{36169B8A-78A1-B7A5-5589-6D6966DEDC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68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1379DA-7B90-412E-F543-2CEEB4C59A60}"/>
              </a:ext>
            </a:extLst>
          </p:cNvPr>
          <p:cNvSpPr txBox="1"/>
          <p:nvPr/>
        </p:nvSpPr>
        <p:spPr>
          <a:xfrm>
            <a:off x="3145536" y="6117335"/>
            <a:ext cx="760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France, Corse-du-Sud (2A), Réserve de Scandola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montagne&#10;&#10;Le contenu généré par l’IA peut être incorrect.">
            <a:extLst>
              <a:ext uri="{FF2B5EF4-FFF2-40B4-BE49-F238E27FC236}">
                <a16:creationId xmlns:a16="http://schemas.microsoft.com/office/drawing/2014/main" id="{89B86A8F-BBC9-F093-E7DC-E0A5BED3DB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353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99FC4E-A4E1-35CA-55DE-A949E177FCA4}"/>
              </a:ext>
            </a:extLst>
          </p:cNvPr>
          <p:cNvSpPr txBox="1"/>
          <p:nvPr/>
        </p:nvSpPr>
        <p:spPr>
          <a:xfrm>
            <a:off x="3035808" y="6152280"/>
            <a:ext cx="8132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France, Corse-du-Sud (2A), Réserve de Scandola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eau&#10;&#10;Le contenu généré par l’IA peut être incorrect.">
            <a:extLst>
              <a:ext uri="{FF2B5EF4-FFF2-40B4-BE49-F238E27FC236}">
                <a16:creationId xmlns:a16="http://schemas.microsoft.com/office/drawing/2014/main" id="{06125652-5FD3-12C0-0A48-C3FCABA849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B7818BE-A11D-B500-48FB-462AED4E4B3E}"/>
              </a:ext>
            </a:extLst>
          </p:cNvPr>
          <p:cNvSpPr txBox="1"/>
          <p:nvPr/>
        </p:nvSpPr>
        <p:spPr>
          <a:xfrm>
            <a:off x="4620768" y="6233161"/>
            <a:ext cx="7985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Basalte émergeant.</a:t>
            </a: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BFEE9195-B8B4-B312-B0FE-D4E92C784B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B7C4D2-9F00-9797-16A4-C9C1470D7062}"/>
              </a:ext>
            </a:extLst>
          </p:cNvPr>
          <p:cNvSpPr txBox="1"/>
          <p:nvPr/>
        </p:nvSpPr>
        <p:spPr>
          <a:xfrm>
            <a:off x="4242816" y="6347352"/>
            <a:ext cx="7552800" cy="463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générale de la presqu'île.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Formation&#10;&#10;Le contenu généré par l’IA peut être incorrect.">
            <a:extLst>
              <a:ext uri="{FF2B5EF4-FFF2-40B4-BE49-F238E27FC236}">
                <a16:creationId xmlns:a16="http://schemas.microsoft.com/office/drawing/2014/main" id="{F886762C-3241-58E8-98BD-2DE7D2A12A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8" y="279000"/>
            <a:ext cx="4723524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04EA80-DE5A-892E-1DDE-25C3C49F6650}"/>
              </a:ext>
            </a:extLst>
          </p:cNvPr>
          <p:cNvSpPr txBox="1"/>
          <p:nvPr/>
        </p:nvSpPr>
        <p:spPr>
          <a:xfrm>
            <a:off x="5059680" y="5728609"/>
            <a:ext cx="369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Anfractuosités.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eau&#10;&#10;Le contenu généré par l’IA peut être incorrect.">
            <a:extLst>
              <a:ext uri="{FF2B5EF4-FFF2-40B4-BE49-F238E27FC236}">
                <a16:creationId xmlns:a16="http://schemas.microsoft.com/office/drawing/2014/main" id="{B72D5CE3-0FBA-EC04-0AA9-0026B2EF95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488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272D77-131D-5616-32DA-873CA0FE9CA8}"/>
              </a:ext>
            </a:extLst>
          </p:cNvPr>
          <p:cNvSpPr txBox="1"/>
          <p:nvPr/>
        </p:nvSpPr>
        <p:spPr>
          <a:xfrm>
            <a:off x="4828032" y="6117335"/>
            <a:ext cx="7900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Anfractuosités.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Affleurement&#10;&#10;Le contenu généré par l’IA peut être incorrect.">
            <a:extLst>
              <a:ext uri="{FF2B5EF4-FFF2-40B4-BE49-F238E27FC236}">
                <a16:creationId xmlns:a16="http://schemas.microsoft.com/office/drawing/2014/main" id="{3F14F142-986A-25A0-DD93-C9BA10304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11F78D-5F8E-5840-285C-7C38F468C3EE}"/>
              </a:ext>
            </a:extLst>
          </p:cNvPr>
          <p:cNvSpPr txBox="1"/>
          <p:nvPr/>
        </p:nvSpPr>
        <p:spPr>
          <a:xfrm>
            <a:off x="5145024" y="6258167"/>
            <a:ext cx="7046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nid de balbuzard.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montagne&#10;&#10;Le contenu généré par l’IA peut être incorrect.">
            <a:extLst>
              <a:ext uri="{FF2B5EF4-FFF2-40B4-BE49-F238E27FC236}">
                <a16:creationId xmlns:a16="http://schemas.microsoft.com/office/drawing/2014/main" id="{52622B85-0522-C91E-EF73-5C1EFC9DCA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00" y="243000"/>
            <a:ext cx="8496000" cy="637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47644A-57BD-054B-0CCD-8FA18BD6F571}"/>
              </a:ext>
            </a:extLst>
          </p:cNvPr>
          <p:cNvSpPr txBox="1"/>
          <p:nvPr/>
        </p:nvSpPr>
        <p:spPr>
          <a:xfrm>
            <a:off x="2048256" y="6153335"/>
            <a:ext cx="84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Structures basaltique, d'intérêt paysager et géologique.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eau&#10;&#10;Le contenu généré par l’IA peut être incorrect.">
            <a:extLst>
              <a:ext uri="{FF2B5EF4-FFF2-40B4-BE49-F238E27FC236}">
                <a16:creationId xmlns:a16="http://schemas.microsoft.com/office/drawing/2014/main" id="{75835185-5564-C954-AE0B-D99168D924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2762" y="279000"/>
            <a:ext cx="922653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54F842-0E3D-CA66-118D-5FE285AD4491}"/>
              </a:ext>
            </a:extLst>
          </p:cNvPr>
          <p:cNvSpPr txBox="1"/>
          <p:nvPr/>
        </p:nvSpPr>
        <p:spPr>
          <a:xfrm>
            <a:off x="1938528" y="6117335"/>
            <a:ext cx="9339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orgues basaltiques couchés et trottoirs à algues coralligènes.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eau&#10;&#10;Le contenu généré par l’IA peut être incorrect.">
            <a:extLst>
              <a:ext uri="{FF2B5EF4-FFF2-40B4-BE49-F238E27FC236}">
                <a16:creationId xmlns:a16="http://schemas.microsoft.com/office/drawing/2014/main" id="{FEC54E0E-2F07-7FF6-6DB1-17373EC2F8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F774AB-2D77-3615-D15C-F0E07A9329C6}"/>
              </a:ext>
            </a:extLst>
          </p:cNvPr>
          <p:cNvSpPr txBox="1"/>
          <p:nvPr/>
        </p:nvSpPr>
        <p:spPr>
          <a:xfrm>
            <a:off x="4949952" y="6117335"/>
            <a:ext cx="8156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Rhyolite rouge.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Le contenu généré par l’IA peut être incorrect.">
            <a:extLst>
              <a:ext uri="{FF2B5EF4-FFF2-40B4-BE49-F238E27FC236}">
                <a16:creationId xmlns:a16="http://schemas.microsoft.com/office/drawing/2014/main" id="{2CBD2711-46DC-C11B-E7A3-ADCFE212FC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45FAC1-57C4-8014-6156-FA1E50465D72}"/>
              </a:ext>
            </a:extLst>
          </p:cNvPr>
          <p:cNvSpPr txBox="1"/>
          <p:nvPr/>
        </p:nvSpPr>
        <p:spPr>
          <a:xfrm>
            <a:off x="1896000" y="6117335"/>
            <a:ext cx="943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Osani (Corse-du-Sud) - France, Réserve naturelle de </a:t>
            </a:r>
            <a:r>
              <a:rPr lang="fr-FR" sz="2400" b="1" dirty="0" err="1">
                <a:solidFill>
                  <a:schemeClr val="bg1"/>
                </a:solidFill>
              </a:rPr>
              <a:t>Scandola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nature, ciel&#10;&#10;Le contenu généré par l’IA peut être incorrect.">
            <a:extLst>
              <a:ext uri="{FF2B5EF4-FFF2-40B4-BE49-F238E27FC236}">
                <a16:creationId xmlns:a16="http://schemas.microsoft.com/office/drawing/2014/main" id="{E65F3647-B7B6-C912-49B3-DDE25A4571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2987" y="279000"/>
            <a:ext cx="943824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4D491A3-0DF5-11A6-43B1-81CFE97CB62E}"/>
              </a:ext>
            </a:extLst>
          </p:cNvPr>
          <p:cNvSpPr txBox="1"/>
          <p:nvPr/>
        </p:nvSpPr>
        <p:spPr>
          <a:xfrm>
            <a:off x="4194048" y="6072431"/>
            <a:ext cx="8193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Scandola rocher et tour d'Elbo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16B40DA4-BA9E-FB3F-17EC-EA66E0F425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672" y="492760"/>
            <a:ext cx="4680000" cy="3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ature, plein air, eau, Étendue d’eau&#10;&#10;Le contenu généré par l’IA peut être incorrect.">
            <a:extLst>
              <a:ext uri="{FF2B5EF4-FFF2-40B4-BE49-F238E27FC236}">
                <a16:creationId xmlns:a16="http://schemas.microsoft.com/office/drawing/2014/main" id="{4B69AFFA-62AF-1F26-ACB5-70135495CF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7056" y="3219831"/>
            <a:ext cx="4636098" cy="3168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eau, plein air, nature&#10;&#10;Le contenu généré par l’IA peut être incorrect.">
            <a:extLst>
              <a:ext uri="{FF2B5EF4-FFF2-40B4-BE49-F238E27FC236}">
                <a16:creationId xmlns:a16="http://schemas.microsoft.com/office/drawing/2014/main" id="{C602E7EE-AEA7-59AC-2E9A-0861EE4DCB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633" y="3429000"/>
            <a:ext cx="4392000" cy="2928813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dauphin, mammifère, mammifère aquatiques, eau&#10;&#10;Le contenu généré par l’IA peut être incorrect.">
            <a:extLst>
              <a:ext uri="{FF2B5EF4-FFF2-40B4-BE49-F238E27FC236}">
                <a16:creationId xmlns:a16="http://schemas.microsoft.com/office/drawing/2014/main" id="{63F76CBB-1A00-410D-5450-FB3A36F692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367" y="392625"/>
            <a:ext cx="5400000" cy="3036375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eau, plein air&#10;&#10;Le contenu généré par l’IA peut être incorrect.">
            <a:extLst>
              <a:ext uri="{FF2B5EF4-FFF2-40B4-BE49-F238E27FC236}">
                <a16:creationId xmlns:a16="http://schemas.microsoft.com/office/drawing/2014/main" id="{7FDAEA70-D5A2-F4FD-6401-5D683E6862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298" y="515874"/>
            <a:ext cx="4517480" cy="338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embarcation, eau, plein air, bateau&#10;&#10;Le contenu généré par l’IA peut être incorrect.">
            <a:extLst>
              <a:ext uri="{FF2B5EF4-FFF2-40B4-BE49-F238E27FC236}">
                <a16:creationId xmlns:a16="http://schemas.microsoft.com/office/drawing/2014/main" id="{47916390-5986-753E-6C74-9A1AE826DF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5312" y="3258312"/>
            <a:ext cx="5676000" cy="3096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aysage, nature, plein air&#10;&#10;Le contenu généré par l’IA peut être incorrect.">
            <a:extLst>
              <a:ext uri="{FF2B5EF4-FFF2-40B4-BE49-F238E27FC236}">
                <a16:creationId xmlns:a16="http://schemas.microsoft.com/office/drawing/2014/main" id="{69F4ABF1-013A-E93C-59DB-745E2C997E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443" y="3429000"/>
            <a:ext cx="4473792" cy="298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texte, ciel, nature, plein air&#10;&#10;Le contenu généré par l’IA peut être incorrect.">
            <a:extLst>
              <a:ext uri="{FF2B5EF4-FFF2-40B4-BE49-F238E27FC236}">
                <a16:creationId xmlns:a16="http://schemas.microsoft.com/office/drawing/2014/main" id="{A18873D5-16D3-27F2-D734-A2650AEF47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9214" y="441000"/>
            <a:ext cx="6970343" cy="309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montagne&#10;&#10;Le contenu généré par l’IA peut être incorrect.">
            <a:extLst>
              <a:ext uri="{FF2B5EF4-FFF2-40B4-BE49-F238E27FC236}">
                <a16:creationId xmlns:a16="http://schemas.microsoft.com/office/drawing/2014/main" id="{8E8BC21C-11EE-B35C-D657-02A00A27B4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125" y="455295"/>
            <a:ext cx="6118772" cy="2988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plein air, nature, eau&#10;&#10;Le contenu généré par l’IA peut être incorrect.">
            <a:extLst>
              <a:ext uri="{FF2B5EF4-FFF2-40B4-BE49-F238E27FC236}">
                <a16:creationId xmlns:a16="http://schemas.microsoft.com/office/drawing/2014/main" id="{52273441-4F64-466C-6C8B-AFDC78E79D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1182" y="3429000"/>
            <a:ext cx="4896000" cy="29539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ache, bovin, bétail&#10;&#10;Le contenu généré par l’IA peut être incorrect.">
            <a:extLst>
              <a:ext uri="{FF2B5EF4-FFF2-40B4-BE49-F238E27FC236}">
                <a16:creationId xmlns:a16="http://schemas.microsoft.com/office/drawing/2014/main" id="{EB92E256-61F2-AC4B-2AF7-976938AA9C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000" y="1764792"/>
            <a:ext cx="10620000" cy="31152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eau, plein air, grotte&#10;&#10;Le contenu généré par l’IA peut être incorrect.">
            <a:extLst>
              <a:ext uri="{FF2B5EF4-FFF2-40B4-BE49-F238E27FC236}">
                <a16:creationId xmlns:a16="http://schemas.microsoft.com/office/drawing/2014/main" id="{130ED542-5754-97AA-851C-8863C3CDAA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869" y="507784"/>
            <a:ext cx="4090855" cy="3024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grotte, nature, Grotte marine, eau&#10;&#10;Le contenu généré par l’IA peut être incorrect.">
            <a:extLst>
              <a:ext uri="{FF2B5EF4-FFF2-40B4-BE49-F238E27FC236}">
                <a16:creationId xmlns:a16="http://schemas.microsoft.com/office/drawing/2014/main" id="{8B374799-8EB2-606C-4088-3C17F460EA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278" y="3429000"/>
            <a:ext cx="4090855" cy="3024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norama, paysage&#10;&#10;Le contenu généré par l’IA peut être incorrect.">
            <a:extLst>
              <a:ext uri="{FF2B5EF4-FFF2-40B4-BE49-F238E27FC236}">
                <a16:creationId xmlns:a16="http://schemas.microsoft.com/office/drawing/2014/main" id="{EBA94B09-7907-7A91-FBB9-7301F7288D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6907" y="1825752"/>
            <a:ext cx="9818185" cy="28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iel, plein air, panorama&#10;&#10;Le contenu généré par l’IA peut être incorrect.">
            <a:extLst>
              <a:ext uri="{FF2B5EF4-FFF2-40B4-BE49-F238E27FC236}">
                <a16:creationId xmlns:a16="http://schemas.microsoft.com/office/drawing/2014/main" id="{149EF432-39F9-7921-3194-DFAF05925C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089" y="1899000"/>
            <a:ext cx="10431821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montagne, ciel&#10;&#10;Le contenu généré par l’IA peut être incorrect.">
            <a:extLst>
              <a:ext uri="{FF2B5EF4-FFF2-40B4-BE49-F238E27FC236}">
                <a16:creationId xmlns:a16="http://schemas.microsoft.com/office/drawing/2014/main" id="{637A9607-4100-938F-3F42-13EAB371A5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645" y="441000"/>
            <a:ext cx="6855842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ature, plein air, eau, érosion&#10;&#10;Le contenu généré par l’IA peut être incorrect.">
            <a:extLst>
              <a:ext uri="{FF2B5EF4-FFF2-40B4-BE49-F238E27FC236}">
                <a16:creationId xmlns:a16="http://schemas.microsoft.com/office/drawing/2014/main" id="{7FC5CD24-A6C8-0D30-E1D4-DC89FA1D08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4562" y="3073043"/>
            <a:ext cx="4130437" cy="331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lac, transport&#10;&#10;Le contenu généré par l’IA peut être incorrect.">
            <a:extLst>
              <a:ext uri="{FF2B5EF4-FFF2-40B4-BE49-F238E27FC236}">
                <a16:creationId xmlns:a16="http://schemas.microsoft.com/office/drawing/2014/main" id="{2876F7D9-F9A3-F0E2-895B-35D0EE4CF4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43" y="3429000"/>
            <a:ext cx="6480000" cy="303539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ciel, nature&#10;&#10;Le contenu généré par l’IA peut être incorrect.">
            <a:extLst>
              <a:ext uri="{FF2B5EF4-FFF2-40B4-BE49-F238E27FC236}">
                <a16:creationId xmlns:a16="http://schemas.microsoft.com/office/drawing/2014/main" id="{E79877E2-424C-0AF2-8224-23C0D606A7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5003" y="441000"/>
            <a:ext cx="4042154" cy="2988000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dessin, clipart, Dessin au trait&#10;&#10;Le contenu généré par l’IA peut être incorrect.">
            <a:extLst>
              <a:ext uri="{FF2B5EF4-FFF2-40B4-BE49-F238E27FC236}">
                <a16:creationId xmlns:a16="http://schemas.microsoft.com/office/drawing/2014/main" id="{9545701E-D598-EBF8-110D-E2EF408448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688" y="1237602"/>
            <a:ext cx="7680000" cy="460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02AD38-0A29-513F-82F9-A9FBC2AB34A5}"/>
              </a:ext>
            </a:extLst>
          </p:cNvPr>
          <p:cNvSpPr txBox="1"/>
          <p:nvPr/>
        </p:nvSpPr>
        <p:spPr>
          <a:xfrm>
            <a:off x="2650507" y="5845602"/>
            <a:ext cx="852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Drapeau de Corse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6666C8E-2860-1418-9A87-9EBA5CB0BE9C}"/>
              </a:ext>
            </a:extLst>
          </p:cNvPr>
          <p:cNvSpPr txBox="1"/>
          <p:nvPr/>
        </p:nvSpPr>
        <p:spPr>
          <a:xfrm>
            <a:off x="280688" y="284205"/>
            <a:ext cx="7147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La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Lorient Vous A Présenté La Réserve Naturelle de </a:t>
            </a:r>
            <a:r>
              <a:rPr lang="fr-FR" sz="2400" b="1" dirty="0" err="1">
                <a:solidFill>
                  <a:srgbClr val="FFFF00"/>
                </a:solidFill>
              </a:rPr>
              <a:t>Scandola</a:t>
            </a:r>
            <a:r>
              <a:rPr lang="fr-FR" sz="2400" b="1" dirty="0">
                <a:solidFill>
                  <a:srgbClr val="FFFF00"/>
                </a:solidFill>
              </a:rPr>
              <a:t> –  Corse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776FB29-228F-CD96-10C3-1DA3E7FFFE5C}"/>
              </a:ext>
            </a:extLst>
          </p:cNvPr>
          <p:cNvSpPr txBox="1"/>
          <p:nvPr/>
        </p:nvSpPr>
        <p:spPr>
          <a:xfrm>
            <a:off x="7960688" y="2469425"/>
            <a:ext cx="40893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allOver"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192</Words>
  <Application>Microsoft Office PowerPoint</Application>
  <PresentationFormat>Grand écran</PresentationFormat>
  <Paragraphs>28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2025-04-07T05:01:31Z</dcterms:modified>
</cp:coreProperties>
</file>