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61"/>
  </p:notesMasterIdLst>
  <p:sldIdLst>
    <p:sldId id="470" r:id="rId3"/>
    <p:sldId id="484" r:id="rId4"/>
    <p:sldId id="486" r:id="rId5"/>
    <p:sldId id="485" r:id="rId6"/>
    <p:sldId id="428" r:id="rId7"/>
    <p:sldId id="471" r:id="rId8"/>
    <p:sldId id="472" r:id="rId9"/>
    <p:sldId id="473" r:id="rId10"/>
    <p:sldId id="474" r:id="rId11"/>
    <p:sldId id="475" r:id="rId12"/>
    <p:sldId id="476" r:id="rId13"/>
    <p:sldId id="477" r:id="rId14"/>
    <p:sldId id="478" r:id="rId15"/>
    <p:sldId id="479" r:id="rId16"/>
    <p:sldId id="480" r:id="rId17"/>
    <p:sldId id="481" r:id="rId18"/>
    <p:sldId id="429" r:id="rId19"/>
    <p:sldId id="430" r:id="rId20"/>
    <p:sldId id="431" r:id="rId21"/>
    <p:sldId id="432" r:id="rId22"/>
    <p:sldId id="433" r:id="rId23"/>
    <p:sldId id="434" r:id="rId24"/>
    <p:sldId id="435" r:id="rId25"/>
    <p:sldId id="436" r:id="rId26"/>
    <p:sldId id="437" r:id="rId27"/>
    <p:sldId id="438" r:id="rId28"/>
    <p:sldId id="439" r:id="rId29"/>
    <p:sldId id="440" r:id="rId30"/>
    <p:sldId id="441" r:id="rId31"/>
    <p:sldId id="442" r:id="rId32"/>
    <p:sldId id="443" r:id="rId33"/>
    <p:sldId id="444" r:id="rId34"/>
    <p:sldId id="445" r:id="rId35"/>
    <p:sldId id="446" r:id="rId36"/>
    <p:sldId id="447" r:id="rId37"/>
    <p:sldId id="448" r:id="rId38"/>
    <p:sldId id="449" r:id="rId39"/>
    <p:sldId id="450" r:id="rId40"/>
    <p:sldId id="451" r:id="rId41"/>
    <p:sldId id="452" r:id="rId42"/>
    <p:sldId id="453" r:id="rId43"/>
    <p:sldId id="454" r:id="rId44"/>
    <p:sldId id="455" r:id="rId45"/>
    <p:sldId id="456" r:id="rId46"/>
    <p:sldId id="457" r:id="rId47"/>
    <p:sldId id="458" r:id="rId48"/>
    <p:sldId id="459" r:id="rId49"/>
    <p:sldId id="460" r:id="rId50"/>
    <p:sldId id="461" r:id="rId51"/>
    <p:sldId id="462" r:id="rId52"/>
    <p:sldId id="463" r:id="rId53"/>
    <p:sldId id="464" r:id="rId54"/>
    <p:sldId id="465" r:id="rId55"/>
    <p:sldId id="466" r:id="rId56"/>
    <p:sldId id="467" r:id="rId57"/>
    <p:sldId id="482" r:id="rId58"/>
    <p:sldId id="468" r:id="rId59"/>
    <p:sldId id="469" r:id="rId60"/>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7jMRNGGhB/eUoQYK56XEQ==" hashData="ZT9wrq5fa3mDU7YHVcfN/pwwCD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6" autoAdjust="0"/>
    <p:restoredTop sz="94660"/>
  </p:normalViewPr>
  <p:slideViewPr>
    <p:cSldViewPr>
      <p:cViewPr varScale="1">
        <p:scale>
          <a:sx n="94" d="100"/>
          <a:sy n="94" d="100"/>
        </p:scale>
        <p:origin x="-365" y="-67"/>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337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06/03/2025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06/03/2025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Tm="4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18.xml"/><Relationship Id="rId6" Type="http://schemas.openxmlformats.org/officeDocument/2006/relationships/image" Target="../media/image65.jpeg"/><Relationship Id="rId5" Type="http://schemas.openxmlformats.org/officeDocument/2006/relationships/image" Target="../media/image64.gif"/><Relationship Id="rId4" Type="http://schemas.openxmlformats.org/officeDocument/2006/relationships/image" Target="../media/image63.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3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5184000" y="144000"/>
            <a:ext cx="3240000" cy="2612485"/>
          </a:xfrm>
          <a:prstGeom prst="rect">
            <a:avLst/>
          </a:prstGeom>
          <a:noFill/>
        </p:spPr>
        <p:txBody>
          <a:bodyPr wrap="none" rtlCol="0">
            <a:prstTxWarp prst="textArchUpPour">
              <a:avLst/>
            </a:prstTxWarp>
            <a:spAutoFit/>
          </a:bodyPr>
          <a:lstStyle/>
          <a:p>
            <a:r>
              <a:rPr lang="fr-FR" dirty="0" smtClean="0">
                <a:ln w="25400">
                  <a:solidFill>
                    <a:schemeClr val="tx1"/>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rPr>
              <a:t>Villes  et  villages</a:t>
            </a:r>
            <a:endParaRPr lang="fr-FR" dirty="0">
              <a:ln w="25400">
                <a:solidFill>
                  <a:schemeClr val="tx1"/>
                </a:soli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atin typeface="Permanent Marker" pitchFamily="2" charset="0"/>
              <a:ea typeface="Permanent Marker" pitchFamily="2" charset="0"/>
            </a:endParaRPr>
          </a:p>
        </p:txBody>
      </p:sp>
      <p:sp>
        <p:nvSpPr>
          <p:cNvPr id="3" name="ZoneTexte 2"/>
          <p:cNvSpPr txBox="1">
            <a:spLocks noChangeAspect="1"/>
          </p:cNvSpPr>
          <p:nvPr/>
        </p:nvSpPr>
        <p:spPr>
          <a:xfrm rot="21600000">
            <a:off x="5112469" y="540000"/>
            <a:ext cx="3240000" cy="2117528"/>
          </a:xfrm>
          <a:prstGeom prst="rect">
            <a:avLst/>
          </a:prstGeom>
          <a:noFill/>
        </p:spPr>
        <p:txBody>
          <a:bodyPr wrap="none" rtlCol="0">
            <a:prstTxWarp prst="textArchDownPour">
              <a:avLst/>
            </a:prstTxWarp>
            <a:spAutoFit/>
          </a:bodyPr>
          <a:lstStyle/>
          <a:p>
            <a:r>
              <a:rPr lang="fr-FR" sz="8800" dirty="0" smtClean="0">
                <a:ln w="9525" cmpd="dbl">
                  <a:solidFill>
                    <a:srgbClr val="FFC000"/>
                  </a:solidFill>
                </a:ln>
                <a:latin typeface="Permanent Marker" pitchFamily="2" charset="0"/>
                <a:ea typeface="Permanent Marker" pitchFamily="2" charset="0"/>
              </a:rPr>
              <a:t>Patrimoine  D’ Alsace</a:t>
            </a:r>
            <a:endParaRPr lang="fr-FR" sz="8800" dirty="0">
              <a:ln w="9525" cmpd="dbl">
                <a:solidFill>
                  <a:srgbClr val="FFC000"/>
                </a:solidFill>
              </a:ln>
              <a:latin typeface="Permanent Marker" pitchFamily="2" charset="0"/>
              <a:ea typeface="Permanent Marker" pitchFamily="2" charset="0"/>
            </a:endParaRPr>
          </a:p>
        </p:txBody>
      </p:sp>
      <p:sp>
        <p:nvSpPr>
          <p:cNvPr id="4" name="ZoneTexte 3"/>
          <p:cNvSpPr txBox="1"/>
          <p:nvPr/>
        </p:nvSpPr>
        <p:spPr>
          <a:xfrm>
            <a:off x="3168253" y="3024000"/>
            <a:ext cx="5400585" cy="1015663"/>
          </a:xfrm>
          <a:prstGeom prst="rect">
            <a:avLst/>
          </a:prstGeom>
          <a:noFill/>
        </p:spPr>
        <p:txBody>
          <a:bodyPr wrap="square" rtlCol="0">
            <a:spAutoFit/>
          </a:bodyPr>
          <a:lstStyle/>
          <a:p>
            <a:pPr algn="ctr"/>
            <a:r>
              <a:rPr lang="fr-FR" sz="6000" b="1" dirty="0" smtClean="0">
                <a:ln w="47625">
                  <a:gradFill>
                    <a:gsLst>
                      <a:gs pos="0">
                        <a:srgbClr val="000000"/>
                      </a:gs>
                      <a:gs pos="20000">
                        <a:srgbClr val="000040"/>
                      </a:gs>
                      <a:gs pos="50000">
                        <a:srgbClr val="400040"/>
                      </a:gs>
                      <a:gs pos="75000">
                        <a:srgbClr val="8F0040"/>
                      </a:gs>
                      <a:gs pos="89999">
                        <a:srgbClr val="F27300"/>
                      </a:gs>
                      <a:gs pos="100000">
                        <a:srgbClr val="FFBF00"/>
                      </a:gs>
                    </a:gsLst>
                    <a:lin ang="5400000" scaled="0"/>
                  </a:gradFill>
                </a:ln>
                <a:solidFill>
                  <a:srgbClr val="FFFF00"/>
                </a:solidFill>
                <a:latin typeface="Arial Black" pitchFamily="34" charset="0"/>
              </a:rPr>
              <a:t>Hunspach</a:t>
            </a:r>
            <a:r>
              <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endPar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endParaRPr>
          </a:p>
        </p:txBody>
      </p:sp>
      <p:pic>
        <p:nvPicPr>
          <p:cNvPr id="5" name="Image 4" descr="0a0000004 souris-non.gif"/>
          <p:cNvPicPr>
            <a:picLocks noChangeAspect="1"/>
          </p:cNvPicPr>
          <p:nvPr/>
        </p:nvPicPr>
        <p:blipFill>
          <a:blip r:embed="rId4" cstate="print"/>
          <a:stretch>
            <a:fillRect/>
          </a:stretch>
        </p:blipFill>
        <p:spPr>
          <a:xfrm>
            <a:off x="72000" y="4608000"/>
            <a:ext cx="852554" cy="1080000"/>
          </a:xfrm>
          <a:prstGeom prst="rect">
            <a:avLst/>
          </a:prstGeom>
        </p:spPr>
      </p:pic>
      <p:sp>
        <p:nvSpPr>
          <p:cNvPr id="6" name="ZoneTexte 5"/>
          <p:cNvSpPr txBox="1"/>
          <p:nvPr/>
        </p:nvSpPr>
        <p:spPr>
          <a:xfrm>
            <a:off x="36000" y="108000"/>
            <a:ext cx="1764101" cy="2677656"/>
          </a:xfrm>
          <a:prstGeom prst="rect">
            <a:avLst/>
          </a:prstGeom>
          <a:noFill/>
        </p:spPr>
        <p:txBody>
          <a:bodyPr wrap="square" rtlCol="0">
            <a:spAutoFit/>
          </a:bodyPr>
          <a:lstStyle/>
          <a:p>
            <a:pPr algn="ctr"/>
            <a:r>
              <a:rPr lang="fr-FR" sz="2400" b="1" dirty="0" smtClean="0">
                <a:solidFill>
                  <a:srgbClr val="FFFF00"/>
                </a:solidFill>
                <a:latin typeface="Chiller" pitchFamily="82" charset="0"/>
              </a:rPr>
              <a:t> </a:t>
            </a:r>
            <a:r>
              <a:rPr lang="fr-FR" sz="2400" b="1" dirty="0" smtClean="0">
                <a:latin typeface="Chiller" pitchFamily="82" charset="0"/>
              </a:rPr>
              <a:t>La photographie est l’un des langages les plus universels qui soit, et vous n’avez pas besoin de parler.</a:t>
            </a:r>
            <a:endParaRPr lang="fr-FR" sz="2400" b="1" dirty="0">
              <a:latin typeface="Chiller" pitchFamily="82" charset="0"/>
            </a:endParaRPr>
          </a:p>
        </p:txBody>
      </p:sp>
      <p:sp>
        <p:nvSpPr>
          <p:cNvPr id="7" name="ZoneTexte 6"/>
          <p:cNvSpPr txBox="1"/>
          <p:nvPr/>
        </p:nvSpPr>
        <p:spPr>
          <a:xfrm>
            <a:off x="2448173" y="144215"/>
            <a:ext cx="1728093" cy="938719"/>
          </a:xfrm>
          <a:prstGeom prst="rect">
            <a:avLst/>
          </a:prstGeom>
          <a:noFill/>
        </p:spPr>
        <p:txBody>
          <a:bodyPr wrap="square" rtlCol="0">
            <a:spAutoFit/>
          </a:bodyPr>
          <a:lstStyle/>
          <a:p>
            <a:pPr algn="ctr"/>
            <a:r>
              <a:rPr lang="fr-FR" sz="1100" b="1" dirty="0" smtClean="0">
                <a:ln w="0">
                  <a:noFill/>
                </a:ln>
                <a:latin typeface="Arial Narrow" pitchFamily="34" charset="0"/>
              </a:rPr>
              <a:t>Photos  prises  par  un amoureux </a:t>
            </a:r>
          </a:p>
          <a:p>
            <a:pPr algn="ctr"/>
            <a:r>
              <a:rPr lang="fr-FR" sz="1100" b="1" dirty="0" smtClean="0">
                <a:ln w="0">
                  <a:noFill/>
                </a:ln>
                <a:latin typeface="Arial Narrow" pitchFamily="34" charset="0"/>
              </a:rPr>
              <a:t>du patrimoine ancien</a:t>
            </a:r>
          </a:p>
          <a:p>
            <a:pPr algn="ctr"/>
            <a:r>
              <a:rPr lang="fr-FR" sz="1100" b="1" dirty="0" smtClean="0">
                <a:ln w="0">
                  <a:noFill/>
                </a:ln>
                <a:latin typeface="Arial Narrow" pitchFamily="34" charset="0"/>
              </a:rPr>
              <a:t> pour  le  plaisir  de  partager  </a:t>
            </a:r>
            <a:endParaRPr lang="fr-FR" sz="1100" b="1" dirty="0">
              <a:ln w="0">
                <a:noFill/>
              </a:ln>
              <a:latin typeface="Arial Narrow" pitchFamily="34" charset="0"/>
            </a:endParaRPr>
          </a:p>
        </p:txBody>
      </p:sp>
      <p:sp>
        <p:nvSpPr>
          <p:cNvPr id="9" name="Rectangle 8"/>
          <p:cNvSpPr/>
          <p:nvPr/>
        </p:nvSpPr>
        <p:spPr>
          <a:xfrm>
            <a:off x="1296046" y="4212000"/>
            <a:ext cx="7344472" cy="1446550"/>
          </a:xfrm>
          <a:prstGeom prst="rect">
            <a:avLst/>
          </a:prstGeom>
        </p:spPr>
        <p:txBody>
          <a:bodyPr wrap="square">
            <a:spAutoFit/>
          </a:bodyPr>
          <a:lstStyle/>
          <a:p>
            <a:pPr algn="ctr"/>
            <a:r>
              <a:rPr lang="fr-FR" sz="4400" b="1" dirty="0" smtClean="0">
                <a:ln w="31750">
                  <a:solidFill>
                    <a:schemeClr val="tx1"/>
                  </a:solidFill>
                </a:ln>
                <a:solidFill>
                  <a:srgbClr val="FFC000"/>
                </a:solidFill>
                <a:latin typeface="Arial Black" pitchFamily="34" charset="0"/>
              </a:rPr>
              <a:t>Village préféré des français 2020</a:t>
            </a:r>
            <a:endParaRPr lang="fr-FR" sz="2800" b="1" dirty="0">
              <a:ln w="31750">
                <a:solidFill>
                  <a:schemeClr val="tx1"/>
                </a:solidFill>
              </a:ln>
              <a:solidFill>
                <a:srgbClr val="FFC000"/>
              </a:solidFill>
              <a:latin typeface="Arial Black" pitchFamily="34" charset="0"/>
            </a:endParaRPr>
          </a:p>
        </p:txBody>
      </p:sp>
      <p:pic>
        <p:nvPicPr>
          <p:cNvPr id="13" name="Image 12" descr="Blason_Hunspach_67.svg.png"/>
          <p:cNvPicPr>
            <a:picLocks noChangeAspect="1"/>
          </p:cNvPicPr>
          <p:nvPr/>
        </p:nvPicPr>
        <p:blipFill>
          <a:blip r:embed="rId5" cstate="print"/>
          <a:stretch>
            <a:fillRect/>
          </a:stretch>
        </p:blipFill>
        <p:spPr>
          <a:xfrm>
            <a:off x="6408613" y="1008311"/>
            <a:ext cx="720005" cy="792000"/>
          </a:xfrm>
          <a:prstGeom prst="rect">
            <a:avLst/>
          </a:prstGeom>
        </p:spPr>
      </p:pic>
      <p:pic>
        <p:nvPicPr>
          <p:cNvPr id="14" name="Groupe Folklorique de Hunspach - Sakvicka.wav">
            <a:hlinkClick r:id="" action="ppaction://media"/>
          </p:cNvPr>
          <p:cNvPicPr>
            <a:picLocks noRot="1" noChangeAspect="1"/>
          </p:cNvPicPr>
          <p:nvPr>
            <a:wavAudioFile r:embed="rId1" name="Groupe Folklorique de Hunspach - Sakvicka.wav"/>
          </p:nvPr>
        </p:nvPicPr>
        <p:blipFill>
          <a:blip r:embed="rId6" cstate="print"/>
          <a:stretch>
            <a:fillRect/>
          </a:stretch>
        </p:blipFill>
        <p:spPr>
          <a:xfrm>
            <a:off x="5112469" y="2592487"/>
            <a:ext cx="244475" cy="244475"/>
          </a:xfrm>
          <a:prstGeom prst="rect">
            <a:avLst/>
          </a:prstGeom>
        </p:spPr>
      </p:pic>
    </p:spTree>
  </p:cSld>
  <p:clrMapOvr>
    <a:masterClrMapping/>
  </p:clrMapOvr>
  <p:transition spd="med"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4"/>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7700"/>
                            </p:stCondLst>
                            <p:childTnLst>
                              <p:par>
                                <p:cTn id="22" presetID="7" presetClass="entr" presetSubtype="1" fill="hold" nodeType="afterEffect">
                                  <p:stCondLst>
                                    <p:cond delay="20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1000" fill="hold"/>
                                        <p:tgtEl>
                                          <p:spTgt spid="13"/>
                                        </p:tgtEl>
                                        <p:attrNameLst>
                                          <p:attrName>ppt_x</p:attrName>
                                        </p:attrNameLst>
                                      </p:cBhvr>
                                      <p:tavLst>
                                        <p:tav tm="0">
                                          <p:val>
                                            <p:strVal val="#ppt_x"/>
                                          </p:val>
                                        </p:tav>
                                        <p:tav tm="100000">
                                          <p:val>
                                            <p:strVal val="#ppt_x"/>
                                          </p:val>
                                        </p:tav>
                                      </p:tavLst>
                                    </p:anim>
                                    <p:anim calcmode="lin" valueType="num">
                                      <p:cBhvr additive="base">
                                        <p:cTn id="25" dur="1000" fill="hold"/>
                                        <p:tgtEl>
                                          <p:spTgt spid="13"/>
                                        </p:tgtEl>
                                        <p:attrNameLst>
                                          <p:attrName>ppt_y</p:attrName>
                                        </p:attrNameLst>
                                      </p:cBhvr>
                                      <p:tavLst>
                                        <p:tav tm="0">
                                          <p:val>
                                            <p:strVal val="0-#ppt_h/2"/>
                                          </p:val>
                                        </p:tav>
                                        <p:tav tm="100000">
                                          <p:val>
                                            <p:strVal val="#ppt_y"/>
                                          </p:val>
                                        </p:tav>
                                      </p:tavLst>
                                    </p:anim>
                                  </p:childTnLst>
                                </p:cTn>
                              </p:par>
                            </p:childTnLst>
                          </p:cTn>
                        </p:par>
                        <p:par>
                          <p:cTn id="26" fill="hold">
                            <p:stCondLst>
                              <p:cond delay="107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14500"/>
                            </p:stCondLst>
                            <p:childTnLst>
                              <p:par>
                                <p:cTn id="33" presetID="9" presetClass="entr" presetSubtype="0" fill="hold" grpId="0" nodeType="after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dissolve">
                                      <p:cBhvr>
                                        <p:cTn id="35" dur="500"/>
                                        <p:tgtEl>
                                          <p:spTgt spid="6"/>
                                        </p:tgtEl>
                                      </p:cBhvr>
                                    </p:animEffect>
                                  </p:childTnLst>
                                </p:cTn>
                              </p:par>
                            </p:childTnLst>
                          </p:cTn>
                        </p:par>
                        <p:par>
                          <p:cTn id="36" fill="hold">
                            <p:stCondLst>
                              <p:cond delay="17000"/>
                            </p:stCondLst>
                            <p:childTnLst>
                              <p:par>
                                <p:cTn id="37" presetID="24" presetClass="entr" presetSubtype="0" fill="hold" grpId="0" nodeType="afterEffect">
                                  <p:stCondLst>
                                    <p:cond delay="200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par>
                          <p:cTn id="40" fill="hold">
                            <p:stCondLst>
                              <p:cond delay="19000"/>
                            </p:stCondLst>
                            <p:childTnLst>
                              <p:par>
                                <p:cTn id="41" presetID="24" presetClass="entr" presetSubtype="0" fill="hold" nodeType="afterEffect">
                                  <p:stCondLst>
                                    <p:cond delay="2000"/>
                                  </p:stCondLst>
                                  <p:childTnLst>
                                    <p:set>
                                      <p:cBhvr>
                                        <p:cTn id="42" dur="1" fill="hold">
                                          <p:stCondLst>
                                            <p:cond delay="0"/>
                                          </p:stCondLst>
                                        </p:cTn>
                                        <p:tgtEl>
                                          <p:spTgt spid="5"/>
                                        </p:tgtEl>
                                        <p:attrNameLst>
                                          <p:attrName>style.visibility</p:attrName>
                                        </p:attrNameLst>
                                      </p:cBhvr>
                                      <p:to>
                                        <p:strVal val="visible"/>
                                      </p:to>
                                    </p:set>
                                    <p:anim to="" calcmode="lin" valueType="num">
                                      <p:cBhvr>
                                        <p:cTn id="43"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44" repeatCount="indefinite" fill="hold" display="0">
                  <p:stCondLst>
                    <p:cond delay="indefinite"/>
                  </p:stCondLst>
                  <p:endCondLst>
                    <p:cond evt="onPrev" delay="0">
                      <p:tgtEl>
                        <p:sldTgt/>
                      </p:tgtEl>
                    </p:cond>
                    <p:cond evt="onStopAudio" delay="0">
                      <p:tgtEl>
                        <p:sldTgt/>
                      </p:tgtEl>
                    </p:cond>
                  </p:endCondLst>
                </p:cTn>
                <p:tgtEl>
                  <p:spTgt spid="14"/>
                </p:tgtEl>
              </p:cMediaNode>
            </p:audio>
          </p:childTnLst>
        </p:cTn>
      </p:par>
    </p:tnLst>
    <p:bldLst>
      <p:bldP spid="2" grpId="0"/>
      <p:bldP spid="3"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p:nvPr/>
        </p:nvSpPr>
        <p:spPr>
          <a:xfrm>
            <a:off x="1" y="36000"/>
            <a:ext cx="8640762" cy="5632311"/>
          </a:xfrm>
          <a:prstGeom prst="rect">
            <a:avLst/>
          </a:prstGeom>
          <a:noFill/>
        </p:spPr>
        <p:txBody>
          <a:bodyPr wrap="square" rtlCol="0">
            <a:spAutoFit/>
          </a:bodyPr>
          <a:lstStyle/>
          <a:p>
            <a:pPr algn="ctr"/>
            <a:endParaRPr lang="fr-FR" sz="1600" b="1" cap="all" dirty="0" smtClean="0"/>
          </a:p>
          <a:p>
            <a:pPr algn="ctr"/>
            <a:r>
              <a:rPr lang="fr-FR" sz="3200" b="1" cap="all" dirty="0" smtClean="0"/>
              <a:t>Histoire </a:t>
            </a:r>
            <a:r>
              <a:rPr lang="fr-FR" sz="3200" b="1" cap="all" dirty="0" smtClean="0"/>
              <a:t>et </a:t>
            </a:r>
            <a:r>
              <a:rPr lang="fr-FR" sz="3200" b="1" cap="all" dirty="0" smtClean="0"/>
              <a:t>Patrimoine</a:t>
            </a:r>
          </a:p>
          <a:p>
            <a:pPr algn="ctr"/>
            <a:r>
              <a:rPr lang="fr-FR" sz="2400" b="1" dirty="0" smtClean="0"/>
              <a:t>Classé </a:t>
            </a:r>
            <a:r>
              <a:rPr lang="fr-FR" sz="2400" b="1" dirty="0" smtClean="0"/>
              <a:t>parmi les plus beaux villages de France, Hunspach se distingue par la richesse de son patrimoine</a:t>
            </a:r>
            <a:r>
              <a:rPr lang="fr-FR" sz="2400" b="1" dirty="0" smtClean="0"/>
              <a:t>.</a:t>
            </a:r>
          </a:p>
          <a:p>
            <a:pPr algn="ctr"/>
            <a:endParaRPr lang="fr-FR" sz="2400" b="1" cap="all" dirty="0" smtClean="0"/>
          </a:p>
          <a:p>
            <a:pPr algn="ctr"/>
            <a:r>
              <a:rPr lang="fr-FR" sz="2000" b="1" cap="all" dirty="0" smtClean="0">
                <a:latin typeface="Footlight MT Light" pitchFamily="18" charset="0"/>
              </a:rPr>
              <a:t>L’unité </a:t>
            </a:r>
            <a:r>
              <a:rPr lang="fr-FR" sz="2000" b="1" cap="all" dirty="0" smtClean="0">
                <a:latin typeface="Footlight MT Light" pitchFamily="18" charset="0"/>
              </a:rPr>
              <a:t>architecturale du village est </a:t>
            </a:r>
            <a:r>
              <a:rPr lang="fr-FR" sz="2000" b="1" cap="all" dirty="0" smtClean="0">
                <a:latin typeface="Footlight MT Light" pitchFamily="18" charset="0"/>
              </a:rPr>
              <a:t>remarquablement</a:t>
            </a:r>
          </a:p>
          <a:p>
            <a:pPr algn="ctr"/>
            <a:r>
              <a:rPr lang="fr-FR" sz="2000" b="1" cap="all" dirty="0" smtClean="0">
                <a:latin typeface="Footlight MT Light" pitchFamily="18" charset="0"/>
              </a:rPr>
              <a:t> </a:t>
            </a:r>
            <a:r>
              <a:rPr lang="fr-FR" sz="2000" b="1" cap="all" dirty="0" smtClean="0">
                <a:latin typeface="Footlight MT Light" pitchFamily="18" charset="0"/>
              </a:rPr>
              <a:t>conservée, notamment le long de la rue principale </a:t>
            </a:r>
            <a:r>
              <a:rPr lang="fr-FR" sz="2000" b="1" cap="all" dirty="0" smtClean="0">
                <a:latin typeface="Footlight MT Light" pitchFamily="18" charset="0"/>
              </a:rPr>
              <a:t>composée</a:t>
            </a:r>
          </a:p>
          <a:p>
            <a:pPr algn="ctr"/>
            <a:r>
              <a:rPr lang="fr-FR" sz="2000" b="1" cap="all" dirty="0" smtClean="0">
                <a:latin typeface="Footlight MT Light" pitchFamily="18" charset="0"/>
              </a:rPr>
              <a:t> </a:t>
            </a:r>
            <a:r>
              <a:rPr lang="fr-FR" sz="2000" b="1" cap="all" dirty="0" smtClean="0">
                <a:latin typeface="Footlight MT Light" pitchFamily="18" charset="0"/>
              </a:rPr>
              <a:t>de maisons à colombages blanches dotées de toits à pans coupés. On peut admirer ces corps de ferme grâce aux cours ouvertes typiques de la région de Wissembourg. Les habitants ornent leurs fenêtres de géraniums rouges afin d’apporter une touche de couleur au paysage.</a:t>
            </a:r>
          </a:p>
          <a:p>
            <a:pPr algn="ctr"/>
            <a:r>
              <a:rPr lang="fr-FR" sz="2000" b="1" cap="all" dirty="0" smtClean="0">
                <a:latin typeface="Footlight MT Light" pitchFamily="18" charset="0"/>
              </a:rPr>
              <a:t>Un élément fait la particularité de l’héritage architectural de Hunspach : les vitres à verre bombé que l’on peut encore trouver sur certaines bâtisses, permettant à leurs habitants de voir sans être vus…</a:t>
            </a:r>
          </a:p>
          <a:p>
            <a:pPr algn="ctr"/>
            <a:endParaRPr lang="fr-FR" sz="2000" b="1" cap="all" dirty="0"/>
          </a:p>
        </p:txBody>
      </p:sp>
      <p:pic>
        <p:nvPicPr>
          <p:cNvPr id="3" name="Image 2" descr="0a0000003.gif"/>
          <p:cNvPicPr>
            <a:picLocks noChangeAspect="1"/>
          </p:cNvPicPr>
          <p:nvPr/>
        </p:nvPicPr>
        <p:blipFill>
          <a:blip r:embed="rId3" cstate="print"/>
          <a:stretch>
            <a:fillRect/>
          </a:stretch>
        </p:blipFill>
        <p:spPr>
          <a:xfrm>
            <a:off x="8136805" y="5256783"/>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p:nvPr/>
        </p:nvSpPr>
        <p:spPr>
          <a:xfrm>
            <a:off x="1" y="36000"/>
            <a:ext cx="8640762" cy="5586145"/>
          </a:xfrm>
          <a:prstGeom prst="rect">
            <a:avLst/>
          </a:prstGeom>
          <a:noFill/>
        </p:spPr>
        <p:txBody>
          <a:bodyPr wrap="square" rtlCol="0">
            <a:spAutoFit/>
          </a:bodyPr>
          <a:lstStyle/>
          <a:p>
            <a:pPr algn="ctr"/>
            <a:endParaRPr lang="fr-FR" sz="100" b="1" cap="all" dirty="0" smtClean="0"/>
          </a:p>
          <a:p>
            <a:pPr algn="ctr"/>
            <a:endParaRPr lang="fr-FR" sz="1200" b="1" cap="all" dirty="0" smtClean="0"/>
          </a:p>
          <a:p>
            <a:pPr algn="ctr"/>
            <a:r>
              <a:rPr lang="fr-FR" sz="2000" b="1" cap="all" dirty="0" smtClean="0">
                <a:latin typeface="Footlight MT Light" pitchFamily="18" charset="0"/>
              </a:rPr>
              <a:t>Le patrimoine culturel de la localité ne se traduit pas </a:t>
            </a:r>
            <a:endParaRPr lang="fr-FR" sz="2000" b="1" cap="all" dirty="0" smtClean="0">
              <a:latin typeface="Footlight MT Light" pitchFamily="18" charset="0"/>
            </a:endParaRPr>
          </a:p>
          <a:p>
            <a:pPr algn="ctr"/>
            <a:r>
              <a:rPr lang="fr-FR" sz="2000" b="1" cap="all" dirty="0" smtClean="0">
                <a:latin typeface="Footlight MT Light" pitchFamily="18" charset="0"/>
              </a:rPr>
              <a:t>seulement </a:t>
            </a:r>
            <a:r>
              <a:rPr lang="fr-FR" sz="2000" b="1" cap="all" dirty="0" smtClean="0">
                <a:latin typeface="Footlight MT Light" pitchFamily="18" charset="0"/>
              </a:rPr>
              <a:t>par son architecture. Les villageois sont également très attachés à leurs traditions, qu’ils font vivre à travers diverses manifestations comme:</a:t>
            </a:r>
          </a:p>
          <a:p>
            <a:pPr algn="ctr"/>
            <a:r>
              <a:rPr lang="fr-FR" sz="2000" b="1" cap="all" dirty="0" smtClean="0">
                <a:latin typeface="Footlight MT Light" pitchFamily="18" charset="0"/>
              </a:rPr>
              <a:t>la fête du folklore, rendez-vous estival de l’art de vivre </a:t>
            </a:r>
            <a:r>
              <a:rPr lang="fr-FR" sz="2000" b="1" cap="all" dirty="0" err="1" smtClean="0">
                <a:latin typeface="Footlight MT Light" pitchFamily="18" charset="0"/>
              </a:rPr>
              <a:t>hunspachois</a:t>
            </a:r>
            <a:r>
              <a:rPr lang="fr-FR" sz="2000" b="1" cap="all" dirty="0" smtClean="0">
                <a:latin typeface="Footlight MT Light" pitchFamily="18" charset="0"/>
              </a:rPr>
              <a:t>, mettant en avant les costumes, danses et mets traditionnels tels que les </a:t>
            </a:r>
            <a:r>
              <a:rPr lang="fr-FR" sz="2000" b="1" cap="all" dirty="0" err="1" smtClean="0">
                <a:latin typeface="Footlight MT Light" pitchFamily="18" charset="0"/>
              </a:rPr>
              <a:t>Dàmpfknepfle</a:t>
            </a:r>
            <a:r>
              <a:rPr lang="fr-FR" sz="2000" b="1" cap="all" dirty="0" smtClean="0">
                <a:latin typeface="Footlight MT Light" pitchFamily="18" charset="0"/>
              </a:rPr>
              <a:t> ;</a:t>
            </a:r>
          </a:p>
          <a:p>
            <a:pPr algn="ctr"/>
            <a:r>
              <a:rPr lang="fr-FR" sz="2000" b="1" cap="all" dirty="0" smtClean="0">
                <a:latin typeface="Footlight MT Light" pitchFamily="18" charset="0"/>
              </a:rPr>
              <a:t>le marché de Noël d’antan, événement convivial et intergénérationnel autour des personnages du </a:t>
            </a:r>
            <a:r>
              <a:rPr lang="fr-FR" sz="2000" b="1" cap="all" dirty="0" err="1" smtClean="0">
                <a:latin typeface="Footlight MT Light" pitchFamily="18" charset="0"/>
              </a:rPr>
              <a:t>Hàns</a:t>
            </a:r>
            <a:r>
              <a:rPr lang="fr-FR" sz="2000" b="1" cap="all" dirty="0" smtClean="0">
                <a:latin typeface="Footlight MT Light" pitchFamily="18" charset="0"/>
              </a:rPr>
              <a:t> </a:t>
            </a:r>
            <a:r>
              <a:rPr lang="fr-FR" sz="2000" b="1" cap="all" dirty="0" err="1" smtClean="0">
                <a:latin typeface="Footlight MT Light" pitchFamily="18" charset="0"/>
              </a:rPr>
              <a:t>Tràpp</a:t>
            </a:r>
            <a:r>
              <a:rPr lang="fr-FR" sz="2000" b="1" cap="all" dirty="0" smtClean="0">
                <a:latin typeface="Footlight MT Light" pitchFamily="18" charset="0"/>
              </a:rPr>
              <a:t> et du </a:t>
            </a:r>
            <a:r>
              <a:rPr lang="fr-FR" sz="2000" b="1" cap="all" dirty="0" err="1" smtClean="0">
                <a:latin typeface="Footlight MT Light" pitchFamily="18" charset="0"/>
              </a:rPr>
              <a:t>Christkindel</a:t>
            </a:r>
            <a:r>
              <a:rPr lang="fr-FR" sz="2000" b="1" cap="all" dirty="0" smtClean="0">
                <a:latin typeface="Footlight MT Light" pitchFamily="18" charset="0"/>
              </a:rPr>
              <a:t>.</a:t>
            </a:r>
          </a:p>
          <a:p>
            <a:pPr algn="ctr"/>
            <a:endParaRPr lang="fr-FR" sz="400" b="1" cap="all" dirty="0" smtClean="0">
              <a:latin typeface="Footlight MT Light" pitchFamily="18" charset="0"/>
            </a:endParaRPr>
          </a:p>
          <a:p>
            <a:pPr algn="ctr"/>
            <a:r>
              <a:rPr lang="fr-FR" sz="2000" b="1" cap="all" dirty="0" smtClean="0">
                <a:latin typeface="Footlight MT Light" pitchFamily="18" charset="0"/>
              </a:rPr>
              <a:t>D’autre part, Hunspach dispose d’un important patrimoine militaire. Le Fort de </a:t>
            </a:r>
            <a:r>
              <a:rPr lang="fr-FR" sz="2000" b="1" cap="all" dirty="0" err="1" smtClean="0">
                <a:latin typeface="Footlight MT Light" pitchFamily="18" charset="0"/>
              </a:rPr>
              <a:t>Schoenenbourg</a:t>
            </a:r>
            <a:r>
              <a:rPr lang="fr-FR" sz="2000" b="1" cap="all" dirty="0" smtClean="0">
                <a:latin typeface="Footlight MT Light" pitchFamily="18" charset="0"/>
              </a:rPr>
              <a:t> qui se situe sur son ban est</a:t>
            </a:r>
          </a:p>
          <a:p>
            <a:pPr algn="ctr"/>
            <a:r>
              <a:rPr lang="fr-FR" sz="2000" b="1" cap="all" dirty="0" smtClean="0">
                <a:latin typeface="Footlight MT Light" pitchFamily="18" charset="0"/>
              </a:rPr>
              <a:t> le plus grand ouvrage de la Ligne Maginot ouvert au public en Alsace. Cet ensemble de galeries souterraines a été l’ouvrage le plus attaqué lors de la Seconde Guerre mondiale, et est resté invaincu, jusqu'à sa reddition sur ordre du haut </a:t>
            </a:r>
          </a:p>
          <a:p>
            <a:pPr algn="ctr"/>
            <a:r>
              <a:rPr lang="fr-FR" sz="2000" b="1" cap="all" dirty="0" smtClean="0">
                <a:latin typeface="Footlight MT Light" pitchFamily="18" charset="0"/>
              </a:rPr>
              <a:t>commandement français 6 jours après l'armistice.</a:t>
            </a:r>
            <a:endParaRPr lang="fr-FR" sz="2000" b="1" cap="all" dirty="0" smtClean="0">
              <a:latin typeface="Footlight MT Light" pitchFamily="18" charset="0"/>
            </a:endParaRPr>
          </a:p>
        </p:txBody>
      </p:sp>
      <p:pic>
        <p:nvPicPr>
          <p:cNvPr id="3" name="Image 2" descr="0a0000003.gif"/>
          <p:cNvPicPr>
            <a:picLocks noChangeAspect="1"/>
          </p:cNvPicPr>
          <p:nvPr/>
        </p:nvPicPr>
        <p:blipFill>
          <a:blip r:embed="rId3" cstate="print"/>
          <a:stretch>
            <a:fillRect/>
          </a:stretch>
        </p:blipFill>
        <p:spPr>
          <a:xfrm>
            <a:off x="8136805" y="5256783"/>
            <a:ext cx="297180" cy="297180"/>
          </a:xfrm>
          <a:prstGeom prst="rect">
            <a:avLst/>
          </a:prstGeom>
        </p:spPr>
      </p:pic>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ZoneTexte 1"/>
          <p:cNvSpPr txBox="1"/>
          <p:nvPr/>
        </p:nvSpPr>
        <p:spPr>
          <a:xfrm>
            <a:off x="0" y="-72000"/>
            <a:ext cx="8640762" cy="2139047"/>
          </a:xfrm>
          <a:prstGeom prst="rect">
            <a:avLst/>
          </a:prstGeom>
          <a:noFill/>
        </p:spPr>
        <p:txBody>
          <a:bodyPr wrap="square" rtlCol="0">
            <a:spAutoFit/>
          </a:bodyPr>
          <a:lstStyle/>
          <a:p>
            <a:pPr algn="ctr"/>
            <a:endParaRPr lang="fr-FR" sz="100" b="1" cap="all" dirty="0" smtClean="0"/>
          </a:p>
          <a:p>
            <a:pPr algn="ctr"/>
            <a:endParaRPr lang="fr-FR" sz="1200" b="1" cap="all" dirty="0" smtClean="0"/>
          </a:p>
          <a:p>
            <a:pPr algn="ctr"/>
            <a:r>
              <a:rPr lang="fr-FR" sz="2000" b="1" cap="all" dirty="0" smtClean="0">
                <a:latin typeface="Footlight MT Light" pitchFamily="18" charset="0"/>
              </a:rPr>
              <a:t>Membre du Parc Naturel Régional des Vosges du Nord </a:t>
            </a:r>
          </a:p>
          <a:p>
            <a:pPr algn="ctr"/>
            <a:r>
              <a:rPr lang="fr-FR" sz="2000" b="1" cap="all" dirty="0" smtClean="0">
                <a:latin typeface="Footlight MT Light" pitchFamily="18" charset="0"/>
              </a:rPr>
              <a:t>et situé dans la région géographique de l’Outre-Forêt, le </a:t>
            </a:r>
          </a:p>
          <a:p>
            <a:pPr algn="ctr"/>
            <a:r>
              <a:rPr lang="fr-FR" sz="2000" b="1" cap="all" dirty="0" smtClean="0">
                <a:latin typeface="Footlight MT Light" pitchFamily="18" charset="0"/>
              </a:rPr>
              <a:t>village se caractérise aussi par un patrimoine naturel remarquable que l’on peut découvrir en se promenant à pied, </a:t>
            </a:r>
          </a:p>
          <a:p>
            <a:pPr algn="ctr"/>
            <a:r>
              <a:rPr lang="fr-FR" sz="2000" b="1" cap="all" dirty="0" smtClean="0">
                <a:latin typeface="Footlight MT Light" pitchFamily="18" charset="0"/>
              </a:rPr>
              <a:t>à vélo ou à cheval.</a:t>
            </a:r>
          </a:p>
          <a:p>
            <a:pPr algn="ctr"/>
            <a:endParaRPr lang="fr-FR" sz="2000" b="1" cap="all" dirty="0"/>
          </a:p>
        </p:txBody>
      </p:sp>
      <p:pic>
        <p:nvPicPr>
          <p:cNvPr id="3" name="Image 2" descr="0a0000003.gif"/>
          <p:cNvPicPr>
            <a:picLocks noChangeAspect="1"/>
          </p:cNvPicPr>
          <p:nvPr/>
        </p:nvPicPr>
        <p:blipFill>
          <a:blip r:embed="rId3" cstate="print"/>
          <a:stretch>
            <a:fillRect/>
          </a:stretch>
        </p:blipFill>
        <p:spPr>
          <a:xfrm>
            <a:off x="8136805" y="5256783"/>
            <a:ext cx="297180" cy="297180"/>
          </a:xfrm>
          <a:prstGeom prst="rect">
            <a:avLst/>
          </a:prstGeom>
        </p:spPr>
      </p:pic>
      <p:pic>
        <p:nvPicPr>
          <p:cNvPr id="4" name="Image 3" descr="449433792_2415918611930962_8039929951292093038_n.jpg"/>
          <p:cNvPicPr>
            <a:picLocks noChangeAspect="1"/>
          </p:cNvPicPr>
          <p:nvPr/>
        </p:nvPicPr>
        <p:blipFill>
          <a:blip r:embed="rId4" cstate="print"/>
          <a:stretch>
            <a:fillRect/>
          </a:stretch>
        </p:blipFill>
        <p:spPr>
          <a:xfrm>
            <a:off x="1404000" y="1785016"/>
            <a:ext cx="5860277" cy="3976023"/>
          </a:xfrm>
          <a:prstGeom prst="rect">
            <a:avLst/>
          </a:prstGeom>
        </p:spPr>
      </p:pic>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70743484_856732044816226_1216084549098993739_o.jpg"/>
          <p:cNvPicPr>
            <a:picLocks noChangeAspect="1"/>
          </p:cNvPicPr>
          <p:nvPr/>
        </p:nvPicPr>
        <p:blipFill>
          <a:blip r:embed="rId2" cstate="print"/>
          <a:stretch>
            <a:fillRect/>
          </a:stretch>
        </p:blipFill>
        <p:spPr>
          <a:xfrm>
            <a:off x="418941" y="11589"/>
            <a:ext cx="7802880" cy="573786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74269390_856731631482934_6058006581736602397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091085_856731768149587_216292053410322005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370115_856732138149550_2592580214748744329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483124_856731844816246_5332956955699584380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488345_856731664816264_2880908421967795821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492667_856732171482880_8061416999965595252_o.jpg"/>
          <p:cNvPicPr>
            <a:picLocks noChangeAspect="1"/>
          </p:cNvPicPr>
          <p:nvPr/>
        </p:nvPicPr>
        <p:blipFill>
          <a:blip r:embed="rId2" cstate="print"/>
          <a:stretch>
            <a:fillRect/>
          </a:stretch>
        </p:blipFill>
        <p:spPr>
          <a:xfrm>
            <a:off x="768491" y="0"/>
            <a:ext cx="7103780"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493136_856731728149591_2586482111757146425_o.jpg"/>
          <p:cNvPicPr>
            <a:picLocks noChangeAspect="1"/>
          </p:cNvPicPr>
          <p:nvPr/>
        </p:nvPicPr>
        <p:blipFill>
          <a:blip r:embed="rId2" cstate="print"/>
          <a:stretch>
            <a:fillRect/>
          </a:stretch>
        </p:blipFill>
        <p:spPr>
          <a:xfrm>
            <a:off x="418941" y="30639"/>
            <a:ext cx="7802880" cy="569976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01132_856731954816235_1190772341095769157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07115_856732201482877_6189010379930355288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08586_856731881482909_4665177139118462119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11208_856731684816262_7183724124146677849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16609_856731974816233_6022784272355118658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29709_856731991482898_2808502073311535559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33421_856731938149570_609453756690593229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44695_856732018149562_6235697774082264941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47121_856732064816224_1459169091724761808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65524_856731911482906_4471031484687263730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72612_856731701482927_4667919879074926034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72616_856732114816219_3863949085851877642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582168_856731788149585_3196785343071626085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603930_856732081482889_1082913251238319567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631497_856731751482922_7585900103130204224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6983348_856731864816244_6019769987111117456_o.jpg"/>
          <p:cNvPicPr>
            <a:picLocks noChangeAspect="1"/>
          </p:cNvPicPr>
          <p:nvPr/>
        </p:nvPicPr>
        <p:blipFill>
          <a:blip r:embed="rId2" cstate="print"/>
          <a:stretch>
            <a:fillRect/>
          </a:stretch>
        </p:blipFill>
        <p:spPr>
          <a:xfrm>
            <a:off x="528448" y="0"/>
            <a:ext cx="7583866"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7006745_856731614816269_7735429586037688708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7029904_856731811482916_3771829386265762294_o.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2474013_3631342440514897_42859308709296218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214934_3631343533848121_5785790256308474787_n.jpg"/>
          <p:cNvPicPr>
            <a:picLocks noChangeAspect="1"/>
          </p:cNvPicPr>
          <p:nvPr/>
        </p:nvPicPr>
        <p:blipFill>
          <a:blip r:embed="rId2" cstate="print"/>
          <a:stretch>
            <a:fillRect/>
          </a:stretch>
        </p:blipFill>
        <p:spPr>
          <a:xfrm>
            <a:off x="252000" y="0"/>
            <a:ext cx="81145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314693_3631418213840653_265012504067343693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451917_3631343267181481_4817700405359478127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489655_3631342500514891_4302818822744794415_n.jpg"/>
          <p:cNvPicPr>
            <a:picLocks noChangeAspect="1"/>
          </p:cNvPicPr>
          <p:nvPr/>
        </p:nvPicPr>
        <p:blipFill>
          <a:blip r:embed="rId2" cstate="print"/>
          <a:stretch>
            <a:fillRect/>
          </a:stretch>
        </p:blipFill>
        <p:spPr>
          <a:xfrm>
            <a:off x="324000" y="0"/>
            <a:ext cx="804816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531393_3631343350514806_7577364238256822412_n.jpg"/>
          <p:cNvPicPr>
            <a:picLocks noChangeAspect="1"/>
          </p:cNvPicPr>
          <p:nvPr/>
        </p:nvPicPr>
        <p:blipFill>
          <a:blip r:embed="rId2" cstate="print"/>
          <a:stretch>
            <a:fillRect/>
          </a:stretch>
        </p:blipFill>
        <p:spPr>
          <a:xfrm>
            <a:off x="0" y="288000"/>
            <a:ext cx="8640000" cy="5197494"/>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534036_3631342560514885_173167489713081378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560833_3631343290514812_908143918546467805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8633958_3631418317173976_144049976077285138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37485_2415920658597424_4779521324466915969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44340_2415919768597513_351557265075123756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45676_2415919145264242_5111598831598745236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45974_2415920508597439_4612135915545054654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47455_2415919621930861_158611531053032583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48099_2415919965264160_3226324680835187368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53671_2415920261930797_1697501939511352797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54000_2415920155264141_1357289686813989670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58781_2415918928597597_7532783934223776191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473548_2415920348597455_7614018452823482809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630923_2415918525264304_49422439190699695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9759628_2415918765264280_9209857633101171597_n.jpg"/>
          <p:cNvPicPr>
            <a:picLocks noChangeAspect="1"/>
          </p:cNvPicPr>
          <p:nvPr/>
        </p:nvPicPr>
        <p:blipFill>
          <a:blip r:embed="rId2" cstate="print"/>
          <a:stretch>
            <a:fillRect/>
          </a:stretch>
        </p:blipFill>
        <p:spPr>
          <a:xfrm>
            <a:off x="0" y="0"/>
            <a:ext cx="8624712" cy="57610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4703862_8173168176073721_6199686946432560946_n.jpg"/>
          <p:cNvPicPr>
            <a:picLocks noChangeAspect="1"/>
          </p:cNvPicPr>
          <p:nvPr/>
        </p:nvPicPr>
        <p:blipFill>
          <a:blip r:embed="rId2" cstate="print"/>
          <a:stretch>
            <a:fillRect/>
          </a:stretch>
        </p:blipFill>
        <p:spPr>
          <a:xfrm>
            <a:off x="0" y="432000"/>
            <a:ext cx="8640000" cy="4893759"/>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093289_8173168886073650_1310121084052485142_n.jpg"/>
          <p:cNvPicPr>
            <a:picLocks noChangeAspect="1"/>
          </p:cNvPicPr>
          <p:nvPr/>
        </p:nvPicPr>
        <p:blipFill>
          <a:blip r:embed="rId2" cstate="print"/>
          <a:stretch>
            <a:fillRect/>
          </a:stretch>
        </p:blipFill>
        <p:spPr>
          <a:xfrm>
            <a:off x="0" y="396000"/>
            <a:ext cx="8640000" cy="4995012"/>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818926_8173169152740290_6926556585541988978_n.jpg"/>
          <p:cNvPicPr>
            <a:picLocks noChangeAspect="1"/>
          </p:cNvPicPr>
          <p:nvPr/>
        </p:nvPicPr>
        <p:blipFill>
          <a:blip r:embed="rId2" cstate="print"/>
          <a:stretch>
            <a:fillRect/>
          </a:stretch>
        </p:blipFill>
        <p:spPr>
          <a:xfrm>
            <a:off x="216000" y="0"/>
            <a:ext cx="8272429" cy="57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916139_8173168476073691_4299218053759554728_n.jpg"/>
          <p:cNvPicPr>
            <a:picLocks noChangeAspect="1"/>
          </p:cNvPicPr>
          <p:nvPr/>
        </p:nvPicPr>
        <p:blipFill>
          <a:blip r:embed="rId2" cstate="print"/>
          <a:stretch>
            <a:fillRect/>
          </a:stretch>
        </p:blipFill>
        <p:spPr>
          <a:xfrm>
            <a:off x="288000" y="0"/>
            <a:ext cx="8101976" cy="576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045503_8173169739406898_230294753939864005_n.jpg"/>
          <p:cNvPicPr>
            <a:picLocks noChangeAspect="1"/>
          </p:cNvPicPr>
          <p:nvPr/>
        </p:nvPicPr>
        <p:blipFill>
          <a:blip r:embed="rId2" cstate="print"/>
          <a:stretch>
            <a:fillRect/>
          </a:stretch>
        </p:blipFill>
        <p:spPr>
          <a:xfrm>
            <a:off x="0" y="468000"/>
            <a:ext cx="8640000" cy="4851562"/>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941513_8173169012740304_2845131182337126394_n.jpg"/>
          <p:cNvPicPr>
            <a:picLocks noChangeAspect="1"/>
          </p:cNvPicPr>
          <p:nvPr/>
        </p:nvPicPr>
        <p:blipFill>
          <a:blip r:embed="rId2" cstate="print"/>
          <a:stretch>
            <a:fillRect/>
          </a:stretch>
        </p:blipFill>
        <p:spPr>
          <a:xfrm>
            <a:off x="0" y="468000"/>
            <a:ext cx="8640000" cy="4961253"/>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6840661" y="4896743"/>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336605" y="1080319"/>
            <a:ext cx="1188000" cy="1188000"/>
          </a:xfrm>
          <a:prstGeom prst="rect">
            <a:avLst/>
          </a:prstGeom>
        </p:spPr>
      </p:pic>
      <p:sp>
        <p:nvSpPr>
          <p:cNvPr id="7" name="Étoile à 12 branches 6"/>
          <p:cNvSpPr>
            <a:spLocks/>
          </p:cNvSpPr>
          <p:nvPr/>
        </p:nvSpPr>
        <p:spPr>
          <a:xfrm>
            <a:off x="6264597" y="237646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2393</a:t>
            </a:r>
            <a:endParaRPr lang="fr-FR" sz="1100" dirty="0">
              <a:solidFill>
                <a:srgbClr val="FF0000"/>
              </a:solidFill>
              <a:latin typeface="Rockwell" pitchFamily="18" charset="0"/>
            </a:endParaRPr>
          </a:p>
        </p:txBody>
      </p:sp>
      <p:sp>
        <p:nvSpPr>
          <p:cNvPr id="8" name="ZoneTexte 7"/>
          <p:cNvSpPr txBox="1"/>
          <p:nvPr/>
        </p:nvSpPr>
        <p:spPr>
          <a:xfrm>
            <a:off x="4140000" y="3600599"/>
            <a:ext cx="896399" cy="276999"/>
          </a:xfrm>
          <a:prstGeom prst="rect">
            <a:avLst/>
          </a:prstGeom>
          <a:noFill/>
        </p:spPr>
        <p:txBody>
          <a:bodyPr wrap="none" rtlCol="0">
            <a:spAutoFit/>
          </a:bodyPr>
          <a:lstStyle/>
          <a:p>
            <a:r>
              <a:rPr lang="fr-FR" sz="1200" b="1" dirty="0" smtClean="0">
                <a:solidFill>
                  <a:srgbClr val="FF0000"/>
                </a:solidFill>
              </a:rPr>
              <a:t>06.03.2025</a:t>
            </a:r>
            <a:endParaRPr lang="fr-FR" sz="1200" b="1" dirty="0">
              <a:solidFill>
                <a:srgbClr val="FF0000"/>
              </a:solidFill>
            </a:endParaRPr>
          </a:p>
        </p:txBody>
      </p:sp>
      <p:sp>
        <p:nvSpPr>
          <p:cNvPr id="11" name="ZoneTexte 10"/>
          <p:cNvSpPr txBox="1"/>
          <p:nvPr/>
        </p:nvSpPr>
        <p:spPr>
          <a:xfrm>
            <a:off x="4644000" y="4968751"/>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1152029" y="38166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79999" y="36000"/>
            <a:ext cx="8316846"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Permanent Marker" pitchFamily="2" charset="0"/>
                <a:ea typeface="Permanent Marker" pitchFamily="2" charset="0"/>
              </a:rPr>
              <a:t>Groupe Folklorique </a:t>
            </a:r>
            <a:r>
              <a:rPr lang="fr-FR" sz="3600" dirty="0" smtClean="0">
                <a:ln w="19050">
                  <a:solidFill>
                    <a:schemeClr val="tx1"/>
                  </a:solidFill>
                </a:ln>
                <a:solidFill>
                  <a:srgbClr val="FFFF00"/>
                </a:solidFill>
                <a:latin typeface="Permanent Marker" pitchFamily="2" charset="0"/>
                <a:ea typeface="Permanent Marker" pitchFamily="2" charset="0"/>
              </a:rPr>
              <a:t>de Hunspach </a:t>
            </a:r>
          </a:p>
          <a:p>
            <a:pPr algn="ctr"/>
            <a:r>
              <a:rPr lang="fr-FR" sz="3600" dirty="0" err="1" smtClean="0">
                <a:ln w="19050">
                  <a:solidFill>
                    <a:schemeClr val="tx1"/>
                  </a:solidFill>
                </a:ln>
                <a:solidFill>
                  <a:srgbClr val="FFFF00"/>
                </a:solidFill>
                <a:latin typeface="Permanent Marker" pitchFamily="2" charset="0"/>
                <a:ea typeface="Permanent Marker" pitchFamily="2" charset="0"/>
              </a:rPr>
              <a:t>Sakvicka</a:t>
            </a:r>
            <a:endParaRPr lang="fr-FR" sz="3600" dirty="0">
              <a:ln w="19050">
                <a:solidFill>
                  <a:schemeClr val="tx1"/>
                </a:solidFill>
              </a:ln>
              <a:solidFill>
                <a:srgbClr val="FFFF00"/>
              </a:solidFill>
              <a:latin typeface="Permanent Marker" pitchFamily="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4104357" y="1584375"/>
            <a:ext cx="1320000" cy="1980000"/>
          </a:xfrm>
          <a:prstGeom prst="rect">
            <a:avLst/>
          </a:prstGeom>
        </p:spPr>
      </p:pic>
      <p:pic>
        <p:nvPicPr>
          <p:cNvPr id="13" name="Image 12" descr="images.jpeg"/>
          <p:cNvPicPr>
            <a:picLocks noChangeAspect="1"/>
          </p:cNvPicPr>
          <p:nvPr/>
        </p:nvPicPr>
        <p:blipFill>
          <a:blip r:embed="rId6" cstate="print"/>
          <a:stretch>
            <a:fillRect/>
          </a:stretch>
        </p:blipFill>
        <p:spPr>
          <a:xfrm>
            <a:off x="359941" y="792000"/>
            <a:ext cx="3096344" cy="2661320"/>
          </a:xfrm>
          <a:prstGeom prst="rect">
            <a:avLst/>
          </a:prstGeom>
          <a:effectLst>
            <a:softEdge rad="635000"/>
          </a:effectLst>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3"/>
                                        </p:tgtEl>
                                        <p:attrNameLst>
                                          <p:attrName>style.visibility</p:attrName>
                                        </p:attrNameLst>
                                      </p:cBhvr>
                                      <p:to>
                                        <p:strVal val="visible"/>
                                      </p:to>
                                    </p:set>
                                    <p:anim to="" calcmode="lin" valueType="num">
                                      <p:cBhvr>
                                        <p:cTn id="15" dur="1" fill="hold"/>
                                        <p:tgtEl>
                                          <p:spTgt spid="13"/>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8"/>
                                        </p:tgtEl>
                                        <p:attrNameLst>
                                          <p:attrName>style.visibility</p:attrName>
                                        </p:attrNameLst>
                                      </p:cBhvr>
                                      <p:to>
                                        <p:strVal val="visible"/>
                                      </p:to>
                                    </p:set>
                                    <p:anim to="" calcmode="lin" valueType="num">
                                      <p:cBhvr>
                                        <p:cTn id="39"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4460</TotalTime>
  <Words>259</Words>
  <Application>Microsoft Office PowerPoint</Application>
  <PresentationFormat>Personnalisé</PresentationFormat>
  <Paragraphs>38</Paragraphs>
  <Slides>58</Slides>
  <Notes>0</Notes>
  <HiddenSlides>0</HiddenSlides>
  <MMClips>1</MMClips>
  <ScaleCrop>false</ScaleCrop>
  <HeadingPairs>
    <vt:vector size="4" baseType="variant">
      <vt:variant>
        <vt:lpstr>Thème</vt:lpstr>
      </vt:variant>
      <vt:variant>
        <vt:i4>2</vt:i4>
      </vt:variant>
      <vt:variant>
        <vt:lpstr>Titres des diapositives</vt:lpstr>
      </vt:variant>
      <vt:variant>
        <vt:i4>58</vt:i4>
      </vt:variant>
    </vt:vector>
  </HeadingPairs>
  <TitlesOfParts>
    <vt:vector size="60"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 albenesius</cp:lastModifiedBy>
  <cp:revision>448</cp:revision>
  <dcterms:created xsi:type="dcterms:W3CDTF">2020-01-17T12:16:53Z</dcterms:created>
  <dcterms:modified xsi:type="dcterms:W3CDTF">2025-03-06T21:34:22Z</dcterms:modified>
</cp:coreProperties>
</file>