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324" r:id="rId5"/>
    <p:sldId id="256" r:id="rId6"/>
    <p:sldId id="260" r:id="rId7"/>
    <p:sldId id="261" r:id="rId8"/>
    <p:sldId id="263" r:id="rId9"/>
    <p:sldId id="262" r:id="rId10"/>
    <p:sldId id="266" r:id="rId11"/>
    <p:sldId id="267" r:id="rId12"/>
    <p:sldId id="264" r:id="rId13"/>
    <p:sldId id="268" r:id="rId14"/>
    <p:sldId id="269" r:id="rId15"/>
    <p:sldId id="272" r:id="rId16"/>
    <p:sldId id="273" r:id="rId17"/>
    <p:sldId id="291" r:id="rId18"/>
    <p:sldId id="284" r:id="rId19"/>
    <p:sldId id="274" r:id="rId20"/>
    <p:sldId id="279" r:id="rId21"/>
    <p:sldId id="275" r:id="rId22"/>
    <p:sldId id="277" r:id="rId23"/>
    <p:sldId id="276" r:id="rId24"/>
    <p:sldId id="281" r:id="rId25"/>
    <p:sldId id="280" r:id="rId26"/>
    <p:sldId id="321" r:id="rId27"/>
    <p:sldId id="322" r:id="rId28"/>
    <p:sldId id="323" r:id="rId29"/>
    <p:sldId id="283" r:id="rId30"/>
    <p:sldId id="292" r:id="rId31"/>
    <p:sldId id="294" r:id="rId32"/>
    <p:sldId id="293" r:id="rId33"/>
    <p:sldId id="313" r:id="rId34"/>
    <p:sldId id="311" r:id="rId35"/>
    <p:sldId id="325" r:id="rId36"/>
    <p:sldId id="296" r:id="rId37"/>
    <p:sldId id="304" r:id="rId38"/>
    <p:sldId id="305" r:id="rId39"/>
    <p:sldId id="306" r:id="rId40"/>
    <p:sldId id="308" r:id="rId41"/>
    <p:sldId id="307" r:id="rId42"/>
    <p:sldId id="309" r:id="rId43"/>
    <p:sldId id="310" r:id="rId44"/>
    <p:sldId id="312" r:id="rId45"/>
    <p:sldId id="295" r:id="rId46"/>
    <p:sldId id="315" r:id="rId47"/>
    <p:sldId id="314" r:id="rId48"/>
    <p:sldId id="326" r:id="rId49"/>
    <p:sldId id="328" r:id="rId50"/>
    <p:sldId id="329" r:id="rId51"/>
    <p:sldId id="330" r:id="rId52"/>
    <p:sldId id="331" r:id="rId53"/>
    <p:sldId id="332" r:id="rId54"/>
    <p:sldId id="336" r:id="rId55"/>
    <p:sldId id="333" r:id="rId56"/>
    <p:sldId id="334" r:id="rId57"/>
    <p:sldId id="318" r:id="rId58"/>
    <p:sldId id="303" r:id="rId59"/>
    <p:sldId id="300" r:id="rId60"/>
    <p:sldId id="299" r:id="rId61"/>
    <p:sldId id="298" r:id="rId62"/>
    <p:sldId id="302" r:id="rId6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41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1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84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41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9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01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58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39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85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80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58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8CB87-BE90-4403-9B01-46860AD2B1E8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2B449-E8AA-43B8-AE5B-25ECBB1F0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405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25160" y="996480"/>
            <a:ext cx="53617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médiéval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BUGEY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3213129" y="264763"/>
            <a:ext cx="258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SAINT-SORLIN</a:t>
            </a:r>
            <a:endParaRPr lang="fr-FR" sz="3200" dirty="0">
              <a:solidFill>
                <a:srgbClr val="00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3682" y="5322654"/>
            <a:ext cx="84166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Saint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Sorlin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en Bugey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su préserver le charme de son architecture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Bugiste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. C'est une ancienne place forte qui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contrôlait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route reliant Lyon à Genève et à l'Italie ..</a:t>
            </a:r>
          </a:p>
        </p:txBody>
      </p:sp>
    </p:spTree>
    <p:extLst>
      <p:ext uri="{BB962C8B-B14F-4D97-AF65-F5344CB8AC3E}">
        <p14:creationId xmlns:p14="http://schemas.microsoft.com/office/powerpoint/2010/main" val="142695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  <p:sndAc>
          <p:stSnd loop="1">
            <p:snd r:embed="rId2" name="jean-ferrat-ma-france.wav"/>
          </p:stSnd>
        </p:sndAc>
      </p:transition>
    </mc:Choice>
    <mc:Fallback xmlns="">
      <p:transition spd="slow" advTm="11000">
        <p:dissolve/>
        <p:sndAc>
          <p:stSnd loop="1">
            <p:snd r:embed="rId5" name="jean-ferrat-ma-fr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463" y="5239527"/>
            <a:ext cx="81672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s’appellera Saint-Saturnin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Cuchet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 moyen-âge. La châtellenie de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fut longtemps disputée entre le Dauphiné, la France et la Savoie.</a:t>
            </a:r>
          </a:p>
        </p:txBody>
      </p:sp>
    </p:spTree>
    <p:extLst>
      <p:ext uri="{BB962C8B-B14F-4D97-AF65-F5344CB8AC3E}">
        <p14:creationId xmlns:p14="http://schemas.microsoft.com/office/powerpoint/2010/main" val="29851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668" y="4907156"/>
            <a:ext cx="884266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fouilles ont montrées que des hommes préhistoriques se sont abrités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grottes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falaise ,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sépultures de l’âge de bronze ont été trouvées dans la plaine,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4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53659" y="5648190"/>
            <a:ext cx="6712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énorme menhir naturel, est un phénomène géologique qui surplombe le village.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853659" y="501135"/>
            <a:ext cx="26196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Pouponne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68974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1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5204935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Niché entre falaises et Rhône, le village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en Bugey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surnommé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village des roses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raison des multiples rosiers qui ornent ses ruelles, 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conservé ces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anciennes. </a:t>
            </a:r>
          </a:p>
        </p:txBody>
      </p:sp>
    </p:spTree>
    <p:extLst>
      <p:ext uri="{BB962C8B-B14F-4D97-AF65-F5344CB8AC3E}">
        <p14:creationId xmlns:p14="http://schemas.microsoft.com/office/powerpoint/2010/main" val="1917853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9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0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738" y="5277672"/>
            <a:ext cx="89569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montée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l'église, ruelle typique bordée de jolies façades fleuries, vous mènera jusqu'à l'église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Sainte-Marie Madeleine,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d'où vous aurez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sur le paysage environnant.</a:t>
            </a:r>
          </a:p>
        </p:txBody>
      </p:sp>
    </p:spTree>
    <p:extLst>
      <p:ext uri="{BB962C8B-B14F-4D97-AF65-F5344CB8AC3E}">
        <p14:creationId xmlns:p14="http://schemas.microsoft.com/office/powerpoint/2010/main" val="4812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7427" y="6136563"/>
            <a:ext cx="31518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Mairie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8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7885" y="5723844"/>
            <a:ext cx="6643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type de maison 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ugiste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le toit à un seul pan, débordant largement la façade</a:t>
            </a:r>
            <a:r>
              <a:rPr lang="fr-FR" dirty="0">
                <a:solidFill>
                  <a:srgbClr val="FFFF00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97523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4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1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0" y="5824749"/>
            <a:ext cx="84374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rue Sous le Bourg,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lavoir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Calimacha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(1845)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sous l’abri d’une toiture à quatre pans.</a:t>
            </a:r>
          </a:p>
        </p:txBody>
      </p:sp>
    </p:spTree>
    <p:extLst>
      <p:ext uri="{BB962C8B-B14F-4D97-AF65-F5344CB8AC3E}">
        <p14:creationId xmlns:p14="http://schemas.microsoft.com/office/powerpoint/2010/main" val="467323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774" y="5256890"/>
            <a:ext cx="8759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lavoir fut construit sur les bases de la 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Tour de la Fontaine",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 agrémenté en 1830 d'un édifice quasi carré à colonnade de style classique. </a:t>
            </a:r>
          </a:p>
        </p:txBody>
      </p:sp>
    </p:spTree>
    <p:extLst>
      <p:ext uri="{BB962C8B-B14F-4D97-AF65-F5344CB8AC3E}">
        <p14:creationId xmlns:p14="http://schemas.microsoft.com/office/powerpoint/2010/main" val="313722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9153" y="5748820"/>
            <a:ext cx="84270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classé "village de roses" depuis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1973,Juin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propice pour admirer les rosiers au maximum de leur floraison .. </a:t>
            </a:r>
          </a:p>
        </p:txBody>
      </p:sp>
    </p:spTree>
    <p:extLst>
      <p:ext uri="{BB962C8B-B14F-4D97-AF65-F5344CB8AC3E}">
        <p14:creationId xmlns:p14="http://schemas.microsoft.com/office/powerpoint/2010/main" val="157986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697" y="0"/>
            <a:ext cx="5496303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66"/>
          <a:stretch/>
        </p:blipFill>
        <p:spPr>
          <a:xfrm>
            <a:off x="0" y="0"/>
            <a:ext cx="405530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3682" y="576249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très nombreuses jardinières fleuries de Géraniums ornent également , les ruelles du villages ..</a:t>
            </a:r>
          </a:p>
        </p:txBody>
      </p:sp>
    </p:spTree>
    <p:extLst>
      <p:ext uri="{BB962C8B-B14F-4D97-AF65-F5344CB8AC3E}">
        <p14:creationId xmlns:p14="http://schemas.microsoft.com/office/powerpoint/2010/main" val="42723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59"/>
          <a:stretch/>
        </p:blipFill>
        <p:spPr>
          <a:xfrm>
            <a:off x="3626426" y="-1547"/>
            <a:ext cx="5517573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7"/>
          <a:stretch/>
        </p:blipFill>
        <p:spPr>
          <a:xfrm>
            <a:off x="-168443" y="0"/>
            <a:ext cx="379486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1614" y="5902346"/>
            <a:ext cx="84685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maisons ont un point commun : la montée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d’escaliers est à l’extérieure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l’habitation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au premier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étage.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82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46" y="5585843"/>
            <a:ext cx="79802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rez-de-chaussée, se trouvaient la cave et l’écurie. Le vaste auvent abritait récoltes et provisions de bois.</a:t>
            </a:r>
          </a:p>
        </p:txBody>
      </p:sp>
    </p:spTree>
    <p:extLst>
      <p:ext uri="{BB962C8B-B14F-4D97-AF65-F5344CB8AC3E}">
        <p14:creationId xmlns:p14="http://schemas.microsoft.com/office/powerpoint/2010/main" val="400358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1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60879" y="6113658"/>
            <a:ext cx="47644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en pierre ornée de fleurs</a:t>
            </a:r>
          </a:p>
        </p:txBody>
      </p:sp>
    </p:spTree>
    <p:extLst>
      <p:ext uri="{BB962C8B-B14F-4D97-AF65-F5344CB8AC3E}">
        <p14:creationId xmlns:p14="http://schemas.microsoft.com/office/powerpoint/2010/main" val="30511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8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01436" y="5641217"/>
            <a:ext cx="5746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type de maison savoyarde 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toit à deux pans encadrant un pignon.</a:t>
            </a:r>
          </a:p>
        </p:txBody>
      </p:sp>
    </p:spTree>
    <p:extLst>
      <p:ext uri="{BB962C8B-B14F-4D97-AF65-F5344CB8AC3E}">
        <p14:creationId xmlns:p14="http://schemas.microsoft.com/office/powerpoint/2010/main" val="18006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8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3431" y="124912"/>
            <a:ext cx="4242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Saint-Christophe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3034145" y="665018"/>
            <a:ext cx="436419" cy="5403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11827" y="5007508"/>
            <a:ext cx="8707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Seul exemple connu dans l'Ain d'une maison particulière peinte à l'extérieur d'un sujet religieux, la maison dite "de Saint-Christophe" est de type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savoyard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591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774" y="5367911"/>
            <a:ext cx="8375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décorée d'une peinture murale qui a fait l'objet d'une protection au titre des monuments historiques dès le 22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1"/>
          <a:stretch/>
        </p:blipFill>
        <p:spPr>
          <a:xfrm>
            <a:off x="0" y="0"/>
            <a:ext cx="5039591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/>
          <a:stretch/>
        </p:blipFill>
        <p:spPr>
          <a:xfrm>
            <a:off x="4987636" y="0"/>
            <a:ext cx="41563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255" y="5312264"/>
            <a:ext cx="84893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l'écu  de Savoie figure deux fois sur la façade rappelant l'appartenance du village à la Maison de Savoie avant 1601, date du rattachement des pays de l'Ain à la France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648142" y="116671"/>
            <a:ext cx="2539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Saint-Christophe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2234045" y="3148445"/>
            <a:ext cx="285750" cy="2358737"/>
          </a:xfrm>
          <a:prstGeom prst="straightConnector1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581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9583" y="5719520"/>
            <a:ext cx="4825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 de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-en-Bugey</a:t>
            </a:r>
          </a:p>
        </p:txBody>
      </p:sp>
    </p:spTree>
    <p:extLst>
      <p:ext uri="{BB962C8B-B14F-4D97-AF65-F5344CB8AC3E}">
        <p14:creationId xmlns:p14="http://schemas.microsoft.com/office/powerpoint/2010/main" val="33879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8597" y="658789"/>
            <a:ext cx="49473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Sainte-Marie-Madeleine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218209" y="5395391"/>
            <a:ext cx="87075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jolis édifices Romans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Bugey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sur un rocher incliné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panorama sur la plaine du Rhône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placé sous le vocable de sainte Marie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Madeleine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7645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445" y="5637799"/>
            <a:ext cx="86452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fortement transformé à l'époque gothique avec l'adjonction de nombreuses chapelles latérales (14e-16e siècles),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2645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4074" y="5903893"/>
            <a:ext cx="55799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apparaît aujourd’hui au premier abord comme un édifice gothique.</a:t>
            </a:r>
          </a:p>
        </p:txBody>
      </p:sp>
    </p:spTree>
    <p:extLst>
      <p:ext uri="{BB962C8B-B14F-4D97-AF65-F5344CB8AC3E}">
        <p14:creationId xmlns:p14="http://schemas.microsoft.com/office/powerpoint/2010/main" val="33491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1363" y="5498803"/>
            <a:ext cx="491993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Sainte-Marie-Madeleine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La nef depuis l’entrée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6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8" t="15206" r="9091" b="6212"/>
          <a:stretch/>
        </p:blipFill>
        <p:spPr>
          <a:xfrm>
            <a:off x="0" y="0"/>
            <a:ext cx="93088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8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3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3109" y="5928744"/>
            <a:ext cx="29819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chœur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68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8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9866" y="5395225"/>
            <a:ext cx="30283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de la vierge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14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5240" y="4827666"/>
            <a:ext cx="27638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du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chœur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29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3861" y="5332163"/>
            <a:ext cx="27061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du sacré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36560" y="5323399"/>
            <a:ext cx="1051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</a:t>
            </a:r>
          </a:p>
        </p:txBody>
      </p:sp>
    </p:spTree>
    <p:extLst>
      <p:ext uri="{BB962C8B-B14F-4D97-AF65-F5344CB8AC3E}">
        <p14:creationId xmlns:p14="http://schemas.microsoft.com/office/powerpoint/2010/main" val="331865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770" y="5395224"/>
            <a:ext cx="23968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Cuve baptismale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82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2976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768" y="0"/>
            <a:ext cx="462976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94539" y="6282035"/>
            <a:ext cx="17251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Saint-Blaise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7213" y="5907962"/>
            <a:ext cx="20297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Saint-Saturnin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0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8807" y="6125757"/>
            <a:ext cx="26425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chaire à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prêcher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61970" y="5941090"/>
            <a:ext cx="29274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Détail de la cuve de la </a:t>
            </a:r>
            <a:endParaRPr lang="fr-FR" sz="2400" dirty="0" smtClean="0"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chaire 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à prêcher</a:t>
            </a:r>
          </a:p>
        </p:txBody>
      </p:sp>
    </p:spTree>
    <p:extLst>
      <p:ext uri="{BB962C8B-B14F-4D97-AF65-F5344CB8AC3E}">
        <p14:creationId xmlns:p14="http://schemas.microsoft.com/office/powerpoint/2010/main" val="2619379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98746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7"/>
          <a:stretch/>
        </p:blipFill>
        <p:spPr>
          <a:xfrm>
            <a:off x="4298746" y="1"/>
            <a:ext cx="4845254" cy="68579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80756" y="338435"/>
            <a:ext cx="41617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vitraux sont magnifiques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19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214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140" y="-20781"/>
            <a:ext cx="4651860" cy="687878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36475" y="276090"/>
            <a:ext cx="61334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l’allée de la nef des dalles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funéraires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580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54141" y="6041610"/>
            <a:ext cx="45560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nef côté sortie vue du chœur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71688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73970" y="991748"/>
            <a:ext cx="3051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Molard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821" y="5579008"/>
            <a:ext cx="88720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Molard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près de la Place de la Halle,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16e siècle par les familles de la Forest et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Paquelot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3889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5" y="5776299"/>
            <a:ext cx="7284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L'arc surbaissé du portail d'entrée porte la date de 1574 aux côtés des armoiries des deux familles</a:t>
            </a:r>
          </a:p>
        </p:txBody>
      </p:sp>
    </p:spTree>
    <p:extLst>
      <p:ext uri="{BB962C8B-B14F-4D97-AF65-F5344CB8AC3E}">
        <p14:creationId xmlns:p14="http://schemas.microsoft.com/office/powerpoint/2010/main" val="293452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1"/>
          <a:stretch/>
        </p:blipFill>
        <p:spPr>
          <a:xfrm>
            <a:off x="0" y="0"/>
            <a:ext cx="923537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6467" y="3167389"/>
            <a:ext cx="3051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Molard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80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01289" y="5937013"/>
            <a:ext cx="2359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Lavoir du parc </a:t>
            </a:r>
          </a:p>
        </p:txBody>
      </p:sp>
    </p:spTree>
    <p:extLst>
      <p:ext uri="{BB962C8B-B14F-4D97-AF65-F5344CB8AC3E}">
        <p14:creationId xmlns:p14="http://schemas.microsoft.com/office/powerpoint/2010/main" val="34407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9"/>
          <a:stretch/>
        </p:blipFill>
        <p:spPr>
          <a:xfrm>
            <a:off x="0" y="-1"/>
            <a:ext cx="9157455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488873" y="57139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Lavoir de l'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Areymont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 sud de la ville dans un parc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2521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47910" cy="68604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9382" y="5658719"/>
            <a:ext cx="8998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source de l'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Areymont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au pied du château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Molard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pourvue d'un grand lavoir sous abri, </a:t>
            </a:r>
          </a:p>
        </p:txBody>
      </p:sp>
    </p:spTree>
    <p:extLst>
      <p:ext uri="{BB962C8B-B14F-4D97-AF65-F5344CB8AC3E}">
        <p14:creationId xmlns:p14="http://schemas.microsoft.com/office/powerpoint/2010/main" val="400949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631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636" y="0"/>
            <a:ext cx="45933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1238" y="5845644"/>
            <a:ext cx="5359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sculptures réalisées à la tronçonneuse</a:t>
            </a:r>
          </a:p>
        </p:txBody>
      </p:sp>
    </p:spTree>
    <p:extLst>
      <p:ext uri="{BB962C8B-B14F-4D97-AF65-F5344CB8AC3E}">
        <p14:creationId xmlns:p14="http://schemas.microsoft.com/office/powerpoint/2010/main" val="267869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2663" y="6029457"/>
            <a:ext cx="7253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Fontaines près du départ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randonnées pédestres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02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255" y="5533890"/>
            <a:ext cx="83776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Quitter saint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Sorlin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direction le Sanctuaire de Bernadette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60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6909" y="5755517"/>
            <a:ext cx="63072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d’ensemble du sanctuaire et notamment de la grotte de Lourdes. </a:t>
            </a:r>
          </a:p>
        </p:txBody>
      </p:sp>
      <p:sp>
        <p:nvSpPr>
          <p:cNvPr id="6" name="Rectangle 5"/>
          <p:cNvSpPr/>
          <p:nvPr/>
        </p:nvSpPr>
        <p:spPr>
          <a:xfrm>
            <a:off x="472966" y="520291"/>
            <a:ext cx="8056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Sanctuaire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l'Espace Bernadette</a:t>
            </a:r>
          </a:p>
        </p:txBody>
      </p:sp>
    </p:spTree>
    <p:extLst>
      <p:ext uri="{BB962C8B-B14F-4D97-AF65-F5344CB8AC3E}">
        <p14:creationId xmlns:p14="http://schemas.microsoft.com/office/powerpoint/2010/main" val="276377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r="4961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20983" y="415260"/>
            <a:ext cx="61825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l'intérieur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chapelle sainte-Bernadette </a:t>
            </a:r>
          </a:p>
        </p:txBody>
      </p:sp>
      <p:sp>
        <p:nvSpPr>
          <p:cNvPr id="4" name="Rectangle 3"/>
          <p:cNvSpPr/>
          <p:nvPr/>
        </p:nvSpPr>
        <p:spPr>
          <a:xfrm>
            <a:off x="1" y="5222162"/>
            <a:ext cx="89257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 dans les années 50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les habitants de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et l'abbé Vautrin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ce lieu est constitué d'un jardin dédié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Sainte-Bernadette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d'une réplique de la grotte de Lourdes,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83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83"/>
          <a:stretch/>
        </p:blipFill>
        <p:spPr>
          <a:xfrm>
            <a:off x="0" y="0"/>
            <a:ext cx="9124560" cy="69841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2064" y="5719520"/>
            <a:ext cx="4399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de Sainte-Bernadette</a:t>
            </a:r>
          </a:p>
        </p:txBody>
      </p:sp>
    </p:spTree>
    <p:extLst>
      <p:ext uri="{BB962C8B-B14F-4D97-AF65-F5344CB8AC3E}">
        <p14:creationId xmlns:p14="http://schemas.microsoft.com/office/powerpoint/2010/main" val="69796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4" r="-1"/>
          <a:stretch/>
        </p:blipFill>
        <p:spPr>
          <a:xfrm>
            <a:off x="0" y="-1"/>
            <a:ext cx="9143999" cy="68538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4137" y="861592"/>
            <a:ext cx="6066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Sainte-Bernadette vue extérieure</a:t>
            </a:r>
          </a:p>
        </p:txBody>
      </p:sp>
      <p:sp>
        <p:nvSpPr>
          <p:cNvPr id="2" name="Rectangle 1"/>
          <p:cNvSpPr/>
          <p:nvPr/>
        </p:nvSpPr>
        <p:spPr>
          <a:xfrm>
            <a:off x="150667" y="4980029"/>
            <a:ext cx="89102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Situation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: avant de quitter le bourg de Saint-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direction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Riverie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prendre à gauche la montée des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Roches. Belle découverte à faire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1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5" y="155093"/>
            <a:ext cx="77931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Saint-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Sorlin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-en-Bugey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village, blotti au pied des falaises 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conservé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nombreuses traces du passé : châteaux, ruelles aux maisons anciennes,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lavoirs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la célèbre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peinture médiévale sur la façade de la maison Saint-Christophe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idée de balade ,un beau village à découvrir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46374" y="6271644"/>
            <a:ext cx="37401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avril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48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</TotalTime>
  <Words>749</Words>
  <Application>Microsoft Office PowerPoint</Application>
  <PresentationFormat>Affichage à l'écran (4:3)</PresentationFormat>
  <Paragraphs>68</Paragraphs>
  <Slides>62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63</cp:revision>
  <dcterms:created xsi:type="dcterms:W3CDTF">2025-04-02T07:23:02Z</dcterms:created>
  <dcterms:modified xsi:type="dcterms:W3CDTF">2025-04-07T06:37:20Z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