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84" r:id="rId3"/>
    <p:sldId id="271" r:id="rId4"/>
    <p:sldId id="272" r:id="rId5"/>
    <p:sldId id="270" r:id="rId6"/>
    <p:sldId id="269" r:id="rId7"/>
    <p:sldId id="268" r:id="rId8"/>
    <p:sldId id="267" r:id="rId9"/>
    <p:sldId id="266" r:id="rId10"/>
    <p:sldId id="265" r:id="rId11"/>
    <p:sldId id="264" r:id="rId12"/>
    <p:sldId id="263" r:id="rId13"/>
    <p:sldId id="262" r:id="rId14"/>
    <p:sldId id="261" r:id="rId15"/>
    <p:sldId id="260" r:id="rId16"/>
    <p:sldId id="259" r:id="rId17"/>
    <p:sldId id="258" r:id="rId18"/>
    <p:sldId id="257" r:id="rId19"/>
    <p:sldId id="273" r:id="rId20"/>
    <p:sldId id="274" r:id="rId21"/>
    <p:sldId id="275" r:id="rId22"/>
    <p:sldId id="278" r:id="rId23"/>
    <p:sldId id="279" r:id="rId24"/>
    <p:sldId id="280" r:id="rId25"/>
    <p:sldId id="281" r:id="rId26"/>
    <p:sldId id="282" r:id="rId27"/>
    <p:sldId id="283" r:id="rId28"/>
    <p:sldId id="286" r:id="rId29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6950" autoAdjust="0"/>
    <p:restoredTop sz="94660"/>
  </p:normalViewPr>
  <p:slideViewPr>
    <p:cSldViewPr snapToGrid="0">
      <p:cViewPr varScale="1">
        <p:scale>
          <a:sx n="63" d="100"/>
          <a:sy n="63" d="100"/>
        </p:scale>
        <p:origin x="480" y="2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CB089F3-6844-0085-E77E-42F217BC6E6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95B6C09A-8209-4514-2BAE-1348CCA26B7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FA6A5C66-C50A-98AD-A554-763D2A30468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07/04/2025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86F45E60-0C24-121D-12A9-D8DD333471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E211EEA0-50D4-F6AF-B05F-B32D0557B1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704749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/>
    </mc:Choice>
    <mc:Fallback xmlns="">
      <p:transition spd="slow" advClick="0" advTm="8000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B7A246C-B37E-3D51-AA10-F7CBCDFB2F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CFABCDF7-765A-07E7-555E-81825C0FB43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C6502C7E-EA20-7016-6FA5-26742CE422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07/04/2025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5331CAA5-8A70-19CA-5B17-40FB410B9A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3A356333-1ADA-D42E-E532-4A574080F4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334401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/>
    </mc:Choice>
    <mc:Fallback xmlns="">
      <p:transition spd="slow" advClick="0" advTm="8000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959A2E6-3414-FE3B-0DD2-40B1DE29667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62FEEC84-1C83-C4F1-7571-2F1C178E6A5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84F67399-358F-0E1E-0F44-2915671DC7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07/04/2025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93229CF9-7B36-E59E-9305-D066389A73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2BECE468-11AF-B55D-C725-23BCB7A2A7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277907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/>
    </mc:Choice>
    <mc:Fallback xmlns="">
      <p:transition spd="slow" advClick="0" advTm="8000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7EFEF63-8840-2BE1-C576-2660BE81AF7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437E924D-CCF7-E876-F105-F3E6D996357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FDB64F69-05DF-ADF8-2BE1-B2B93B59500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42B206F5-507D-1604-3663-E207283D1D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07/04/2025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DEA58CD3-7C49-35BA-A26A-51733D798D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5C38830D-C42D-C826-7A44-954D887A91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824276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/>
    </mc:Choice>
    <mc:Fallback xmlns="">
      <p:transition spd="slow" advClick="0" advTm="8000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1E8DF51-0AB6-10F3-EF55-8D99AA08C9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B08D7E1A-B178-8165-02C5-D31C4DC77A0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C640F485-95FC-DB48-85C3-13557062D41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ED765EA7-27DB-FBD3-934E-29FCCCDAAA6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91D8E284-3E4D-9021-CACD-BDEF7A3BBD2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BCDE2FD3-83C0-A3BB-EF79-384ED5BBE2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07/04/2025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D53E4423-60B7-663C-EB33-A93F2FFAA6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5EDCE821-6141-307B-835E-1F42FF8952D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545094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/>
    </mc:Choice>
    <mc:Fallback xmlns="">
      <p:transition spd="slow" advClick="0" advTm="8000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EC2E40A-1DF7-F5A4-C5FD-521BE233D56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2C6357E0-D07F-E4EA-0FC5-8003A212B4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07/04/2025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A3ED47E1-D2B8-6726-EC8C-5C56DA2EC7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6E060852-C557-0E21-9696-8EDBD2FC7F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78301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/>
    </mc:Choice>
    <mc:Fallback xmlns="">
      <p:transition spd="slow" advClick="0" advTm="8000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F860FD76-139E-5B56-87E5-9B41743E93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07/04/2025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394E18E9-4E2A-B44A-725A-C330E40EF3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3A1AB888-1E8A-33FD-B5BD-2A984E908E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368943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/>
    </mc:Choice>
    <mc:Fallback xmlns="">
      <p:transition spd="slow" advClick="0" advTm="8000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316AFFF-15D1-16CC-43A3-D2DBAEC357E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AC5DFA6F-C200-DA46-A066-4EB8AAA6B8F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AF4B4A27-7D34-C752-E107-689EC994088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867376FE-A790-8C59-BD90-91ACEBCB357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07/04/2025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9C8F7DC7-45CC-57BA-4033-AD2A196314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90E83C21-7CC8-F40B-45B5-DF230B5059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545453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/>
    </mc:Choice>
    <mc:Fallback xmlns="">
      <p:transition spd="slow" advClick="0" advTm="8000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B1A970D-F676-87E3-B8F6-5A3A6D8D444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5900529C-FA65-8622-5304-0B8E041FF1A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919A119A-DD07-347F-89AD-E690660AAC4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A756911E-1E55-4933-D202-062C0373B1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07/04/2025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8035D872-202E-F54F-87E7-57B9CCCA80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9E46A997-1B11-F72C-298F-B2C693008E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317915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/>
    </mc:Choice>
    <mc:Fallback xmlns="">
      <p:transition spd="slow" advClick="0" advTm="8000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C529296-98F8-605B-009C-622A3D3C115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41635291-CDB6-70AB-C724-8AAC20397F2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1F994723-B4FB-0BD0-AC0F-6C9245BBC5A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07/04/2025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222ABAFA-2D71-820B-BF4D-4CD98DFA411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4A15E9E5-E0E5-D804-7C6C-8DE4A0D616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214882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/>
    </mc:Choice>
    <mc:Fallback xmlns="">
      <p:transition spd="slow" advClick="0" advTm="8000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3E1E2D92-1232-FC6A-FCBF-1C73B707DF7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866E7EEF-1BCD-6123-21EE-3F97D0E3492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530DCB5C-802C-95C2-EA2E-8ADFE53290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07/04/2025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CF0BAEA6-71B5-2813-2271-B1E9C0CAA86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489FA58A-C1C0-415C-7767-BC536CD65F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358627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/>
    </mc:Choice>
    <mc:Fallback xmlns="">
      <p:transition spd="slow" advClick="0" advTm="8000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4">
              <a:lumMod val="75000"/>
            </a:schemeClr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11726646-FEBC-08E8-7144-85451D5EDC1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A6B52F3A-F91D-E677-E206-F8D1E5F5580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E6C1E6F0-8949-50FB-5292-1F9FBFDAD58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2C234826-C824-4A48-8CF1-B89DCDEE2041}" type="datetimeFigureOut">
              <a:rPr lang="fr-FR" smtClean="0"/>
              <a:t>07/04/2025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4DCF888B-DBE1-6427-B412-DD7FBE2E311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8566BB2D-29F0-85C4-4002-3A863582C61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9781191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5000" advClick="0" advTm="8000"/>
    </mc:Choice>
    <mc:Fallback xmlns="">
      <p:transition spd="slow" advClick="0" advTm="8000"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ateau, eau, montagne&#10;&#10;Le contenu généré par l’IA peut être incorrect.">
            <a:extLst>
              <a:ext uri="{FF2B5EF4-FFF2-40B4-BE49-F238E27FC236}">
                <a16:creationId xmlns:a16="http://schemas.microsoft.com/office/drawing/2014/main" id="{CE3A9894-C6B1-A21F-1543-2449BC07F2FF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49322" y="158496"/>
            <a:ext cx="9487051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2EFC1FF-9318-9B3A-F79F-65003D29F986}"/>
              </a:ext>
            </a:extLst>
          </p:cNvPr>
          <p:cNvSpPr txBox="1"/>
          <p:nvPr/>
        </p:nvSpPr>
        <p:spPr>
          <a:xfrm>
            <a:off x="4620768" y="231648"/>
            <a:ext cx="7571232" cy="4632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Girolata, Corsica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996824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sndAc>
          <p:stSnd>
            <p:snd r:embed="rId2" name="Voce Ventu, Jenifer - Ti vecu o la mio bandera (Clip officiel).wav"/>
          </p:stSnd>
        </p:sndAc>
      </p:transition>
    </mc:Choice>
    <mc:Fallback xmlns="">
      <p:transition spd="slow" advClick="0" advTm="8000">
        <p:sndAc>
          <p:stSnd>
            <p:snd r:embed="rId4" name="Voce Ventu, Jenifer - Ti vecu o la mio bandera (Clip officiel)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4FD173C9-ADE1-8998-B933-38B0CBC8DC1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rive, arbre, ciel&#10;&#10;Le contenu généré par l’IA peut être incorrect.">
            <a:extLst>
              <a:ext uri="{FF2B5EF4-FFF2-40B4-BE49-F238E27FC236}">
                <a16:creationId xmlns:a16="http://schemas.microsoft.com/office/drawing/2014/main" id="{5181B3C3-F5F7-779E-62CC-EB9E41CFC52E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80571" y="1842072"/>
            <a:ext cx="6059153" cy="3564000"/>
          </a:xfrm>
          <a:prstGeom prst="rect">
            <a:avLst/>
          </a:prstGeom>
          <a:ln w="2286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D46E883-1AF4-F0AF-790B-2C75584EA5A9}"/>
              </a:ext>
            </a:extLst>
          </p:cNvPr>
          <p:cNvSpPr txBox="1"/>
          <p:nvPr/>
        </p:nvSpPr>
        <p:spPr>
          <a:xfrm>
            <a:off x="7083552" y="2274838"/>
            <a:ext cx="4730496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 err="1">
                <a:solidFill>
                  <a:srgbClr val="FFFF00"/>
                </a:solidFill>
              </a:rPr>
              <a:t>Girolata</a:t>
            </a:r>
            <a:r>
              <a:rPr lang="fr-FR" sz="2400" b="1" dirty="0">
                <a:solidFill>
                  <a:srgbClr val="FFFF00"/>
                </a:solidFill>
              </a:rPr>
              <a:t> est un hameau de la commune française d'Osani, sur la côte ouest de la Corse, réputé pour son golfe du même nom, dans le parc naturel régional de Corse.</a:t>
            </a:r>
          </a:p>
        </p:txBody>
      </p:sp>
    </p:spTree>
    <p:extLst>
      <p:ext uri="{BB962C8B-B14F-4D97-AF65-F5344CB8AC3E}">
        <p14:creationId xmlns:p14="http://schemas.microsoft.com/office/powerpoint/2010/main" val="35460867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/>
    </mc:Choice>
    <mc:Fallback xmlns="">
      <p:transition spd="slow" advClick="0" advTm="8000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AD7479EB-B6BE-B61D-A1E3-A19D49436CC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nature, panorama, plein air, montagne&#10;&#10;Le contenu généré par l’IA peut être incorrect.">
            <a:extLst>
              <a:ext uri="{FF2B5EF4-FFF2-40B4-BE49-F238E27FC236}">
                <a16:creationId xmlns:a16="http://schemas.microsoft.com/office/drawing/2014/main" id="{7A5C3DBE-9AE9-B38D-92DE-BE32231F35E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2000" y="1701302"/>
            <a:ext cx="11448000" cy="3267450"/>
          </a:xfrm>
          <a:prstGeom prst="rect">
            <a:avLst/>
          </a:prstGeom>
          <a:ln w="228600" cap="sq" cmpd="thickThin">
            <a:solidFill>
              <a:srgbClr val="7030A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9CEE772-827C-9189-C1E9-2F6AED61A2DF}"/>
              </a:ext>
            </a:extLst>
          </p:cNvPr>
          <p:cNvSpPr txBox="1"/>
          <p:nvPr/>
        </p:nvSpPr>
        <p:spPr>
          <a:xfrm>
            <a:off x="4620768" y="5156698"/>
            <a:ext cx="842467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Golfe de Girolata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23180059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/>
    </mc:Choice>
    <mc:Fallback xmlns="">
      <p:transition spd="slow" advClick="0" advTm="8000"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201CE79-8483-E231-CF1B-2D97B822ADC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plante, arbre&#10;&#10;Le contenu généré par l’IA peut être incorrect.">
            <a:extLst>
              <a:ext uri="{FF2B5EF4-FFF2-40B4-BE49-F238E27FC236}">
                <a16:creationId xmlns:a16="http://schemas.microsoft.com/office/drawing/2014/main" id="{AB3A7243-36BA-4A8D-9295-15930475315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96000" y="279000"/>
            <a:ext cx="8400000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EACE6AE-817B-158D-6928-A37761EE4663}"/>
              </a:ext>
            </a:extLst>
          </p:cNvPr>
          <p:cNvSpPr txBox="1"/>
          <p:nvPr/>
        </p:nvSpPr>
        <p:spPr>
          <a:xfrm>
            <a:off x="3572256" y="6173615"/>
            <a:ext cx="79248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Le fortin qui domine le golfe de Girolata.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262990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/>
    </mc:Choice>
    <mc:Fallback xmlns="">
      <p:transition spd="slow" advClick="0" advTm="8000"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4">
              <a:lumMod val="75000"/>
            </a:schemeClr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0313EB85-F805-F7A8-6677-7381ED93680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eau, nature, arbre&#10;&#10;Le contenu généré par l’IA peut être incorrect.">
            <a:extLst>
              <a:ext uri="{FF2B5EF4-FFF2-40B4-BE49-F238E27FC236}">
                <a16:creationId xmlns:a16="http://schemas.microsoft.com/office/drawing/2014/main" id="{5C37F24E-76E3-2926-D093-4503E1F3B8E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41248" y="794981"/>
            <a:ext cx="10692000" cy="5268038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6E3DB8A-B2C0-1D08-5699-811B57514474}"/>
              </a:ext>
            </a:extLst>
          </p:cNvPr>
          <p:cNvSpPr txBox="1"/>
          <p:nvPr/>
        </p:nvSpPr>
        <p:spPr>
          <a:xfrm>
            <a:off x="4376928" y="5832186"/>
            <a:ext cx="94366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Le mouillage de Girolata.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004482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/>
    </mc:Choice>
    <mc:Fallback xmlns="">
      <p:transition spd="slow" advClick="0" advTm="8000"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65796E7D-867B-94DE-F7BC-535DFC051FB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montagne, eau, paysage&#10;&#10;Le contenu généré par l’IA peut être incorrect.">
            <a:extLst>
              <a:ext uri="{FF2B5EF4-FFF2-40B4-BE49-F238E27FC236}">
                <a16:creationId xmlns:a16="http://schemas.microsoft.com/office/drawing/2014/main" id="{1CB10DFF-6A47-5A48-9554-039BEB81F2C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89760" y="279000"/>
            <a:ext cx="8400000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A72AC4CF-627E-6935-80B8-0297894FF3BB}"/>
              </a:ext>
            </a:extLst>
          </p:cNvPr>
          <p:cNvSpPr txBox="1"/>
          <p:nvPr/>
        </p:nvSpPr>
        <p:spPr>
          <a:xfrm>
            <a:off x="1219200" y="6117335"/>
            <a:ext cx="1139952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La presqu'île et le hameau de </a:t>
            </a:r>
            <a:r>
              <a:rPr lang="fr-FR" sz="2400" b="1" dirty="0" err="1">
                <a:solidFill>
                  <a:schemeClr val="bg1"/>
                </a:solidFill>
              </a:rPr>
              <a:t>Girolata</a:t>
            </a:r>
            <a:r>
              <a:rPr lang="fr-FR" sz="2400" b="1" dirty="0">
                <a:solidFill>
                  <a:schemeClr val="bg1"/>
                </a:solidFill>
              </a:rPr>
              <a:t>, en arrivant par le sentier du facteur.</a:t>
            </a:r>
          </a:p>
        </p:txBody>
      </p:sp>
    </p:spTree>
    <p:extLst>
      <p:ext uri="{BB962C8B-B14F-4D97-AF65-F5344CB8AC3E}">
        <p14:creationId xmlns:p14="http://schemas.microsoft.com/office/powerpoint/2010/main" val="22899181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/>
    </mc:Choice>
    <mc:Fallback xmlns="">
      <p:transition spd="slow" advClick="0" advTm="8000"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A3D25D70-84B2-51E2-9BEF-63E74C2E65A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roue, Véhicule terrestre, motocyclette&#10;&#10;Le contenu généré par l’IA peut être incorrect.">
            <a:extLst>
              <a:ext uri="{FF2B5EF4-FFF2-40B4-BE49-F238E27FC236}">
                <a16:creationId xmlns:a16="http://schemas.microsoft.com/office/drawing/2014/main" id="{9E599C91-285E-4B18-F527-09575AC06F3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96000" y="279000"/>
            <a:ext cx="8400000" cy="630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3E4CBC6-4A20-CBD0-9F3F-55B8EFBC34E0}"/>
              </a:ext>
            </a:extLst>
          </p:cNvPr>
          <p:cNvSpPr txBox="1"/>
          <p:nvPr/>
        </p:nvSpPr>
        <p:spPr>
          <a:xfrm>
            <a:off x="3023616" y="6348167"/>
            <a:ext cx="88270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Guy Ceccaldi, facteur de Girolata retraité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1911061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/>
    </mc:Choice>
    <mc:Fallback xmlns="">
      <p:transition spd="slow" advClick="0" advTm="8000"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565FE46B-AA64-FF91-4B5D-110509018D8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ateau, eau, montagne&#10;&#10;Le contenu généré par l’IA peut être incorrect.">
            <a:extLst>
              <a:ext uri="{FF2B5EF4-FFF2-40B4-BE49-F238E27FC236}">
                <a16:creationId xmlns:a16="http://schemas.microsoft.com/office/drawing/2014/main" id="{9D304847-5F2A-5A88-EA53-AFA0859B8F0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52475" y="279000"/>
            <a:ext cx="9487049" cy="630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B54AFA8-55E5-0136-DBF5-4428244CAB91}"/>
              </a:ext>
            </a:extLst>
          </p:cNvPr>
          <p:cNvSpPr txBox="1"/>
          <p:nvPr/>
        </p:nvSpPr>
        <p:spPr>
          <a:xfrm>
            <a:off x="4754880" y="6278879"/>
            <a:ext cx="910742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Girolata, Corsica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020078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/>
    </mc:Choice>
    <mc:Fallback xmlns="">
      <p:transition spd="slow" advClick="0" advTm="8000"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70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CA4F401-5D9A-F3BF-AA34-7FB4F0744FF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transport, embarcation, plein air, ciel&#10;&#10;Le contenu généré par l’IA peut être incorrect.">
            <a:extLst>
              <a:ext uri="{FF2B5EF4-FFF2-40B4-BE49-F238E27FC236}">
                <a16:creationId xmlns:a16="http://schemas.microsoft.com/office/drawing/2014/main" id="{6A91E8A5-FC29-727F-D06D-3F1CA183540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01464" y="279000"/>
            <a:ext cx="8389072" cy="630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02EE9B6-7DB7-59A8-8285-698C8AF56518}"/>
              </a:ext>
            </a:extLst>
          </p:cNvPr>
          <p:cNvSpPr txBox="1"/>
          <p:nvPr/>
        </p:nvSpPr>
        <p:spPr>
          <a:xfrm>
            <a:off x="3072872" y="6348167"/>
            <a:ext cx="759561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Cargo mixte Girolata appareillant de Marseille.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202812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/>
    </mc:Choice>
    <mc:Fallback xmlns="">
      <p:transition spd="slow" advClick="0" advTm="8000"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72AB7AE7-DBF7-214D-014C-242A33C48C2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transport, embarcation, Architecture navale&#10;&#10;Le contenu généré par l’IA peut être incorrect.">
            <a:extLst>
              <a:ext uri="{FF2B5EF4-FFF2-40B4-BE49-F238E27FC236}">
                <a16:creationId xmlns:a16="http://schemas.microsoft.com/office/drawing/2014/main" id="{4FC56AA7-682B-64C1-EA0F-55EDA5C232D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01014" y="279000"/>
            <a:ext cx="8989971" cy="630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2A5FF45-F334-C713-0C97-1C728306B4B1}"/>
              </a:ext>
            </a:extLst>
          </p:cNvPr>
          <p:cNvSpPr txBox="1"/>
          <p:nvPr/>
        </p:nvSpPr>
        <p:spPr>
          <a:xfrm>
            <a:off x="3486912" y="6254495"/>
            <a:ext cx="794918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b="1">
                <a:solidFill>
                  <a:schemeClr val="bg1"/>
                </a:solidFill>
              </a:rPr>
              <a:t>Le Girolata à Ajaccio en août 2006.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249288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/>
    </mc:Choice>
    <mc:Fallback xmlns="">
      <p:transition spd="slow" advClick="0" advTm="8000"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E0DB5EC-8847-B2BC-9221-70EB9D8A539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transport, ciel, eau&#10;&#10;Le contenu généré par l’IA peut être incorrect.">
            <a:extLst>
              <a:ext uri="{FF2B5EF4-FFF2-40B4-BE49-F238E27FC236}">
                <a16:creationId xmlns:a16="http://schemas.microsoft.com/office/drawing/2014/main" id="{6B7E0039-D651-4AAB-F3C3-BEB460A1690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96000" y="279000"/>
            <a:ext cx="8400000" cy="630000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77546D6-0CEF-75CD-E91A-5F467CAC94F4}"/>
              </a:ext>
            </a:extLst>
          </p:cNvPr>
          <p:cNvSpPr txBox="1"/>
          <p:nvPr/>
        </p:nvSpPr>
        <p:spPr>
          <a:xfrm>
            <a:off x="2139552" y="451103"/>
            <a:ext cx="81564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b="1"/>
              <a:t>Cargo mixte Girolata de La Méridionale à Porto-Vecchio.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12259921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/>
    </mc:Choice>
    <mc:Fallback xmlns="">
      <p:transition spd="slow" advClick="0" advTm="8000"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00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F3A13184-D519-45EB-90B4-A9717432BB1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ature, montagne, ciel&#10;&#10;Le contenu généré par l’IA peut être incorrect.">
            <a:extLst>
              <a:ext uri="{FF2B5EF4-FFF2-40B4-BE49-F238E27FC236}">
                <a16:creationId xmlns:a16="http://schemas.microsoft.com/office/drawing/2014/main" id="{D60A88CF-B0AA-E16D-3DB5-CA52EBC8337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96000" y="279000"/>
            <a:ext cx="8400000" cy="630000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2E7CCD9-0150-1494-57A4-C902F61BD533}"/>
              </a:ext>
            </a:extLst>
          </p:cNvPr>
          <p:cNvSpPr txBox="1"/>
          <p:nvPr/>
        </p:nvSpPr>
        <p:spPr>
          <a:xfrm>
            <a:off x="3352800" y="6117335"/>
            <a:ext cx="769315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France, Corse-du-Sud (2A), Golfe de Girolata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477900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/>
    </mc:Choice>
    <mc:Fallback xmlns="">
      <p:transition spd="slow" advClick="0" advTm="8000"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C0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3DD5A59F-2A3F-FF52-133E-CB402B747F2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ature, montagne, paysage&#10;&#10;Le contenu généré par l’IA peut être incorrect.">
            <a:extLst>
              <a:ext uri="{FF2B5EF4-FFF2-40B4-BE49-F238E27FC236}">
                <a16:creationId xmlns:a16="http://schemas.microsoft.com/office/drawing/2014/main" id="{4D612999-5FBD-5CB4-3898-257D97CA5B4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56585" y="279000"/>
            <a:ext cx="9487049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B1723B1-AB95-9169-582A-24D1069F6A9A}"/>
              </a:ext>
            </a:extLst>
          </p:cNvPr>
          <p:cNvSpPr txBox="1"/>
          <p:nvPr/>
        </p:nvSpPr>
        <p:spPr>
          <a:xfrm>
            <a:off x="4535424" y="6266687"/>
            <a:ext cx="860181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Girolata et La Scandola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19887653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/>
    </mc:Choice>
    <mc:Fallback xmlns="">
      <p:transition spd="slow" advClick="0" advTm="8000"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FF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6DA9F1A4-DC61-3F3C-93A4-671E09DAC17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forteresse, ciel&#10;&#10;Le contenu généré par l’IA peut être incorrect.">
            <a:extLst>
              <a:ext uri="{FF2B5EF4-FFF2-40B4-BE49-F238E27FC236}">
                <a16:creationId xmlns:a16="http://schemas.microsoft.com/office/drawing/2014/main" id="{FFC41685-22FA-C220-1D2E-1416B1FA3EB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46000" y="279000"/>
            <a:ext cx="10500000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7948CAE-13E3-B12A-FD49-3EFD260E1D15}"/>
              </a:ext>
            </a:extLst>
          </p:cNvPr>
          <p:cNvSpPr txBox="1"/>
          <p:nvPr/>
        </p:nvSpPr>
        <p:spPr>
          <a:xfrm>
            <a:off x="3619992" y="6117335"/>
            <a:ext cx="81564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Fortin bâti sur la presqu’île de Girolata.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17649794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/>
    </mc:Choice>
    <mc:Fallback xmlns="">
      <p:transition spd="slow" advClick="0" advTm="8000"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92D05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7783FC4-1D1A-32FC-E7E6-B308C3C361D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nature, eau, montagne, lac&#10;&#10;Le contenu généré par l’IA peut être incorrect.">
            <a:extLst>
              <a:ext uri="{FF2B5EF4-FFF2-40B4-BE49-F238E27FC236}">
                <a16:creationId xmlns:a16="http://schemas.microsoft.com/office/drawing/2014/main" id="{D4F55174-7023-ABD5-82C6-4809ED7BD422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093052" y="279000"/>
            <a:ext cx="10005895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9606E21-704C-D5DF-6493-8D09E1587E72}"/>
              </a:ext>
            </a:extLst>
          </p:cNvPr>
          <p:cNvSpPr txBox="1"/>
          <p:nvPr/>
        </p:nvSpPr>
        <p:spPr>
          <a:xfrm>
            <a:off x="4962144" y="6117335"/>
            <a:ext cx="770534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Le village de Girolata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33328317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/>
    </mc:Choice>
    <mc:Fallback xmlns="">
      <p:transition spd="slow" advClick="0" advTm="8000"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B05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2590C310-13EE-A072-A303-4C448AC3B9C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nature, plein air, Reliefs côtiers et océaniques, ciel&#10;&#10;Le contenu généré par l’IA peut être incorrect.">
            <a:extLst>
              <a:ext uri="{FF2B5EF4-FFF2-40B4-BE49-F238E27FC236}">
                <a16:creationId xmlns:a16="http://schemas.microsoft.com/office/drawing/2014/main" id="{E96079E8-5027-CA2C-AB1B-75A73ECDD34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96000" y="279000"/>
            <a:ext cx="8400000" cy="63000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13452149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/>
    </mc:Choice>
    <mc:Fallback xmlns="">
      <p:transition spd="slow" advClick="0" advTm="8000"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206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7CD1A042-8B1C-6CCA-037B-1545EC59D05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ature, nuage, montagne&#10;&#10;Le contenu généré par l’IA peut être incorrect.">
            <a:extLst>
              <a:ext uri="{FF2B5EF4-FFF2-40B4-BE49-F238E27FC236}">
                <a16:creationId xmlns:a16="http://schemas.microsoft.com/office/drawing/2014/main" id="{2AAD0464-D261-195B-707C-C36D502E338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76438" y="272467"/>
            <a:ext cx="4212000" cy="6313066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9520050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/>
    </mc:Choice>
    <mc:Fallback xmlns="">
      <p:transition spd="slow" advClick="0" advTm="8000"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8F865EE8-8155-1209-E306-8CF6A55DC73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nature, montagne, plein air, nuage&#10;&#10;Le contenu généré par l’IA peut être incorrect.">
            <a:extLst>
              <a:ext uri="{FF2B5EF4-FFF2-40B4-BE49-F238E27FC236}">
                <a16:creationId xmlns:a16="http://schemas.microsoft.com/office/drawing/2014/main" id="{B9E05F37-4C11-BF07-9B47-86019CD998D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105" y="474724"/>
            <a:ext cx="4428000" cy="2954276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plein air, montagne, eau, nature&#10;&#10;Le contenu généré par l’IA peut être incorrect.">
            <a:extLst>
              <a:ext uri="{FF2B5EF4-FFF2-40B4-BE49-F238E27FC236}">
                <a16:creationId xmlns:a16="http://schemas.microsoft.com/office/drawing/2014/main" id="{F87D5B46-3D39-B359-83BF-3481F083C844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312897" y="3429000"/>
            <a:ext cx="4424535" cy="295200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9446849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/>
    </mc:Choice>
    <mc:Fallback xmlns="">
      <p:transition spd="slow" advClick="0" advTm="8000"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AF6DDAE4-FC3E-0609-36E9-85C57793F88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plante, bâtiment&#10;&#10;Le contenu généré par l’IA peut être incorrect.">
            <a:extLst>
              <a:ext uri="{FF2B5EF4-FFF2-40B4-BE49-F238E27FC236}">
                <a16:creationId xmlns:a16="http://schemas.microsoft.com/office/drawing/2014/main" id="{9B239BBA-93A5-48C2-F6B2-42FC562E3A8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09601" y="488823"/>
            <a:ext cx="4640367" cy="3096000"/>
          </a:xfrm>
          <a:prstGeom prst="rect">
            <a:avLst/>
          </a:prstGeom>
          <a:ln w="228600" cap="sq" cmpd="thickThin">
            <a:solidFill>
              <a:schemeClr val="accent5">
                <a:lumMod val="60000"/>
                <a:lumOff val="4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plein air, ciel, plante, montagne&#10;&#10;Le contenu généré par l’IA peut être incorrect.">
            <a:extLst>
              <a:ext uri="{FF2B5EF4-FFF2-40B4-BE49-F238E27FC236}">
                <a16:creationId xmlns:a16="http://schemas.microsoft.com/office/drawing/2014/main" id="{8385339B-A026-5C59-757E-13C3D3C1CC8A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49948" y="3329559"/>
            <a:ext cx="4532451" cy="3024000"/>
          </a:xfrm>
          <a:prstGeom prst="rect">
            <a:avLst/>
          </a:prstGeom>
          <a:ln w="228600" cap="sq" cmpd="thickThin">
            <a:solidFill>
              <a:schemeClr val="accent5">
                <a:lumMod val="60000"/>
                <a:lumOff val="4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4791131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/>
    </mc:Choice>
    <mc:Fallback xmlns="">
      <p:transition spd="slow" advClick="0" advTm="8000"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B0F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DFCE1D6-D194-38E6-6A95-DE85E1C52AA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eau, lac&#10;&#10;Le contenu généré par l’IA peut être incorrect.">
            <a:extLst>
              <a:ext uri="{FF2B5EF4-FFF2-40B4-BE49-F238E27FC236}">
                <a16:creationId xmlns:a16="http://schemas.microsoft.com/office/drawing/2014/main" id="{B849770A-E921-FFBF-9365-A278BF309D5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99104" y="279000"/>
            <a:ext cx="3925237" cy="63000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chemeClr val="accent2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6776340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/>
    </mc:Choice>
    <mc:Fallback xmlns="">
      <p:transition spd="slow" advClick="0" advTm="8000"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70C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2C7463FE-0072-A021-B47E-0F84EC7F541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ature, montagne, ciel&#10;&#10;Le contenu généré par l’IA peut être incorrect.">
            <a:extLst>
              <a:ext uri="{FF2B5EF4-FFF2-40B4-BE49-F238E27FC236}">
                <a16:creationId xmlns:a16="http://schemas.microsoft.com/office/drawing/2014/main" id="{C1B2D833-BD04-DDE9-CEED-7719CBC0297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60832" y="512064"/>
            <a:ext cx="4464000" cy="3348000"/>
          </a:xfrm>
          <a:prstGeom prst="rect">
            <a:avLst/>
          </a:prstGeom>
          <a:ln w="2286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plante, fleur, pétale, cyclamen&#10;&#10;Le contenu généré par l’IA peut être incorrect.">
            <a:extLst>
              <a:ext uri="{FF2B5EF4-FFF2-40B4-BE49-F238E27FC236}">
                <a16:creationId xmlns:a16="http://schemas.microsoft.com/office/drawing/2014/main" id="{844C6EA5-4D10-6B1C-922D-5D7A61BF36EA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65652" y="3041906"/>
            <a:ext cx="4965516" cy="3312000"/>
          </a:xfrm>
          <a:prstGeom prst="rect">
            <a:avLst/>
          </a:prstGeom>
          <a:ln w="2286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4446936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/>
    </mc:Choice>
    <mc:Fallback xmlns="">
      <p:transition spd="slow" advClick="0" advTm="8000"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2CCFCF47-D379-B0B2-0059-38BD61B4D55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eau, embarcation, bateau&#10;&#10;Le contenu généré par l’IA peut être incorrect.">
            <a:extLst>
              <a:ext uri="{FF2B5EF4-FFF2-40B4-BE49-F238E27FC236}">
                <a16:creationId xmlns:a16="http://schemas.microsoft.com/office/drawing/2014/main" id="{2F95A6C1-3851-4C00-4213-1C47357ADFE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3288" y="469900"/>
            <a:ext cx="4122503" cy="309600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plein air, eau, bateau, vache&#10;&#10;Le contenu généré par l’IA peut être incorrect.">
            <a:extLst>
              <a:ext uri="{FF2B5EF4-FFF2-40B4-BE49-F238E27FC236}">
                <a16:creationId xmlns:a16="http://schemas.microsoft.com/office/drawing/2014/main" id="{7BA325C8-040C-7526-91B1-E8D97752C2F4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386508" y="3314700"/>
            <a:ext cx="4342204" cy="309600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6393514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/>
    </mc:Choice>
    <mc:Fallback xmlns="">
      <p:transition spd="slow" advClick="0" advTm="8000"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3E1D6104-DE9B-38FE-BB4A-71D02140BFC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rive, eau&#10;&#10;Le contenu généré par l’IA peut être incorrect.">
            <a:extLst>
              <a:ext uri="{FF2B5EF4-FFF2-40B4-BE49-F238E27FC236}">
                <a16:creationId xmlns:a16="http://schemas.microsoft.com/office/drawing/2014/main" id="{C2551C1B-6F1B-C98E-270A-8EB04D0B7AC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91304" y="3217464"/>
            <a:ext cx="4218384" cy="3168000"/>
          </a:xfrm>
          <a:prstGeom prst="rect">
            <a:avLst/>
          </a:prstGeom>
          <a:ln w="228600" cap="sq" cmpd="thickThin">
            <a:solidFill>
              <a:schemeClr val="tx2">
                <a:lumMod val="50000"/>
                <a:lumOff val="5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plein air, arbre, Communauté végétale, Sous-arbrisseau&#10;&#10;Le contenu généré par l’IA peut être incorrect.">
            <a:extLst>
              <a:ext uri="{FF2B5EF4-FFF2-40B4-BE49-F238E27FC236}">
                <a16:creationId xmlns:a16="http://schemas.microsoft.com/office/drawing/2014/main" id="{3F3C8FE0-D181-ADEB-DA7E-BFDF69DE23AC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712696" y="509112"/>
            <a:ext cx="3888000" cy="2919888"/>
          </a:xfrm>
          <a:prstGeom prst="rect">
            <a:avLst/>
          </a:prstGeom>
          <a:ln w="228600" cap="sq" cmpd="thickThin">
            <a:solidFill>
              <a:schemeClr val="tx2">
                <a:lumMod val="50000"/>
                <a:lumOff val="5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0616545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/>
    </mc:Choice>
    <mc:Fallback xmlns="">
      <p:transition spd="slow" advClick="0" advTm="8000"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A9ADD047-2D32-FEFB-DE6E-54DBF774F3D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arbre, montagne&#10;&#10;Le contenu généré par l’IA peut être incorrect.">
            <a:extLst>
              <a:ext uri="{FF2B5EF4-FFF2-40B4-BE49-F238E27FC236}">
                <a16:creationId xmlns:a16="http://schemas.microsoft.com/office/drawing/2014/main" id="{C692686D-A4F7-F302-C91D-4F2F432000C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50625" y="463296"/>
            <a:ext cx="4320000" cy="324000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plein air, ciel, nuage, mur&#10;&#10;Le contenu généré par l’IA peut être incorrect.">
            <a:extLst>
              <a:ext uri="{FF2B5EF4-FFF2-40B4-BE49-F238E27FC236}">
                <a16:creationId xmlns:a16="http://schemas.microsoft.com/office/drawing/2014/main" id="{28C529B3-BD29-5159-7884-EDD08861A707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022484" y="1590024"/>
            <a:ext cx="3618891" cy="482400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9379483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/>
    </mc:Choice>
    <mc:Fallback xmlns="">
      <p:transition spd="slow" advClick="0" advTm="8000"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4">
              <a:lumMod val="75000"/>
            </a:schemeClr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EC65D157-265C-E94A-12F7-92D769D58B5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ature, arbre, montagne&#10;&#10;Le contenu généré par l’IA peut être incorrect.">
            <a:extLst>
              <a:ext uri="{FF2B5EF4-FFF2-40B4-BE49-F238E27FC236}">
                <a16:creationId xmlns:a16="http://schemas.microsoft.com/office/drawing/2014/main" id="{14F3A8C6-4DB3-921D-1584-C1245658314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54728" y="3286050"/>
            <a:ext cx="4212000" cy="3163212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plein air, eau, bateau, embarcation&#10;&#10;Le contenu généré par l’IA peut être incorrect.">
            <a:extLst>
              <a:ext uri="{FF2B5EF4-FFF2-40B4-BE49-F238E27FC236}">
                <a16:creationId xmlns:a16="http://schemas.microsoft.com/office/drawing/2014/main" id="{95410E23-E06B-5E9B-8F34-6BD7ECED006D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101272" y="417096"/>
            <a:ext cx="4536000" cy="3011904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5253813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/>
    </mc:Choice>
    <mc:Fallback xmlns="">
      <p:transition spd="slow" advClick="0" advTm="8000"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98520FB-3373-A35C-BF23-AAE94614F89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arbre, nuage&#10;&#10;Le contenu généré par l’IA peut être incorrect.">
            <a:extLst>
              <a:ext uri="{FF2B5EF4-FFF2-40B4-BE49-F238E27FC236}">
                <a16:creationId xmlns:a16="http://schemas.microsoft.com/office/drawing/2014/main" id="{20150839-6081-F855-6DFD-5FD91E31AB0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11411" y="225000"/>
            <a:ext cx="4807204" cy="6408000"/>
          </a:xfrm>
          <a:prstGeom prst="ellipse">
            <a:avLst/>
          </a:prstGeom>
          <a:ln w="63500" cap="rnd">
            <a:solidFill>
              <a:srgbClr val="FFFF0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  <p:extLst>
      <p:ext uri="{BB962C8B-B14F-4D97-AF65-F5344CB8AC3E}">
        <p14:creationId xmlns:p14="http://schemas.microsoft.com/office/powerpoint/2010/main" val="5151072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/>
    </mc:Choice>
    <mc:Fallback xmlns="">
      <p:transition spd="slow" advClick="0" advTm="8000"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8009BF9B-4D4F-E813-B8AF-51589E31CE4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plein air, nature, montagne, eau&#10;&#10;Le contenu généré par l’IA peut être incorrect.">
            <a:extLst>
              <a:ext uri="{FF2B5EF4-FFF2-40B4-BE49-F238E27FC236}">
                <a16:creationId xmlns:a16="http://schemas.microsoft.com/office/drawing/2014/main" id="{CC1E607A-6431-0204-C74C-6AE1F4028F4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14515" y="3573192"/>
            <a:ext cx="4472400" cy="2916000"/>
          </a:xfrm>
          <a:prstGeom prst="rect">
            <a:avLst/>
          </a:prstGeom>
          <a:ln w="228600" cap="sq" cmpd="thickThin">
            <a:solidFill>
              <a:srgbClr val="00206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7" name="Image 6" descr="Une image contenant plein air, ciel, nuage, arbre&#10;&#10;Le contenu généré par l’IA peut être incorrect.">
            <a:extLst>
              <a:ext uri="{FF2B5EF4-FFF2-40B4-BE49-F238E27FC236}">
                <a16:creationId xmlns:a16="http://schemas.microsoft.com/office/drawing/2014/main" id="{73E43710-3126-429D-8B44-8639D0588030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553485" y="405192"/>
            <a:ext cx="4224000" cy="3168000"/>
          </a:xfrm>
          <a:prstGeom prst="rect">
            <a:avLst/>
          </a:prstGeom>
          <a:ln w="228600" cap="sq" cmpd="thickThin">
            <a:solidFill>
              <a:srgbClr val="00206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4741977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/>
    </mc:Choice>
    <mc:Fallback xmlns="">
      <p:transition spd="slow" advClick="0" advTm="8000"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0DB2295-55A7-9D18-4818-EFFF7EA05DC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eau, lac, bâtiment&#10;&#10;Le contenu généré par l’IA peut être incorrect.">
            <a:extLst>
              <a:ext uri="{FF2B5EF4-FFF2-40B4-BE49-F238E27FC236}">
                <a16:creationId xmlns:a16="http://schemas.microsoft.com/office/drawing/2014/main" id="{6E76A705-0CE0-2919-043A-03D20589025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35448" y="1231392"/>
            <a:ext cx="6326323" cy="4716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1AAA5C7-86CF-E892-6742-7211702470EA}"/>
              </a:ext>
            </a:extLst>
          </p:cNvPr>
          <p:cNvSpPr txBox="1"/>
          <p:nvPr/>
        </p:nvSpPr>
        <p:spPr>
          <a:xfrm>
            <a:off x="1426464" y="5947392"/>
            <a:ext cx="45598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 </a:t>
            </a:r>
            <a:r>
              <a:rPr lang="fr-FR" sz="2400" b="1" dirty="0" err="1">
                <a:solidFill>
                  <a:schemeClr val="bg1"/>
                </a:solidFill>
              </a:rPr>
              <a:t>Girolata</a:t>
            </a:r>
            <a:r>
              <a:rPr lang="fr-FR" sz="2400" b="1" dirty="0">
                <a:solidFill>
                  <a:schemeClr val="bg1"/>
                </a:solidFill>
              </a:rPr>
              <a:t> (village de pêcheur)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E8B7FAD3-D99E-4E00-5F85-C60DF8A279AD}"/>
              </a:ext>
            </a:extLst>
          </p:cNvPr>
          <p:cNvSpPr txBox="1"/>
          <p:nvPr/>
        </p:nvSpPr>
        <p:spPr>
          <a:xfrm>
            <a:off x="435448" y="225915"/>
            <a:ext cx="965606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chemeClr val="bg1"/>
                </a:solidFill>
              </a:rPr>
              <a:t>Sur Une Suggestion De </a:t>
            </a:r>
            <a:r>
              <a:rPr lang="fr-FR" sz="2800" b="1" dirty="0" err="1">
                <a:solidFill>
                  <a:schemeClr val="bg1"/>
                </a:solidFill>
              </a:rPr>
              <a:t>JackDidier</a:t>
            </a:r>
            <a:endParaRPr lang="fr-FR" sz="2800" b="1" dirty="0">
              <a:solidFill>
                <a:schemeClr val="bg1"/>
              </a:solidFill>
            </a:endParaRPr>
          </a:p>
          <a:p>
            <a:r>
              <a:rPr lang="fr-FR" sz="2800" b="1" dirty="0">
                <a:solidFill>
                  <a:schemeClr val="bg1"/>
                </a:solidFill>
              </a:rPr>
              <a:t>Lorient Vous a Présenté  La </a:t>
            </a:r>
            <a:r>
              <a:rPr lang="fr-FR" sz="2800" b="1" dirty="0" err="1">
                <a:solidFill>
                  <a:schemeClr val="bg1"/>
                </a:solidFill>
              </a:rPr>
              <a:t>Girolata</a:t>
            </a:r>
            <a:r>
              <a:rPr lang="fr-FR" sz="2800" b="1" dirty="0">
                <a:solidFill>
                  <a:schemeClr val="bg1"/>
                </a:solidFill>
              </a:rPr>
              <a:t> -Corse</a:t>
            </a: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C22171AA-8D6C-1570-1785-C719B2B6FD78}"/>
              </a:ext>
            </a:extLst>
          </p:cNvPr>
          <p:cNvSpPr txBox="1"/>
          <p:nvPr/>
        </p:nvSpPr>
        <p:spPr>
          <a:xfrm>
            <a:off x="7034784" y="2889504"/>
            <a:ext cx="5254752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chemeClr val="bg1"/>
                </a:solidFill>
              </a:rPr>
              <a:t>Les Images Et Le Son Corse</a:t>
            </a:r>
          </a:p>
          <a:p>
            <a:endParaRPr lang="fr-FR" sz="2800" b="1" dirty="0">
              <a:solidFill>
                <a:schemeClr val="bg1"/>
              </a:solidFill>
            </a:endParaRPr>
          </a:p>
          <a:p>
            <a:endParaRPr lang="fr-FR" sz="2800" b="1" dirty="0">
              <a:solidFill>
                <a:schemeClr val="bg1"/>
              </a:solidFill>
            </a:endParaRPr>
          </a:p>
          <a:p>
            <a:r>
              <a:rPr lang="fr-FR" sz="2800" b="1" dirty="0">
                <a:solidFill>
                  <a:schemeClr val="bg1"/>
                </a:solidFill>
              </a:rPr>
              <a:t>                        Daniel  </a:t>
            </a:r>
          </a:p>
        </p:txBody>
      </p:sp>
    </p:spTree>
    <p:extLst>
      <p:ext uri="{BB962C8B-B14F-4D97-AF65-F5344CB8AC3E}">
        <p14:creationId xmlns:p14="http://schemas.microsoft.com/office/powerpoint/2010/main" val="19571812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/>
    </mc:Choice>
    <mc:Fallback xmlns="">
      <p:transition spd="slow" advClick="0" advTm="8000"/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103</TotalTime>
  <Words>157</Words>
  <Application>Microsoft Office PowerPoint</Application>
  <PresentationFormat>Grand écran</PresentationFormat>
  <Paragraphs>22</Paragraphs>
  <Slides>28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28</vt:i4>
      </vt:variant>
    </vt:vector>
  </HeadingPairs>
  <TitlesOfParts>
    <vt:vector size="32" baseType="lpstr">
      <vt:lpstr>Aptos</vt:lpstr>
      <vt:lpstr>Aptos Display</vt:lpstr>
      <vt:lpstr>Arial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Daniel Moulac</dc:creator>
  <cp:lastModifiedBy>Daniel Moulac</cp:lastModifiedBy>
  <cp:revision>4</cp:revision>
  <dcterms:created xsi:type="dcterms:W3CDTF">2025-02-28T10:54:19Z</dcterms:created>
  <dcterms:modified xsi:type="dcterms:W3CDTF">2025-04-07T09:00:28Z</dcterms:modified>
</cp:coreProperties>
</file>