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1" r:id="rId3"/>
    <p:sldId id="257" r:id="rId4"/>
    <p:sldId id="258" r:id="rId5"/>
    <p:sldId id="259" r:id="rId6"/>
    <p:sldId id="262" r:id="rId7"/>
    <p:sldId id="260"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4/6/2025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4/6/2025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fr-FR"/>
              <a:t>Modifiez le style du titre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4/6/2025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4/6/2025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r-FR"/>
              <a:t>Modifiez le style du titre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A61015F-7CC6-4D0A-9D87-873EA4C304CC}" type="datetimeFigureOut">
              <a:rPr lang="en-US" dirty="0"/>
              <a:t>4/6/2025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a:t>Modifiez le style du titre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4/6/2025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24128" y="2967788"/>
            <a:ext cx="475488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r-FR"/>
              <a:t>Cliquez pour modifier les styles du texte du masque</a:t>
            </a:r>
          </a:p>
        </p:txBody>
      </p:sp>
      <p:sp>
        <p:nvSpPr>
          <p:cNvPr id="6" name="Content Placeholder 5"/>
          <p:cNvSpPr>
            <a:spLocks noGrp="1"/>
          </p:cNvSpPr>
          <p:nvPr>
            <p:ph sz="quarter" idx="4"/>
          </p:nvPr>
        </p:nvSpPr>
        <p:spPr>
          <a:xfrm>
            <a:off x="5990888" y="2967788"/>
            <a:ext cx="475488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4/6/2025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4/6/2025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4/6/2025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5C68B11-C5A8-448C-8CE9-B1A273C79CFC}" type="datetimeFigureOut">
              <a:rPr lang="en-US" dirty="0"/>
              <a:t>4/6/2025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7616CA0-919D-4A49-9C8A-62FDFB3A5183}" type="datetimeFigureOut">
              <a:rPr lang="en-US" dirty="0"/>
              <a:t>4/6/2025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4/6/2025</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‹N°›</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6F7B0D-57E9-412B-9BCC-B5E270341FF3}"/>
              </a:ext>
            </a:extLst>
          </p:cNvPr>
          <p:cNvSpPr>
            <a:spLocks noGrp="1"/>
          </p:cNvSpPr>
          <p:nvPr>
            <p:ph type="ctrTitle"/>
          </p:nvPr>
        </p:nvSpPr>
        <p:spPr/>
        <p:txBody>
          <a:bodyPr>
            <a:normAutofit/>
          </a:bodyPr>
          <a:lstStyle/>
          <a:p>
            <a:r>
              <a:rPr lang="fr-FR" sz="3600" dirty="0">
                <a:solidFill>
                  <a:srgbClr val="002060"/>
                </a:solidFill>
                <a:latin typeface="Calibri" panose="020F0502020204030204" pitchFamily="34" charset="0"/>
                <a:cs typeface="Calibri" panose="020F0502020204030204" pitchFamily="34" charset="0"/>
              </a:rPr>
              <a:t>Présentation DISPOSITIF VALBRISE</a:t>
            </a:r>
            <a:br>
              <a:rPr lang="fr-FR" sz="3600" dirty="0">
                <a:solidFill>
                  <a:srgbClr val="002060"/>
                </a:solidFill>
                <a:latin typeface="Calibri" panose="020F0502020204030204" pitchFamily="34" charset="0"/>
                <a:cs typeface="Calibri" panose="020F0502020204030204" pitchFamily="34" charset="0"/>
              </a:rPr>
            </a:br>
            <a:r>
              <a:rPr lang="fr-FR" sz="2000" dirty="0">
                <a:solidFill>
                  <a:srgbClr val="002060"/>
                </a:solidFill>
                <a:latin typeface="Calibri" panose="020F0502020204030204" pitchFamily="34" charset="0"/>
                <a:cs typeface="Calibri" panose="020F0502020204030204" pitchFamily="34" charset="0"/>
              </a:rPr>
              <a:t>RENCONTRE « AESH » | Espace Muséal Bargemon</a:t>
            </a:r>
            <a:br>
              <a:rPr lang="fr-FR" sz="2000" i="1" dirty="0">
                <a:solidFill>
                  <a:srgbClr val="002060"/>
                </a:solidFill>
                <a:latin typeface="Calibri" panose="020F0502020204030204" pitchFamily="34" charset="0"/>
                <a:cs typeface="Calibri" panose="020F0502020204030204" pitchFamily="34" charset="0"/>
              </a:rPr>
            </a:br>
            <a:r>
              <a:rPr lang="fr-FR" sz="1300" i="1" dirty="0">
                <a:solidFill>
                  <a:srgbClr val="002060"/>
                </a:solidFill>
                <a:latin typeface="Calibri" panose="020F0502020204030204" pitchFamily="34" charset="0"/>
                <a:cs typeface="Calibri" panose="020F0502020204030204" pitchFamily="34" charset="0"/>
              </a:rPr>
              <a:t>Adrien GODEL (Chef de service Éducatif) | MAGALI ARNOUX (Chargée d’insertion professionnelle) | Abdessatar BENSALEM (Éducateur)</a:t>
            </a:r>
            <a:br>
              <a:rPr lang="fr-FR" sz="1300" i="1" dirty="0">
                <a:solidFill>
                  <a:srgbClr val="002060"/>
                </a:solidFill>
                <a:latin typeface="Calibri" panose="020F0502020204030204" pitchFamily="34" charset="0"/>
                <a:cs typeface="Calibri" panose="020F0502020204030204" pitchFamily="34" charset="0"/>
              </a:rPr>
            </a:br>
            <a:r>
              <a:rPr lang="fr-FR" sz="1050" i="1" dirty="0">
                <a:solidFill>
                  <a:srgbClr val="002060"/>
                </a:solidFill>
                <a:latin typeface="Calibri" panose="020F0502020204030204" pitchFamily="34" charset="0"/>
                <a:cs typeface="Calibri" panose="020F0502020204030204" pitchFamily="34" charset="0"/>
              </a:rPr>
              <a:t>07/04/2025</a:t>
            </a:r>
          </a:p>
        </p:txBody>
      </p:sp>
      <p:pic>
        <p:nvPicPr>
          <p:cNvPr id="5" name="Image 4">
            <a:extLst>
              <a:ext uri="{FF2B5EF4-FFF2-40B4-BE49-F238E27FC236}">
                <a16:creationId xmlns:a16="http://schemas.microsoft.com/office/drawing/2014/main" id="{F917C968-7E89-4199-A671-257F6A3EF6E4}"/>
              </a:ext>
            </a:extLst>
          </p:cNvPr>
          <p:cNvPicPr>
            <a:picLocks noChangeAspect="1"/>
          </p:cNvPicPr>
          <p:nvPr/>
        </p:nvPicPr>
        <p:blipFill>
          <a:blip r:embed="rId2"/>
          <a:stretch>
            <a:fillRect/>
          </a:stretch>
        </p:blipFill>
        <p:spPr>
          <a:xfrm>
            <a:off x="8947030" y="5302910"/>
            <a:ext cx="2787770" cy="777494"/>
          </a:xfrm>
          <a:prstGeom prst="rect">
            <a:avLst/>
          </a:prstGeom>
        </p:spPr>
      </p:pic>
      <p:pic>
        <p:nvPicPr>
          <p:cNvPr id="9" name="Image 8">
            <a:extLst>
              <a:ext uri="{FF2B5EF4-FFF2-40B4-BE49-F238E27FC236}">
                <a16:creationId xmlns:a16="http://schemas.microsoft.com/office/drawing/2014/main" id="{AC387BE5-6287-447A-846C-0537712ADCE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t="5964" b="14609"/>
          <a:stretch/>
        </p:blipFill>
        <p:spPr>
          <a:xfrm>
            <a:off x="0" y="-1"/>
            <a:ext cx="12192000" cy="4580389"/>
          </a:xfrm>
          <a:prstGeom prst="rect">
            <a:avLst/>
          </a:prstGeom>
        </p:spPr>
      </p:pic>
      <p:sp>
        <p:nvSpPr>
          <p:cNvPr id="3" name="Rectangle 2">
            <a:extLst>
              <a:ext uri="{FF2B5EF4-FFF2-40B4-BE49-F238E27FC236}">
                <a16:creationId xmlns:a16="http://schemas.microsoft.com/office/drawing/2014/main" id="{5429EBD3-FB1B-C107-E43E-BB871E3C1CA7}"/>
              </a:ext>
            </a:extLst>
          </p:cNvPr>
          <p:cNvSpPr/>
          <p:nvPr/>
        </p:nvSpPr>
        <p:spPr>
          <a:xfrm>
            <a:off x="0" y="6793906"/>
            <a:ext cx="12192000" cy="8118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21934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B6D468-1D28-4EE7-80D5-1A75D38CB4E3}"/>
              </a:ext>
            </a:extLst>
          </p:cNvPr>
          <p:cNvSpPr>
            <a:spLocks noGrp="1"/>
          </p:cNvSpPr>
          <p:nvPr>
            <p:ph type="title"/>
          </p:nvPr>
        </p:nvSpPr>
        <p:spPr/>
        <p:txBody>
          <a:bodyPr>
            <a:normAutofit/>
          </a:bodyPr>
          <a:lstStyle/>
          <a:p>
            <a:r>
              <a:rPr lang="fr-FR" sz="4400" dirty="0">
                <a:solidFill>
                  <a:srgbClr val="002060"/>
                </a:solidFill>
                <a:latin typeface="Calibri" panose="020F0502020204030204" pitchFamily="34" charset="0"/>
                <a:cs typeface="Calibri" panose="020F0502020204030204" pitchFamily="34" charset="0"/>
              </a:rPr>
              <a:t>Tout d’abord, une vidéo…</a:t>
            </a:r>
          </a:p>
        </p:txBody>
      </p:sp>
      <p:pic>
        <p:nvPicPr>
          <p:cNvPr id="4" name="AMSP - Présentation de l'IME Valbrise">
            <a:hlinkClick r:id="" action="ppaction://media"/>
            <a:extLst>
              <a:ext uri="{FF2B5EF4-FFF2-40B4-BE49-F238E27FC236}">
                <a16:creationId xmlns:a16="http://schemas.microsoft.com/office/drawing/2014/main" id="{E665EC29-869F-44DD-92C0-7B01DA2D3E4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08320" y="1933662"/>
            <a:ext cx="7151688" cy="4022725"/>
          </a:xfrm>
        </p:spPr>
      </p:pic>
      <p:pic>
        <p:nvPicPr>
          <p:cNvPr id="5" name="Image 4">
            <a:extLst>
              <a:ext uri="{FF2B5EF4-FFF2-40B4-BE49-F238E27FC236}">
                <a16:creationId xmlns:a16="http://schemas.microsoft.com/office/drawing/2014/main" id="{E8EE100C-B346-4EF7-9D77-C30356D014F5}"/>
              </a:ext>
            </a:extLst>
          </p:cNvPr>
          <p:cNvPicPr>
            <a:picLocks noChangeAspect="1"/>
          </p:cNvPicPr>
          <p:nvPr/>
        </p:nvPicPr>
        <p:blipFill>
          <a:blip r:embed="rId5"/>
          <a:stretch>
            <a:fillRect/>
          </a:stretch>
        </p:blipFill>
        <p:spPr>
          <a:xfrm>
            <a:off x="9999677" y="6064374"/>
            <a:ext cx="2010184" cy="651384"/>
          </a:xfrm>
          <a:prstGeom prst="rect">
            <a:avLst/>
          </a:prstGeom>
        </p:spPr>
      </p:pic>
      <p:sp>
        <p:nvSpPr>
          <p:cNvPr id="3" name="Rectangle 2">
            <a:extLst>
              <a:ext uri="{FF2B5EF4-FFF2-40B4-BE49-F238E27FC236}">
                <a16:creationId xmlns:a16="http://schemas.microsoft.com/office/drawing/2014/main" id="{D4AC764A-AFCD-1B8C-C105-F9E28CDE4A11}"/>
              </a:ext>
            </a:extLst>
          </p:cNvPr>
          <p:cNvSpPr/>
          <p:nvPr/>
        </p:nvSpPr>
        <p:spPr>
          <a:xfrm>
            <a:off x="0" y="6793906"/>
            <a:ext cx="12192000" cy="8118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AE535706-1953-61E2-D369-F24EEAEB4E86}"/>
              </a:ext>
            </a:extLst>
          </p:cNvPr>
          <p:cNvSpPr/>
          <p:nvPr/>
        </p:nvSpPr>
        <p:spPr>
          <a:xfrm>
            <a:off x="0" y="6793906"/>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0099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2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39BAC-4345-43C4-B024-74CD73159E2A}"/>
              </a:ext>
            </a:extLst>
          </p:cNvPr>
          <p:cNvSpPr>
            <a:spLocks noGrp="1"/>
          </p:cNvSpPr>
          <p:nvPr>
            <p:ph type="title"/>
          </p:nvPr>
        </p:nvSpPr>
        <p:spPr/>
        <p:txBody>
          <a:bodyPr/>
          <a:lstStyle/>
          <a:p>
            <a:r>
              <a:rPr lang="fr-FR" dirty="0">
                <a:solidFill>
                  <a:srgbClr val="002060"/>
                </a:solidFill>
                <a:latin typeface="Calibri" panose="020F0502020204030204" pitchFamily="34" charset="0"/>
                <a:cs typeface="Calibri" panose="020F0502020204030204" pitchFamily="34" charset="0"/>
              </a:rPr>
              <a:t>Et des définitions…</a:t>
            </a:r>
          </a:p>
        </p:txBody>
      </p:sp>
      <p:sp>
        <p:nvSpPr>
          <p:cNvPr id="3" name="Espace réservé du contenu 2">
            <a:extLst>
              <a:ext uri="{FF2B5EF4-FFF2-40B4-BE49-F238E27FC236}">
                <a16:creationId xmlns:a16="http://schemas.microsoft.com/office/drawing/2014/main" id="{C6BB1D5A-97BA-4F00-B33A-CAD86CE0B286}"/>
              </a:ext>
            </a:extLst>
          </p:cNvPr>
          <p:cNvSpPr>
            <a:spLocks noGrp="1"/>
          </p:cNvSpPr>
          <p:nvPr>
            <p:ph idx="1"/>
          </p:nvPr>
        </p:nvSpPr>
        <p:spPr>
          <a:xfrm>
            <a:off x="485743" y="2249424"/>
            <a:ext cx="5171573" cy="4023360"/>
          </a:xfrm>
        </p:spPr>
        <p:txBody>
          <a:bodyPr>
            <a:normAutofit lnSpcReduction="10000"/>
          </a:bodyPr>
          <a:lstStyle/>
          <a:p>
            <a:r>
              <a:rPr lang="fr-FR" b="1" dirty="0">
                <a:solidFill>
                  <a:srgbClr val="002060"/>
                </a:solidFill>
                <a:latin typeface="Calibri" panose="020F0502020204030204" pitchFamily="34" charset="0"/>
                <a:cs typeface="Calibri" panose="020F0502020204030204" pitchFamily="34" charset="0"/>
              </a:rPr>
              <a:t>IME = Institut Médico Éducatif </a:t>
            </a:r>
            <a:endParaRPr lang="fr-FR" b="1" i="1" dirty="0">
              <a:solidFill>
                <a:srgbClr val="002060"/>
              </a:solidFill>
              <a:latin typeface="Calibri" panose="020F0502020204030204" pitchFamily="34" charset="0"/>
              <a:cs typeface="Calibri" panose="020F0502020204030204" pitchFamily="34" charset="0"/>
            </a:endParaRPr>
          </a:p>
          <a:p>
            <a:r>
              <a:rPr lang="fr-FR" dirty="0">
                <a:solidFill>
                  <a:srgbClr val="133A6C"/>
                </a:solidFill>
                <a:latin typeface="Calibri" panose="020F0502020204030204" pitchFamily="34" charset="0"/>
                <a:cs typeface="Calibri" panose="020F0502020204030204" pitchFamily="34" charset="0"/>
              </a:rPr>
              <a:t>Les Instituts Médico Éducatifs (IME), sont des établissements qui accueillent les enfants et adolescents atteints de handicap mental, ou présentant une déficience intellectuelle liée à des troubles de la personnalité, de la communication ou des troubles moteurs ou sensoriels .</a:t>
            </a:r>
            <a:endParaRPr lang="fr-FR" dirty="0">
              <a:latin typeface="Calibri" panose="020F0502020204030204" pitchFamily="34" charset="0"/>
              <a:cs typeface="Calibri" panose="020F0502020204030204" pitchFamily="34" charset="0"/>
            </a:endParaRPr>
          </a:p>
          <a:p>
            <a:r>
              <a:rPr lang="fr-FR" dirty="0">
                <a:solidFill>
                  <a:srgbClr val="133A6C"/>
                </a:solidFill>
                <a:latin typeface="Calibri" panose="020F0502020204030204" pitchFamily="34" charset="0"/>
                <a:cs typeface="Calibri" panose="020F0502020204030204" pitchFamily="34" charset="0"/>
              </a:rPr>
              <a:t>Ils ont pour mission de mettre en œuvre un accompagnement global tendant à favoriser l'intégration dans les différents domaines de la vie, de la formation générale et professionnelle.</a:t>
            </a:r>
          </a:p>
          <a:p>
            <a:endParaRPr lang="fr-FR" i="1" dirty="0">
              <a:latin typeface="Calibri" panose="020F0502020204030204" pitchFamily="34" charset="0"/>
              <a:cs typeface="Calibri" panose="020F0502020204030204" pitchFamily="34" charset="0"/>
            </a:endParaRPr>
          </a:p>
          <a:p>
            <a:endParaRPr lang="fr-FR" i="1" dirty="0">
              <a:latin typeface="Calibri" panose="020F0502020204030204" pitchFamily="34" charset="0"/>
              <a:cs typeface="Calibri" panose="020F0502020204030204" pitchFamily="34" charset="0"/>
            </a:endParaRPr>
          </a:p>
          <a:p>
            <a:endParaRPr lang="fr-FR" i="1" dirty="0">
              <a:latin typeface="Calibri" panose="020F0502020204030204" pitchFamily="34" charset="0"/>
              <a:cs typeface="Calibri" panose="020F0502020204030204" pitchFamily="34" charset="0"/>
            </a:endParaRPr>
          </a:p>
        </p:txBody>
      </p:sp>
      <p:pic>
        <p:nvPicPr>
          <p:cNvPr id="5" name="Image 4">
            <a:extLst>
              <a:ext uri="{FF2B5EF4-FFF2-40B4-BE49-F238E27FC236}">
                <a16:creationId xmlns:a16="http://schemas.microsoft.com/office/drawing/2014/main" id="{B11619C3-BD36-4529-B772-1D0CC8BAEEDE}"/>
              </a:ext>
            </a:extLst>
          </p:cNvPr>
          <p:cNvPicPr>
            <a:picLocks noChangeAspect="1"/>
          </p:cNvPicPr>
          <p:nvPr/>
        </p:nvPicPr>
        <p:blipFill>
          <a:blip r:embed="rId2"/>
          <a:stretch>
            <a:fillRect/>
          </a:stretch>
        </p:blipFill>
        <p:spPr>
          <a:xfrm>
            <a:off x="9999677" y="6064374"/>
            <a:ext cx="2010184" cy="651384"/>
          </a:xfrm>
          <a:prstGeom prst="rect">
            <a:avLst/>
          </a:prstGeom>
        </p:spPr>
      </p:pic>
      <p:sp>
        <p:nvSpPr>
          <p:cNvPr id="4" name="Espace réservé du contenu 2">
            <a:extLst>
              <a:ext uri="{FF2B5EF4-FFF2-40B4-BE49-F238E27FC236}">
                <a16:creationId xmlns:a16="http://schemas.microsoft.com/office/drawing/2014/main" id="{408466E2-2951-B636-6CBE-2009D7A10F05}"/>
              </a:ext>
            </a:extLst>
          </p:cNvPr>
          <p:cNvSpPr txBox="1">
            <a:spLocks/>
          </p:cNvSpPr>
          <p:nvPr/>
        </p:nvSpPr>
        <p:spPr>
          <a:xfrm>
            <a:off x="6210001" y="2249424"/>
            <a:ext cx="5171573" cy="4023360"/>
          </a:xfrm>
          <a:prstGeom prst="rect">
            <a:avLst/>
          </a:prstGeom>
        </p:spPr>
        <p:txBody>
          <a:bodyPr vert="horz" lIns="45720" tIns="45720" rIns="4572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nSpc>
                <a:spcPct val="110000"/>
              </a:lnSpc>
            </a:pPr>
            <a:r>
              <a:rPr lang="fr-FR" sz="2800" b="1" dirty="0">
                <a:solidFill>
                  <a:srgbClr val="002060"/>
                </a:solidFill>
                <a:latin typeface="Calibri" panose="020F0502020204030204" pitchFamily="34" charset="0"/>
                <a:cs typeface="Calibri" panose="020F0502020204030204" pitchFamily="34" charset="0"/>
              </a:rPr>
              <a:t>Définition 2005 du Handicap (Code Action Sociale et des Familles – CASF)</a:t>
            </a:r>
          </a:p>
          <a:p>
            <a:r>
              <a:rPr lang="fr-FR" sz="2300" dirty="0">
                <a:solidFill>
                  <a:srgbClr val="133A6C"/>
                </a:solidFill>
                <a:latin typeface="Calibri" panose="020F0502020204030204" pitchFamily="34" charset="0"/>
                <a:cs typeface="Calibri" panose="020F0502020204030204" pitchFamily="34" charset="0"/>
              </a:rPr>
              <a:t>L114 </a:t>
            </a:r>
            <a:r>
              <a:rPr lang="fr-FR" sz="2300" i="1" dirty="0">
                <a:solidFill>
                  <a:srgbClr val="133A6C"/>
                </a:solidFill>
                <a:latin typeface="Calibri" panose="020F0502020204030204" pitchFamily="34" charset="0"/>
                <a:cs typeface="Calibri" panose="020F0502020204030204" pitchFamily="34" charset="0"/>
              </a:rPr>
              <a:t>: </a:t>
            </a:r>
            <a:r>
              <a:rPr lang="fr-FR" sz="2300" dirty="0">
                <a:solidFill>
                  <a:srgbClr val="133A6C"/>
                </a:solidFill>
                <a:latin typeface="Calibri" panose="020F0502020204030204" pitchFamily="34" charset="0"/>
                <a:cs typeface="Calibri" panose="020F0502020204030204" pitchFamily="34" charset="0"/>
              </a:rPr>
              <a:t>Constitue un handicap, au sens de la présente loi, toute limitation d'activité ou restriction de participation à la vie en société subie dans son environnement par une personne en raison d'une altération substantielle, durable ou définitive d'une ou plusieurs fonctions physiques, sensorielles, mentales, cognitives ou psychiques, d'un polyhandicap ou d'un trouble de santé invalidant.</a:t>
            </a:r>
          </a:p>
          <a:p>
            <a:r>
              <a:rPr lang="fr-FR" sz="2300" dirty="0">
                <a:solidFill>
                  <a:srgbClr val="133A6C"/>
                </a:solidFill>
                <a:latin typeface="Calibri" panose="020F0502020204030204" pitchFamily="34" charset="0"/>
                <a:cs typeface="Calibri" panose="020F0502020204030204" pitchFamily="34" charset="0"/>
              </a:rPr>
              <a:t>L114-1 : Toute personne handicapée a droit à la solidarité de l'ensemble de la collectivité nationale, qui lui garantit, en vertu de cette obligation, l'accès aux droits fondamentaux reconnus à tous les citoyens ainsi que le plein exercice de sa citoyenneté.</a:t>
            </a:r>
          </a:p>
          <a:p>
            <a:endParaRPr lang="fr-FR" i="1" dirty="0">
              <a:latin typeface="Calibri" panose="020F0502020204030204" pitchFamily="34" charset="0"/>
              <a:cs typeface="Calibri" panose="020F0502020204030204" pitchFamily="34" charset="0"/>
            </a:endParaRPr>
          </a:p>
          <a:p>
            <a:endParaRPr lang="fr-FR" i="1"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9FB99E3-7A12-8570-71CF-9F4574F6549A}"/>
              </a:ext>
            </a:extLst>
          </p:cNvPr>
          <p:cNvSpPr/>
          <p:nvPr/>
        </p:nvSpPr>
        <p:spPr>
          <a:xfrm>
            <a:off x="0" y="6793906"/>
            <a:ext cx="12192000" cy="8118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962C18D-E1F4-BE3C-A768-8E1C6D131760}"/>
              </a:ext>
            </a:extLst>
          </p:cNvPr>
          <p:cNvSpPr/>
          <p:nvPr/>
        </p:nvSpPr>
        <p:spPr>
          <a:xfrm>
            <a:off x="0" y="6793906"/>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08971832-4779-8CF9-FD8C-76B8FBD1C353}"/>
              </a:ext>
            </a:extLst>
          </p:cNvPr>
          <p:cNvSpPr/>
          <p:nvPr/>
        </p:nvSpPr>
        <p:spPr>
          <a:xfrm>
            <a:off x="1738800" y="6789634"/>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619671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DFEB3F-9175-41D9-9581-6D55196CCBED}"/>
              </a:ext>
            </a:extLst>
          </p:cNvPr>
          <p:cNvSpPr>
            <a:spLocks noGrp="1"/>
          </p:cNvSpPr>
          <p:nvPr>
            <p:ph type="title"/>
          </p:nvPr>
        </p:nvSpPr>
        <p:spPr/>
        <p:txBody>
          <a:bodyPr/>
          <a:lstStyle/>
          <a:p>
            <a:r>
              <a:rPr lang="fr-FR" dirty="0">
                <a:solidFill>
                  <a:srgbClr val="002060"/>
                </a:solidFill>
                <a:latin typeface="Calibri" panose="020F0502020204030204" pitchFamily="34" charset="0"/>
                <a:cs typeface="Calibri" panose="020F0502020204030204" pitchFamily="34" charset="0"/>
              </a:rPr>
              <a:t>QUI TRAVAILLE EN IME?</a:t>
            </a:r>
            <a:endParaRPr lang="fr-FR" dirty="0"/>
          </a:p>
        </p:txBody>
      </p:sp>
      <p:sp>
        <p:nvSpPr>
          <p:cNvPr id="3" name="Espace réservé du contenu 2">
            <a:extLst>
              <a:ext uri="{FF2B5EF4-FFF2-40B4-BE49-F238E27FC236}">
                <a16:creationId xmlns:a16="http://schemas.microsoft.com/office/drawing/2014/main" id="{7F680771-B88B-433E-8E1D-F36B89B0FF0E}"/>
              </a:ext>
            </a:extLst>
          </p:cNvPr>
          <p:cNvSpPr>
            <a:spLocks noGrp="1"/>
          </p:cNvSpPr>
          <p:nvPr>
            <p:ph idx="1"/>
          </p:nvPr>
        </p:nvSpPr>
        <p:spPr>
          <a:xfrm>
            <a:off x="1024128" y="1862983"/>
            <a:ext cx="9720073" cy="4446377"/>
          </a:xfrm>
        </p:spPr>
        <p:txBody>
          <a:bodyPr>
            <a:normAutofit fontScale="25000" lnSpcReduction="20000"/>
          </a:bodyPr>
          <a:lstStyle/>
          <a:p>
            <a:pPr>
              <a:lnSpc>
                <a:spcPct val="100000"/>
              </a:lnSpc>
            </a:pPr>
            <a:r>
              <a:rPr lang="fr-FR" sz="7200" b="1" dirty="0">
                <a:solidFill>
                  <a:srgbClr val="133A6C"/>
                </a:solidFill>
                <a:latin typeface="Calibri" panose="020F0502020204030204" pitchFamily="34" charset="0"/>
                <a:cs typeface="Calibri" panose="020F0502020204030204" pitchFamily="34" charset="0"/>
              </a:rPr>
              <a:t>L’équipe d’un IME est une équipe que l’on dit « pluridisciplinaire » (plusieurs disciplines) qui assure un accompagnement éducatif, pédagogique et thérapeutique. </a:t>
            </a:r>
          </a:p>
          <a:p>
            <a:pPr>
              <a:lnSpc>
                <a:spcPct val="100000"/>
              </a:lnSpc>
            </a:pPr>
            <a:endParaRPr lang="fr-FR" sz="5600" b="1" dirty="0">
              <a:solidFill>
                <a:srgbClr val="133A6C"/>
              </a:solidFill>
              <a:latin typeface="Calibri" panose="020F0502020204030204" pitchFamily="34" charset="0"/>
              <a:cs typeface="Calibri" panose="020F0502020204030204" pitchFamily="34" charset="0"/>
            </a:endParaRPr>
          </a:p>
          <a:p>
            <a:pPr>
              <a:lnSpc>
                <a:spcPct val="100000"/>
              </a:lnSpc>
            </a:pPr>
            <a:r>
              <a:rPr lang="fr-FR" sz="5600" dirty="0">
                <a:solidFill>
                  <a:srgbClr val="133A6C"/>
                </a:solidFill>
                <a:latin typeface="Calibri" panose="020F0502020204030204" pitchFamily="34" charset="0"/>
                <a:cs typeface="Calibri" panose="020F0502020204030204" pitchFamily="34" charset="0"/>
              </a:rPr>
              <a:t>On retrouve donc dans les IME :</a:t>
            </a:r>
          </a:p>
          <a:p>
            <a:pPr>
              <a:lnSpc>
                <a:spcPct val="100000"/>
              </a:lnSpc>
              <a:buFont typeface="Wingdings" panose="05000000000000000000" pitchFamily="2" charset="2"/>
              <a:buChar char="§"/>
            </a:pPr>
            <a:r>
              <a:rPr lang="fr-FR" sz="5600" dirty="0">
                <a:solidFill>
                  <a:srgbClr val="133A6C"/>
                </a:solidFill>
                <a:latin typeface="Calibri" panose="020F0502020204030204" pitchFamily="34" charset="0"/>
                <a:cs typeface="Calibri" panose="020F0502020204030204" pitchFamily="34" charset="0"/>
              </a:rPr>
              <a:t> Du personnel éducatif (éducateurs spécialisés, moniteurs éducateurs, éducateurs de jeunes enfants, aides médico-psychologiques…) ;</a:t>
            </a:r>
          </a:p>
          <a:p>
            <a:pPr>
              <a:lnSpc>
                <a:spcPct val="100000"/>
              </a:lnSpc>
              <a:buFont typeface="Wingdings" panose="05000000000000000000" pitchFamily="2" charset="2"/>
              <a:buChar char="§"/>
            </a:pPr>
            <a:r>
              <a:rPr lang="fr-FR" sz="5600" dirty="0">
                <a:solidFill>
                  <a:srgbClr val="133A6C"/>
                </a:solidFill>
                <a:latin typeface="Calibri" panose="020F0502020204030204" pitchFamily="34" charset="0"/>
                <a:cs typeface="Calibri" panose="020F0502020204030204" pitchFamily="34" charset="0"/>
              </a:rPr>
              <a:t> Des instituteurs détachés de l’Éducation Nationale ;</a:t>
            </a:r>
          </a:p>
          <a:p>
            <a:pPr>
              <a:lnSpc>
                <a:spcPct val="100000"/>
              </a:lnSpc>
              <a:buFont typeface="Wingdings" panose="05000000000000000000" pitchFamily="2" charset="2"/>
              <a:buChar char="§"/>
            </a:pPr>
            <a:r>
              <a:rPr lang="fr-FR" sz="5600" dirty="0">
                <a:solidFill>
                  <a:srgbClr val="133A6C"/>
                </a:solidFill>
                <a:latin typeface="Calibri" panose="020F0502020204030204" pitchFamily="34" charset="0"/>
                <a:cs typeface="Calibri" panose="020F0502020204030204" pitchFamily="34" charset="0"/>
              </a:rPr>
              <a:t> Du personnel médical (médecin généraliste, psychiatre, infirmière, aide-soignante…) ;</a:t>
            </a:r>
          </a:p>
          <a:p>
            <a:pPr>
              <a:lnSpc>
                <a:spcPct val="100000"/>
              </a:lnSpc>
              <a:buFont typeface="Wingdings" panose="05000000000000000000" pitchFamily="2" charset="2"/>
              <a:buChar char="§"/>
            </a:pPr>
            <a:r>
              <a:rPr lang="fr-FR" sz="5600" dirty="0">
                <a:solidFill>
                  <a:srgbClr val="133A6C"/>
                </a:solidFill>
                <a:latin typeface="Calibri" panose="020F0502020204030204" pitchFamily="34" charset="0"/>
                <a:cs typeface="Calibri" panose="020F0502020204030204" pitchFamily="34" charset="0"/>
              </a:rPr>
              <a:t> Du personnel paramédical, notamment pour la rééducation (orthophoniste, psychomotricien, …) ;</a:t>
            </a:r>
          </a:p>
          <a:p>
            <a:pPr>
              <a:lnSpc>
                <a:spcPct val="100000"/>
              </a:lnSpc>
              <a:buFont typeface="Wingdings" panose="05000000000000000000" pitchFamily="2" charset="2"/>
              <a:buChar char="§"/>
            </a:pPr>
            <a:r>
              <a:rPr lang="fr-FR" sz="5600" dirty="0">
                <a:solidFill>
                  <a:srgbClr val="133A6C"/>
                </a:solidFill>
                <a:latin typeface="Calibri" panose="020F0502020204030204" pitchFamily="34" charset="0"/>
                <a:cs typeface="Calibri" panose="020F0502020204030204" pitchFamily="34" charset="0"/>
              </a:rPr>
              <a:t> Des psychologues ;</a:t>
            </a:r>
          </a:p>
          <a:p>
            <a:pPr>
              <a:lnSpc>
                <a:spcPct val="100000"/>
              </a:lnSpc>
              <a:buFont typeface="Wingdings" panose="05000000000000000000" pitchFamily="2" charset="2"/>
              <a:buChar char="§"/>
            </a:pPr>
            <a:r>
              <a:rPr lang="fr-FR" sz="5600" dirty="0">
                <a:solidFill>
                  <a:srgbClr val="133A6C"/>
                </a:solidFill>
                <a:latin typeface="Calibri" panose="020F0502020204030204" pitchFamily="34" charset="0"/>
                <a:cs typeface="Calibri" panose="020F0502020204030204" pitchFamily="34" charset="0"/>
              </a:rPr>
              <a:t> Des assistantes sociales ;</a:t>
            </a:r>
          </a:p>
          <a:p>
            <a:pPr>
              <a:lnSpc>
                <a:spcPct val="100000"/>
              </a:lnSpc>
              <a:buFont typeface="Wingdings" panose="05000000000000000000" pitchFamily="2" charset="2"/>
              <a:buChar char="§"/>
            </a:pPr>
            <a:r>
              <a:rPr lang="fr-FR" sz="5600" dirty="0">
                <a:solidFill>
                  <a:srgbClr val="133A6C"/>
                </a:solidFill>
                <a:latin typeface="Calibri" panose="020F0502020204030204" pitchFamily="34" charset="0"/>
                <a:cs typeface="Calibri" panose="020F0502020204030204" pitchFamily="34" charset="0"/>
              </a:rPr>
              <a:t> Du personnel « technique » (préparation des repas, ménage, entretien des locaux…) ;</a:t>
            </a:r>
          </a:p>
          <a:p>
            <a:pPr>
              <a:lnSpc>
                <a:spcPct val="100000"/>
              </a:lnSpc>
              <a:buFont typeface="Wingdings" panose="05000000000000000000" pitchFamily="2" charset="2"/>
              <a:buChar char="§"/>
            </a:pPr>
            <a:r>
              <a:rPr lang="fr-FR" sz="5600" dirty="0">
                <a:solidFill>
                  <a:srgbClr val="133A6C"/>
                </a:solidFill>
                <a:latin typeface="Calibri" panose="020F0502020204030204" pitchFamily="34" charset="0"/>
                <a:cs typeface="Calibri" panose="020F0502020204030204" pitchFamily="34" charset="0"/>
              </a:rPr>
              <a:t> Du personnel administratif.</a:t>
            </a:r>
          </a:p>
          <a:p>
            <a:endParaRPr lang="fr-FR" dirty="0"/>
          </a:p>
        </p:txBody>
      </p:sp>
      <p:pic>
        <p:nvPicPr>
          <p:cNvPr id="4" name="Image 3">
            <a:extLst>
              <a:ext uri="{FF2B5EF4-FFF2-40B4-BE49-F238E27FC236}">
                <a16:creationId xmlns:a16="http://schemas.microsoft.com/office/drawing/2014/main" id="{530526CD-0E12-4E18-BFD5-88457A745FC8}"/>
              </a:ext>
            </a:extLst>
          </p:cNvPr>
          <p:cNvPicPr>
            <a:picLocks noChangeAspect="1"/>
          </p:cNvPicPr>
          <p:nvPr/>
        </p:nvPicPr>
        <p:blipFill>
          <a:blip r:embed="rId2"/>
          <a:stretch>
            <a:fillRect/>
          </a:stretch>
        </p:blipFill>
        <p:spPr>
          <a:xfrm>
            <a:off x="9999677" y="6064374"/>
            <a:ext cx="2010184" cy="651384"/>
          </a:xfrm>
          <a:prstGeom prst="rect">
            <a:avLst/>
          </a:prstGeom>
        </p:spPr>
      </p:pic>
      <p:sp>
        <p:nvSpPr>
          <p:cNvPr id="5" name="Rectangle 4">
            <a:extLst>
              <a:ext uri="{FF2B5EF4-FFF2-40B4-BE49-F238E27FC236}">
                <a16:creationId xmlns:a16="http://schemas.microsoft.com/office/drawing/2014/main" id="{92D8AAEA-B05F-0430-604F-4D39E741C737}"/>
              </a:ext>
            </a:extLst>
          </p:cNvPr>
          <p:cNvSpPr/>
          <p:nvPr/>
        </p:nvSpPr>
        <p:spPr>
          <a:xfrm>
            <a:off x="0" y="6793906"/>
            <a:ext cx="12192000" cy="8118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5F7F9F4-A260-2F94-797F-D6F760855D35}"/>
              </a:ext>
            </a:extLst>
          </p:cNvPr>
          <p:cNvSpPr/>
          <p:nvPr/>
        </p:nvSpPr>
        <p:spPr>
          <a:xfrm>
            <a:off x="0" y="6793906"/>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03D5F37-D602-83ED-3082-D816FA8BBD71}"/>
              </a:ext>
            </a:extLst>
          </p:cNvPr>
          <p:cNvSpPr/>
          <p:nvPr/>
        </p:nvSpPr>
        <p:spPr>
          <a:xfrm>
            <a:off x="1738800" y="6793904"/>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488EC6E2-3081-3996-B009-C5F1506DC666}"/>
              </a:ext>
            </a:extLst>
          </p:cNvPr>
          <p:cNvSpPr/>
          <p:nvPr/>
        </p:nvSpPr>
        <p:spPr>
          <a:xfrm>
            <a:off x="3479254" y="6793904"/>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11406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DB81CF-83D2-432D-B546-09C62319C528}"/>
              </a:ext>
            </a:extLst>
          </p:cNvPr>
          <p:cNvSpPr>
            <a:spLocks noGrp="1"/>
          </p:cNvSpPr>
          <p:nvPr>
            <p:ph type="title"/>
          </p:nvPr>
        </p:nvSpPr>
        <p:spPr/>
        <p:txBody>
          <a:bodyPr/>
          <a:lstStyle/>
          <a:p>
            <a:r>
              <a:rPr lang="fr-FR" dirty="0">
                <a:solidFill>
                  <a:srgbClr val="002060"/>
                </a:solidFill>
                <a:latin typeface="Calibri" panose="020F0502020204030204" pitchFamily="34" charset="0"/>
                <a:cs typeface="Calibri" panose="020F0502020204030204" pitchFamily="34" charset="0"/>
              </a:rPr>
              <a:t>LE DISPOSITIF VALBRISE…</a:t>
            </a:r>
          </a:p>
        </p:txBody>
      </p:sp>
      <p:sp>
        <p:nvSpPr>
          <p:cNvPr id="3" name="Espace réservé du contenu 2">
            <a:extLst>
              <a:ext uri="{FF2B5EF4-FFF2-40B4-BE49-F238E27FC236}">
                <a16:creationId xmlns:a16="http://schemas.microsoft.com/office/drawing/2014/main" id="{5332B9D4-8BA3-4CA5-9933-3AF592B90FFF}"/>
              </a:ext>
            </a:extLst>
          </p:cNvPr>
          <p:cNvSpPr>
            <a:spLocks noGrp="1"/>
          </p:cNvSpPr>
          <p:nvPr>
            <p:ph idx="1"/>
          </p:nvPr>
        </p:nvSpPr>
        <p:spPr>
          <a:xfrm>
            <a:off x="408831" y="2062923"/>
            <a:ext cx="11601030" cy="4023360"/>
          </a:xfrm>
        </p:spPr>
        <p:txBody>
          <a:bodyPr>
            <a:normAutofit/>
          </a:bodyPr>
          <a:lstStyle/>
          <a:p>
            <a:r>
              <a:rPr lang="fr-FR" sz="1800" b="1" dirty="0">
                <a:solidFill>
                  <a:srgbClr val="133A6C"/>
                </a:solidFill>
                <a:latin typeface="Calibri" panose="020F0502020204030204" pitchFamily="34" charset="0"/>
                <a:cs typeface="Calibri" panose="020F0502020204030204" pitchFamily="34" charset="0"/>
              </a:rPr>
              <a:t>Qu’est-ce qu’un Dispositif ?</a:t>
            </a:r>
          </a:p>
          <a:p>
            <a:pPr>
              <a:buFont typeface="Wingdings" panose="05000000000000000000" pitchFamily="2" charset="2"/>
              <a:buChar char="§"/>
            </a:pPr>
            <a:r>
              <a:rPr lang="fr-FR" sz="1800" dirty="0">
                <a:solidFill>
                  <a:srgbClr val="133A6C"/>
                </a:solidFill>
                <a:latin typeface="Calibri" panose="020F0502020204030204" pitchFamily="34" charset="0"/>
                <a:cs typeface="Calibri" panose="020F0502020204030204" pitchFamily="34" charset="0"/>
              </a:rPr>
              <a:t> Pour faire « simple », on regroupe plusieurs services et prestations, que l’on peut proposer de façon fluide aux jeunes. La Loi le permet depuis 2016, l’a renforcé en 2019 et confirmé en 2024 !</a:t>
            </a:r>
          </a:p>
          <a:p>
            <a:pPr marL="0" indent="0">
              <a:buNone/>
            </a:pPr>
            <a:endParaRPr lang="fr-FR" sz="1800" dirty="0">
              <a:solidFill>
                <a:srgbClr val="133A6C"/>
              </a:solidFill>
              <a:latin typeface="Calibri" panose="020F0502020204030204" pitchFamily="34" charset="0"/>
              <a:cs typeface="Calibri" panose="020F0502020204030204" pitchFamily="34" charset="0"/>
            </a:endParaRPr>
          </a:p>
          <a:p>
            <a:r>
              <a:rPr lang="fr-FR" sz="1800" b="1" dirty="0">
                <a:solidFill>
                  <a:srgbClr val="133A6C"/>
                </a:solidFill>
                <a:latin typeface="Calibri" panose="020F0502020204030204" pitchFamily="34" charset="0"/>
                <a:cs typeface="Calibri" panose="020F0502020204030204" pitchFamily="34" charset="0"/>
              </a:rPr>
              <a:t>Les différents services qui composent le Dispositif Valbrise :</a:t>
            </a:r>
          </a:p>
          <a:p>
            <a:pPr>
              <a:buFont typeface="Wingdings" panose="05000000000000000000" pitchFamily="2" charset="2"/>
              <a:buChar char="§"/>
            </a:pPr>
            <a:r>
              <a:rPr lang="fr-FR" sz="1800" dirty="0">
                <a:solidFill>
                  <a:srgbClr val="133A6C"/>
                </a:solidFill>
                <a:latin typeface="Calibri" panose="020F0502020204030204" pitchFamily="34" charset="0"/>
                <a:cs typeface="Calibri" panose="020F0502020204030204" pitchFamily="34" charset="0"/>
              </a:rPr>
              <a:t> Le Pôle Autisme (qui accompagne des jeunes présentant un TSA) ;                     			+/- 20 jeunes                   </a:t>
            </a:r>
          </a:p>
          <a:p>
            <a:pPr>
              <a:buFont typeface="Wingdings" panose="05000000000000000000" pitchFamily="2" charset="2"/>
              <a:buChar char="§"/>
            </a:pPr>
            <a:r>
              <a:rPr lang="fr-FR" sz="1800" dirty="0">
                <a:solidFill>
                  <a:srgbClr val="133A6C"/>
                </a:solidFill>
                <a:latin typeface="Calibri" panose="020F0502020204030204" pitchFamily="34" charset="0"/>
                <a:cs typeface="Calibri" panose="020F0502020204030204" pitchFamily="34" charset="0"/>
              </a:rPr>
              <a:t> La SEES (Service d’Éducation et d’Enseignement Spécialisé)… pour les plus jeunes, dès 12 ans ! ;		+/- 20 jeunes</a:t>
            </a:r>
          </a:p>
          <a:p>
            <a:pPr>
              <a:buFont typeface="Wingdings" panose="05000000000000000000" pitchFamily="2" charset="2"/>
              <a:buChar char="§"/>
            </a:pPr>
            <a:r>
              <a:rPr lang="fr-FR" sz="1800" dirty="0">
                <a:solidFill>
                  <a:srgbClr val="133A6C"/>
                </a:solidFill>
                <a:latin typeface="Calibri" panose="020F0502020204030204" pitchFamily="34" charset="0"/>
                <a:cs typeface="Calibri" panose="020F0502020204030204" pitchFamily="34" charset="0"/>
              </a:rPr>
              <a:t> Le Pôle hébergement (IMECS / Internat, destiné à tous les jeunes accueillis…) ;			+/- 15 jeunes</a:t>
            </a:r>
          </a:p>
          <a:p>
            <a:pPr>
              <a:buFont typeface="Wingdings" panose="05000000000000000000" pitchFamily="2" charset="2"/>
              <a:buChar char="§"/>
            </a:pPr>
            <a:r>
              <a:rPr lang="fr-FR" sz="1800" dirty="0">
                <a:solidFill>
                  <a:srgbClr val="133A6C"/>
                </a:solidFill>
                <a:latin typeface="Calibri" panose="020F0502020204030204" pitchFamily="34" charset="0"/>
                <a:cs typeface="Calibri" panose="020F0502020204030204" pitchFamily="34" charset="0"/>
              </a:rPr>
              <a:t> Les deux </a:t>
            </a:r>
            <a:r>
              <a:rPr lang="fr-FR" sz="1800" dirty="0" err="1">
                <a:solidFill>
                  <a:srgbClr val="133A6C"/>
                </a:solidFill>
                <a:latin typeface="Calibri" panose="020F0502020204030204" pitchFamily="34" charset="0"/>
                <a:cs typeface="Calibri" panose="020F0502020204030204" pitchFamily="34" charset="0"/>
              </a:rPr>
              <a:t>SESSADs</a:t>
            </a:r>
            <a:r>
              <a:rPr lang="fr-FR" sz="1800" dirty="0">
                <a:solidFill>
                  <a:srgbClr val="133A6C"/>
                </a:solidFill>
                <a:latin typeface="Calibri" panose="020F0502020204030204" pitchFamily="34" charset="0"/>
                <a:cs typeface="Calibri" panose="020F0502020204030204" pitchFamily="34" charset="0"/>
              </a:rPr>
              <a:t> (Service d’Éducation Spéciale et de Soins à Domicile) ;				+/- 35 jeunes</a:t>
            </a:r>
          </a:p>
          <a:p>
            <a:pPr>
              <a:buFont typeface="Wingdings" panose="05000000000000000000" pitchFamily="2" charset="2"/>
              <a:buChar char="§"/>
            </a:pPr>
            <a:r>
              <a:rPr lang="fr-FR" sz="1800" dirty="0">
                <a:solidFill>
                  <a:srgbClr val="133A6C"/>
                </a:solidFill>
                <a:latin typeface="Calibri" panose="020F0502020204030204" pitchFamily="34" charset="0"/>
                <a:cs typeface="Calibri" panose="020F0502020204030204" pitchFamily="34" charset="0"/>
              </a:rPr>
              <a:t> La SIPFP … !										+/- 40 jeunes</a:t>
            </a:r>
          </a:p>
        </p:txBody>
      </p:sp>
      <p:pic>
        <p:nvPicPr>
          <p:cNvPr id="4" name="Image 3">
            <a:extLst>
              <a:ext uri="{FF2B5EF4-FFF2-40B4-BE49-F238E27FC236}">
                <a16:creationId xmlns:a16="http://schemas.microsoft.com/office/drawing/2014/main" id="{F7127E71-BBB0-4693-BE0D-25D419EC3E83}"/>
              </a:ext>
            </a:extLst>
          </p:cNvPr>
          <p:cNvPicPr>
            <a:picLocks noChangeAspect="1"/>
          </p:cNvPicPr>
          <p:nvPr/>
        </p:nvPicPr>
        <p:blipFill>
          <a:blip r:embed="rId2"/>
          <a:stretch>
            <a:fillRect/>
          </a:stretch>
        </p:blipFill>
        <p:spPr>
          <a:xfrm>
            <a:off x="9999677" y="6064374"/>
            <a:ext cx="2010184" cy="651384"/>
          </a:xfrm>
          <a:prstGeom prst="rect">
            <a:avLst/>
          </a:prstGeom>
        </p:spPr>
      </p:pic>
      <p:sp>
        <p:nvSpPr>
          <p:cNvPr id="5" name="Rectangle 4">
            <a:extLst>
              <a:ext uri="{FF2B5EF4-FFF2-40B4-BE49-F238E27FC236}">
                <a16:creationId xmlns:a16="http://schemas.microsoft.com/office/drawing/2014/main" id="{B1D85724-1F85-9393-7F10-849C1B7307EA}"/>
              </a:ext>
            </a:extLst>
          </p:cNvPr>
          <p:cNvSpPr/>
          <p:nvPr/>
        </p:nvSpPr>
        <p:spPr>
          <a:xfrm>
            <a:off x="0" y="6793906"/>
            <a:ext cx="12192000" cy="8118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B6B16DE5-0E82-CBDD-EF93-67B85EB87BE0}"/>
              </a:ext>
            </a:extLst>
          </p:cNvPr>
          <p:cNvSpPr/>
          <p:nvPr/>
        </p:nvSpPr>
        <p:spPr>
          <a:xfrm>
            <a:off x="0" y="6793906"/>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FE02369-B172-37DD-4360-C442AE35C52A}"/>
              </a:ext>
            </a:extLst>
          </p:cNvPr>
          <p:cNvSpPr/>
          <p:nvPr/>
        </p:nvSpPr>
        <p:spPr>
          <a:xfrm>
            <a:off x="1738800" y="6793904"/>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CE49E8C-FBA4-32E0-759A-70F838E79D2B}"/>
              </a:ext>
            </a:extLst>
          </p:cNvPr>
          <p:cNvSpPr/>
          <p:nvPr/>
        </p:nvSpPr>
        <p:spPr>
          <a:xfrm>
            <a:off x="3479254" y="6793904"/>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6C54F0B0-AD69-9209-B0A0-54E37D0D63EB}"/>
              </a:ext>
            </a:extLst>
          </p:cNvPr>
          <p:cNvSpPr/>
          <p:nvPr/>
        </p:nvSpPr>
        <p:spPr>
          <a:xfrm>
            <a:off x="5217227" y="6793904"/>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63018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933621-360A-652F-16CD-3410F1F9F141}"/>
              </a:ext>
            </a:extLst>
          </p:cNvPr>
          <p:cNvSpPr>
            <a:spLocks noGrp="1"/>
          </p:cNvSpPr>
          <p:nvPr>
            <p:ph type="title"/>
          </p:nvPr>
        </p:nvSpPr>
        <p:spPr/>
        <p:txBody>
          <a:bodyPr/>
          <a:lstStyle/>
          <a:p>
            <a:r>
              <a:rPr lang="fr-FR" dirty="0">
                <a:solidFill>
                  <a:srgbClr val="002060"/>
                </a:solidFill>
                <a:latin typeface="Calibri" panose="020F0502020204030204" pitchFamily="34" charset="0"/>
                <a:cs typeface="Calibri" panose="020F0502020204030204" pitchFamily="34" charset="0"/>
              </a:rPr>
              <a:t>Organigramme DISPOSITIF</a:t>
            </a:r>
          </a:p>
        </p:txBody>
      </p:sp>
      <p:pic>
        <p:nvPicPr>
          <p:cNvPr id="8" name="Espace réservé du contenu 7">
            <a:extLst>
              <a:ext uri="{FF2B5EF4-FFF2-40B4-BE49-F238E27FC236}">
                <a16:creationId xmlns:a16="http://schemas.microsoft.com/office/drawing/2014/main" id="{7847B1B0-3CC1-49EB-488C-F2370D38668F}"/>
              </a:ext>
            </a:extLst>
          </p:cNvPr>
          <p:cNvPicPr>
            <a:picLocks noGrp="1" noChangeAspect="1"/>
          </p:cNvPicPr>
          <p:nvPr>
            <p:ph idx="1"/>
          </p:nvPr>
        </p:nvPicPr>
        <p:blipFill>
          <a:blip r:embed="rId2"/>
          <a:stretch>
            <a:fillRect/>
          </a:stretch>
        </p:blipFill>
        <p:spPr>
          <a:xfrm>
            <a:off x="-10107" y="2000711"/>
            <a:ext cx="12222043" cy="4486081"/>
          </a:xfrm>
        </p:spPr>
      </p:pic>
      <p:sp>
        <p:nvSpPr>
          <p:cNvPr id="10" name="Rectangle 9">
            <a:extLst>
              <a:ext uri="{FF2B5EF4-FFF2-40B4-BE49-F238E27FC236}">
                <a16:creationId xmlns:a16="http://schemas.microsoft.com/office/drawing/2014/main" id="{00CBA1EE-815E-7486-DE9A-F13F583B63A2}"/>
              </a:ext>
            </a:extLst>
          </p:cNvPr>
          <p:cNvSpPr/>
          <p:nvPr/>
        </p:nvSpPr>
        <p:spPr>
          <a:xfrm>
            <a:off x="0" y="6793906"/>
            <a:ext cx="12192000" cy="8118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CA61BAD-DB51-5918-DFAF-3914AEB7C353}"/>
              </a:ext>
            </a:extLst>
          </p:cNvPr>
          <p:cNvSpPr/>
          <p:nvPr/>
        </p:nvSpPr>
        <p:spPr>
          <a:xfrm>
            <a:off x="0" y="6793906"/>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9FA5A1E5-98C4-D95E-52CE-D6B0EF71C208}"/>
              </a:ext>
            </a:extLst>
          </p:cNvPr>
          <p:cNvSpPr/>
          <p:nvPr/>
        </p:nvSpPr>
        <p:spPr>
          <a:xfrm>
            <a:off x="1738800" y="6793904"/>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03B037E-BF89-64CD-5EF1-D9C6DB891B90}"/>
              </a:ext>
            </a:extLst>
          </p:cNvPr>
          <p:cNvSpPr/>
          <p:nvPr/>
        </p:nvSpPr>
        <p:spPr>
          <a:xfrm>
            <a:off x="3479254" y="6793904"/>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29C696A8-F20E-2F08-0A06-87367D71BD5F}"/>
              </a:ext>
            </a:extLst>
          </p:cNvPr>
          <p:cNvSpPr/>
          <p:nvPr/>
        </p:nvSpPr>
        <p:spPr>
          <a:xfrm>
            <a:off x="5217227" y="6793904"/>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35D64A94-A316-A523-8F05-95C830001DDB}"/>
              </a:ext>
            </a:extLst>
          </p:cNvPr>
          <p:cNvSpPr/>
          <p:nvPr/>
        </p:nvSpPr>
        <p:spPr>
          <a:xfrm>
            <a:off x="6955200" y="6793902"/>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50068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5F5FFB-CA81-4104-8396-C22107FCAB83}"/>
              </a:ext>
            </a:extLst>
          </p:cNvPr>
          <p:cNvSpPr>
            <a:spLocks noGrp="1"/>
          </p:cNvSpPr>
          <p:nvPr>
            <p:ph type="title"/>
          </p:nvPr>
        </p:nvSpPr>
        <p:spPr/>
        <p:txBody>
          <a:bodyPr>
            <a:noAutofit/>
          </a:bodyPr>
          <a:lstStyle/>
          <a:p>
            <a:r>
              <a:rPr lang="fr-FR" sz="3600" b="0" i="0" dirty="0">
                <a:solidFill>
                  <a:srgbClr val="002060"/>
                </a:solidFill>
                <a:effectLst/>
                <a:latin typeface="Calibri" panose="020F0502020204030204" pitchFamily="34" charset="0"/>
                <a:cs typeface="Calibri" panose="020F0502020204030204" pitchFamily="34" charset="0"/>
              </a:rPr>
              <a:t>La Section D’initiation Et De Première Formation Professionnelle (SIPFP)</a:t>
            </a:r>
            <a:br>
              <a:rPr lang="fr-FR" sz="3600" b="0" i="0" dirty="0">
                <a:solidFill>
                  <a:srgbClr val="002060"/>
                </a:solidFill>
                <a:effectLst/>
                <a:latin typeface="Calibri" panose="020F0502020204030204" pitchFamily="34" charset="0"/>
                <a:cs typeface="Calibri" panose="020F0502020204030204" pitchFamily="34" charset="0"/>
              </a:rPr>
            </a:br>
            <a:endParaRPr lang="fr-FR" sz="3600" dirty="0">
              <a:solidFill>
                <a:srgbClr val="002060"/>
              </a:solidFill>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0FE5FBD6-943B-41EB-9E4E-9E18EFCA2B09}"/>
              </a:ext>
            </a:extLst>
          </p:cNvPr>
          <p:cNvSpPr>
            <a:spLocks noGrp="1"/>
          </p:cNvSpPr>
          <p:nvPr>
            <p:ph idx="1"/>
          </p:nvPr>
        </p:nvSpPr>
        <p:spPr/>
        <p:txBody>
          <a:bodyPr>
            <a:normAutofit fontScale="92500" lnSpcReduction="20000"/>
          </a:bodyPr>
          <a:lstStyle/>
          <a:p>
            <a:pPr marL="0" indent="0">
              <a:buNone/>
            </a:pPr>
            <a:r>
              <a:rPr lang="fr-FR" sz="1800" b="1" dirty="0">
                <a:solidFill>
                  <a:srgbClr val="133A6C"/>
                </a:solidFill>
                <a:latin typeface="Calibri" panose="020F0502020204030204" pitchFamily="34" charset="0"/>
                <a:cs typeface="Calibri" panose="020F0502020204030204" pitchFamily="34" charset="0"/>
              </a:rPr>
              <a:t>Qu’est-ce qu’une SIPFP ?</a:t>
            </a:r>
          </a:p>
          <a:p>
            <a:pPr marL="0" indent="0">
              <a:buNone/>
            </a:pPr>
            <a:r>
              <a:rPr lang="fr-FR" sz="1800" dirty="0">
                <a:solidFill>
                  <a:srgbClr val="133A6C"/>
                </a:solidFill>
                <a:latin typeface="Calibri" panose="020F0502020204030204" pitchFamily="34" charset="0"/>
                <a:cs typeface="Calibri" panose="020F0502020204030204" pitchFamily="34" charset="0"/>
              </a:rPr>
              <a:t>Pas de définition claire de la part de la Loi (Article L-312-15 du CASF), mais la mission de dispenser… : </a:t>
            </a:r>
          </a:p>
          <a:p>
            <a:pPr>
              <a:buFont typeface="Wingdings" panose="05000000000000000000" pitchFamily="2" charset="2"/>
              <a:buChar char="§"/>
            </a:pPr>
            <a:r>
              <a:rPr lang="fr-FR" sz="1800" dirty="0">
                <a:solidFill>
                  <a:srgbClr val="133A6C"/>
                </a:solidFill>
                <a:latin typeface="Calibri" panose="020F0502020204030204" pitchFamily="34" charset="0"/>
                <a:cs typeface="Calibri" panose="020F0502020204030204" pitchFamily="34" charset="0"/>
              </a:rPr>
              <a:t> Un enseignement général permettant d'assurer les </a:t>
            </a:r>
            <a:r>
              <a:rPr lang="fr-FR" sz="1800" b="1" dirty="0">
                <a:solidFill>
                  <a:srgbClr val="133A6C"/>
                </a:solidFill>
                <a:latin typeface="Calibri" panose="020F0502020204030204" pitchFamily="34" charset="0"/>
                <a:cs typeface="Calibri" panose="020F0502020204030204" pitchFamily="34" charset="0"/>
              </a:rPr>
              <a:t>apprentissages scolaires </a:t>
            </a:r>
            <a:r>
              <a:rPr lang="fr-FR" sz="1800" dirty="0">
                <a:solidFill>
                  <a:srgbClr val="133A6C"/>
                </a:solidFill>
                <a:latin typeface="Calibri" panose="020F0502020204030204" pitchFamily="34" charset="0"/>
                <a:cs typeface="Calibri" panose="020F0502020204030204" pitchFamily="34" charset="0"/>
              </a:rPr>
              <a:t>et le </a:t>
            </a:r>
            <a:r>
              <a:rPr lang="fr-FR" sz="1800" b="1" dirty="0">
                <a:solidFill>
                  <a:srgbClr val="133A6C"/>
                </a:solidFill>
                <a:latin typeface="Calibri" panose="020F0502020204030204" pitchFamily="34" charset="0"/>
                <a:cs typeface="Calibri" panose="020F0502020204030204" pitchFamily="34" charset="0"/>
              </a:rPr>
              <a:t>développement de l'autonomie et de la socialisation</a:t>
            </a:r>
            <a:r>
              <a:rPr lang="fr-FR" sz="1800" dirty="0">
                <a:solidFill>
                  <a:srgbClr val="133A6C"/>
                </a:solidFill>
                <a:latin typeface="Calibri" panose="020F0502020204030204" pitchFamily="34" charset="0"/>
                <a:cs typeface="Calibri" panose="020F0502020204030204" pitchFamily="34" charset="0"/>
              </a:rPr>
              <a:t> ;</a:t>
            </a:r>
          </a:p>
          <a:p>
            <a:pPr>
              <a:buFont typeface="Wingdings" panose="05000000000000000000" pitchFamily="2" charset="2"/>
              <a:buChar char="§"/>
            </a:pPr>
            <a:r>
              <a:rPr lang="fr-FR" sz="1800" dirty="0">
                <a:solidFill>
                  <a:srgbClr val="133A6C"/>
                </a:solidFill>
                <a:latin typeface="Calibri" panose="020F0502020204030204" pitchFamily="34" charset="0"/>
                <a:cs typeface="Calibri" panose="020F0502020204030204" pitchFamily="34" charset="0"/>
              </a:rPr>
              <a:t> Un enseignement </a:t>
            </a:r>
            <a:r>
              <a:rPr lang="fr-FR" sz="1800" b="1" dirty="0">
                <a:solidFill>
                  <a:srgbClr val="133A6C"/>
                </a:solidFill>
                <a:latin typeface="Calibri" panose="020F0502020204030204" pitchFamily="34" charset="0"/>
                <a:cs typeface="Calibri" panose="020F0502020204030204" pitchFamily="34" charset="0"/>
              </a:rPr>
              <a:t>professionnel intégrant l'initiation et la première formation professionnelle</a:t>
            </a:r>
            <a:r>
              <a:rPr lang="fr-FR" sz="1800" dirty="0">
                <a:solidFill>
                  <a:srgbClr val="133A6C"/>
                </a:solidFill>
                <a:latin typeface="Calibri" panose="020F0502020204030204" pitchFamily="34" charset="0"/>
                <a:cs typeface="Calibri" panose="020F0502020204030204" pitchFamily="34" charset="0"/>
              </a:rPr>
              <a:t> pour les adolescents déficients intellectuels.</a:t>
            </a:r>
          </a:p>
          <a:p>
            <a:pPr marL="0" indent="0">
              <a:buNone/>
            </a:pPr>
            <a:endParaRPr lang="fr-FR" sz="1800" dirty="0">
              <a:solidFill>
                <a:srgbClr val="133A6C"/>
              </a:solidFill>
              <a:latin typeface="Calibri" panose="020F0502020204030204" pitchFamily="34" charset="0"/>
              <a:cs typeface="Calibri" panose="020F0502020204030204" pitchFamily="34" charset="0"/>
            </a:endParaRPr>
          </a:p>
          <a:p>
            <a:pPr marL="0" indent="0">
              <a:buNone/>
            </a:pPr>
            <a:r>
              <a:rPr lang="fr-FR" sz="1800" b="1" dirty="0">
                <a:solidFill>
                  <a:srgbClr val="133A6C"/>
                </a:solidFill>
                <a:latin typeface="Calibri" panose="020F0502020204030204" pitchFamily="34" charset="0"/>
                <a:cs typeface="Calibri" panose="020F0502020204030204" pitchFamily="34" charset="0"/>
              </a:rPr>
              <a:t>Et à Valbrise ?</a:t>
            </a:r>
          </a:p>
          <a:p>
            <a:pPr>
              <a:buFont typeface="Wingdings" panose="05000000000000000000" pitchFamily="2" charset="2"/>
              <a:buChar char="§"/>
            </a:pPr>
            <a:r>
              <a:rPr lang="fr-FR" sz="1800" dirty="0">
                <a:solidFill>
                  <a:srgbClr val="133A6C"/>
                </a:solidFill>
                <a:latin typeface="Calibri" panose="020F0502020204030204" pitchFamily="34" charset="0"/>
                <a:cs typeface="Calibri" panose="020F0502020204030204" pitchFamily="34" charset="0"/>
              </a:rPr>
              <a:t> Accueille aujourd’hui jusqu’à 41 jeunes de 16 à 25 ans ;</a:t>
            </a:r>
          </a:p>
          <a:p>
            <a:pPr>
              <a:buFont typeface="Wingdings" panose="05000000000000000000" pitchFamily="2" charset="2"/>
              <a:buChar char="§"/>
            </a:pPr>
            <a:r>
              <a:rPr lang="fr-FR" sz="1800" dirty="0">
                <a:solidFill>
                  <a:srgbClr val="133A6C"/>
                </a:solidFill>
                <a:latin typeface="Calibri" panose="020F0502020204030204" pitchFamily="34" charset="0"/>
                <a:cs typeface="Calibri" panose="020F0502020204030204" pitchFamily="34" charset="0"/>
              </a:rPr>
              <a:t> Des jeunes avec des projets différents : travailler, vivre en foyer, retourner vivre en famille… ;</a:t>
            </a:r>
          </a:p>
          <a:p>
            <a:pPr>
              <a:buFont typeface="Wingdings" panose="05000000000000000000" pitchFamily="2" charset="2"/>
              <a:buChar char="§"/>
            </a:pPr>
            <a:r>
              <a:rPr lang="fr-FR" sz="1800" dirty="0">
                <a:solidFill>
                  <a:srgbClr val="133A6C"/>
                </a:solidFill>
                <a:latin typeface="Calibri" panose="020F0502020204030204" pitchFamily="34" charset="0"/>
                <a:cs typeface="Calibri" panose="020F0502020204030204" pitchFamily="34" charset="0"/>
              </a:rPr>
              <a:t> Une (très chouette) équipe d’une vingtaine de professionnels, de formations et cultures différentes ! ;</a:t>
            </a:r>
          </a:p>
          <a:p>
            <a:pPr>
              <a:buFont typeface="Wingdings" panose="05000000000000000000" pitchFamily="2" charset="2"/>
              <a:buChar char="§"/>
            </a:pPr>
            <a:r>
              <a:rPr lang="fr-FR" sz="1800" dirty="0">
                <a:solidFill>
                  <a:srgbClr val="133A6C"/>
                </a:solidFill>
                <a:latin typeface="Calibri" panose="020F0502020204030204" pitchFamily="34" charset="0"/>
                <a:cs typeface="Calibri" panose="020F0502020204030204" pitchFamily="34" charset="0"/>
              </a:rPr>
              <a:t> Des activités et des ateliers pour répondre aux besoins des jeunes et jeunes adultes…</a:t>
            </a:r>
          </a:p>
          <a:p>
            <a:endParaRPr lang="fr-FR" dirty="0"/>
          </a:p>
        </p:txBody>
      </p:sp>
      <p:pic>
        <p:nvPicPr>
          <p:cNvPr id="4" name="Image 3">
            <a:extLst>
              <a:ext uri="{FF2B5EF4-FFF2-40B4-BE49-F238E27FC236}">
                <a16:creationId xmlns:a16="http://schemas.microsoft.com/office/drawing/2014/main" id="{E2BEB17B-B9EE-4D6E-A4A2-C256D840FDF7}"/>
              </a:ext>
            </a:extLst>
          </p:cNvPr>
          <p:cNvPicPr>
            <a:picLocks noChangeAspect="1"/>
          </p:cNvPicPr>
          <p:nvPr/>
        </p:nvPicPr>
        <p:blipFill>
          <a:blip r:embed="rId2"/>
          <a:stretch>
            <a:fillRect/>
          </a:stretch>
        </p:blipFill>
        <p:spPr>
          <a:xfrm>
            <a:off x="9999677" y="6064374"/>
            <a:ext cx="2010184" cy="651384"/>
          </a:xfrm>
          <a:prstGeom prst="rect">
            <a:avLst/>
          </a:prstGeom>
        </p:spPr>
      </p:pic>
      <p:sp>
        <p:nvSpPr>
          <p:cNvPr id="5" name="Rectangle 4">
            <a:extLst>
              <a:ext uri="{FF2B5EF4-FFF2-40B4-BE49-F238E27FC236}">
                <a16:creationId xmlns:a16="http://schemas.microsoft.com/office/drawing/2014/main" id="{7F7FA084-9708-2059-4DCA-32CFFB5D9775}"/>
              </a:ext>
            </a:extLst>
          </p:cNvPr>
          <p:cNvSpPr/>
          <p:nvPr/>
        </p:nvSpPr>
        <p:spPr>
          <a:xfrm>
            <a:off x="0" y="6793906"/>
            <a:ext cx="12192000" cy="8118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87A22663-D495-8F4B-003F-657E2E9E306D}"/>
              </a:ext>
            </a:extLst>
          </p:cNvPr>
          <p:cNvSpPr/>
          <p:nvPr/>
        </p:nvSpPr>
        <p:spPr>
          <a:xfrm>
            <a:off x="0" y="6793906"/>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9D819FE8-4154-0C28-2714-FCDA4F417012}"/>
              </a:ext>
            </a:extLst>
          </p:cNvPr>
          <p:cNvSpPr/>
          <p:nvPr/>
        </p:nvSpPr>
        <p:spPr>
          <a:xfrm>
            <a:off x="1738800" y="6793904"/>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079A6C99-5E2C-2D74-FAD3-5AC1E582B0EE}"/>
              </a:ext>
            </a:extLst>
          </p:cNvPr>
          <p:cNvSpPr/>
          <p:nvPr/>
        </p:nvSpPr>
        <p:spPr>
          <a:xfrm>
            <a:off x="3479254" y="6793904"/>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8D9B3C0-10C0-6056-1511-9E43CB228524}"/>
              </a:ext>
            </a:extLst>
          </p:cNvPr>
          <p:cNvSpPr/>
          <p:nvPr/>
        </p:nvSpPr>
        <p:spPr>
          <a:xfrm>
            <a:off x="5217227" y="6793904"/>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84FDABE-1CA9-7D09-92AC-BDEC7CFDCE03}"/>
              </a:ext>
            </a:extLst>
          </p:cNvPr>
          <p:cNvSpPr/>
          <p:nvPr/>
        </p:nvSpPr>
        <p:spPr>
          <a:xfrm>
            <a:off x="6955200" y="6793902"/>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2A7F2BA9-1F9F-FE15-F3B8-B9AD8BC68EB6}"/>
              </a:ext>
            </a:extLst>
          </p:cNvPr>
          <p:cNvSpPr/>
          <p:nvPr/>
        </p:nvSpPr>
        <p:spPr>
          <a:xfrm>
            <a:off x="8692346" y="6793907"/>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6312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5F5FFB-CA81-4104-8396-C22107FCAB83}"/>
              </a:ext>
            </a:extLst>
          </p:cNvPr>
          <p:cNvSpPr>
            <a:spLocks noGrp="1"/>
          </p:cNvSpPr>
          <p:nvPr>
            <p:ph type="title"/>
          </p:nvPr>
        </p:nvSpPr>
        <p:spPr>
          <a:xfrm>
            <a:off x="1024128" y="585216"/>
            <a:ext cx="10452874" cy="1499616"/>
          </a:xfrm>
        </p:spPr>
        <p:txBody>
          <a:bodyPr>
            <a:noAutofit/>
          </a:bodyPr>
          <a:lstStyle/>
          <a:p>
            <a:r>
              <a:rPr lang="fr-FR" b="0" i="0" dirty="0">
                <a:solidFill>
                  <a:srgbClr val="002060"/>
                </a:solidFill>
                <a:effectLst/>
                <a:latin typeface="Calibri" panose="020F0502020204030204" pitchFamily="34" charset="0"/>
                <a:cs typeface="Calibri" panose="020F0502020204030204" pitchFamily="34" charset="0"/>
              </a:rPr>
              <a:t>Temps d’échange et de questions</a:t>
            </a:r>
            <a:endParaRPr lang="fr-FR" dirty="0">
              <a:solidFill>
                <a:srgbClr val="002060"/>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E2BEB17B-B9EE-4D6E-A4A2-C256D840FDF7}"/>
              </a:ext>
            </a:extLst>
          </p:cNvPr>
          <p:cNvPicPr>
            <a:picLocks noChangeAspect="1"/>
          </p:cNvPicPr>
          <p:nvPr/>
        </p:nvPicPr>
        <p:blipFill>
          <a:blip r:embed="rId2"/>
          <a:stretch>
            <a:fillRect/>
          </a:stretch>
        </p:blipFill>
        <p:spPr>
          <a:xfrm>
            <a:off x="9999677" y="6064374"/>
            <a:ext cx="2010184" cy="651384"/>
          </a:xfrm>
          <a:prstGeom prst="rect">
            <a:avLst/>
          </a:prstGeom>
        </p:spPr>
      </p:pic>
      <p:sp>
        <p:nvSpPr>
          <p:cNvPr id="5" name="Rectangle 4">
            <a:extLst>
              <a:ext uri="{FF2B5EF4-FFF2-40B4-BE49-F238E27FC236}">
                <a16:creationId xmlns:a16="http://schemas.microsoft.com/office/drawing/2014/main" id="{7F7FA084-9708-2059-4DCA-32CFFB5D9775}"/>
              </a:ext>
            </a:extLst>
          </p:cNvPr>
          <p:cNvSpPr/>
          <p:nvPr/>
        </p:nvSpPr>
        <p:spPr>
          <a:xfrm>
            <a:off x="0" y="6793906"/>
            <a:ext cx="12192000" cy="8118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87A22663-D495-8F4B-003F-657E2E9E306D}"/>
              </a:ext>
            </a:extLst>
          </p:cNvPr>
          <p:cNvSpPr/>
          <p:nvPr/>
        </p:nvSpPr>
        <p:spPr>
          <a:xfrm>
            <a:off x="0" y="6793906"/>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9D819FE8-4154-0C28-2714-FCDA4F417012}"/>
              </a:ext>
            </a:extLst>
          </p:cNvPr>
          <p:cNvSpPr/>
          <p:nvPr/>
        </p:nvSpPr>
        <p:spPr>
          <a:xfrm>
            <a:off x="1738800" y="6793904"/>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079A6C99-5E2C-2D74-FAD3-5AC1E582B0EE}"/>
              </a:ext>
            </a:extLst>
          </p:cNvPr>
          <p:cNvSpPr/>
          <p:nvPr/>
        </p:nvSpPr>
        <p:spPr>
          <a:xfrm>
            <a:off x="3479254" y="6793904"/>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8D9B3C0-10C0-6056-1511-9E43CB228524}"/>
              </a:ext>
            </a:extLst>
          </p:cNvPr>
          <p:cNvSpPr/>
          <p:nvPr/>
        </p:nvSpPr>
        <p:spPr>
          <a:xfrm>
            <a:off x="5217227" y="6793904"/>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84FDABE-1CA9-7D09-92AC-BDEC7CFDCE03}"/>
              </a:ext>
            </a:extLst>
          </p:cNvPr>
          <p:cNvSpPr/>
          <p:nvPr/>
        </p:nvSpPr>
        <p:spPr>
          <a:xfrm>
            <a:off x="6955200" y="6793902"/>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2A7F2BA9-1F9F-FE15-F3B8-B9AD8BC68EB6}"/>
              </a:ext>
            </a:extLst>
          </p:cNvPr>
          <p:cNvSpPr/>
          <p:nvPr/>
        </p:nvSpPr>
        <p:spPr>
          <a:xfrm>
            <a:off x="8692346" y="6793907"/>
            <a:ext cx="1738800"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contenu 11">
            <a:extLst>
              <a:ext uri="{FF2B5EF4-FFF2-40B4-BE49-F238E27FC236}">
                <a16:creationId xmlns:a16="http://schemas.microsoft.com/office/drawing/2014/main" id="{69247459-E24E-CBDD-238B-CECA568CB5CB}"/>
              </a:ext>
            </a:extLst>
          </p:cNvPr>
          <p:cNvSpPr>
            <a:spLocks noGrp="1"/>
          </p:cNvSpPr>
          <p:nvPr>
            <p:ph idx="1"/>
          </p:nvPr>
        </p:nvSpPr>
        <p:spPr>
          <a:xfrm>
            <a:off x="819029" y="4336991"/>
            <a:ext cx="9720073" cy="1499616"/>
          </a:xfrm>
        </p:spPr>
        <p:txBody>
          <a:bodyPr>
            <a:normAutofit fontScale="92500" lnSpcReduction="20000"/>
          </a:bodyPr>
          <a:lstStyle/>
          <a:p>
            <a:pPr>
              <a:buFont typeface="Wingdings" panose="05000000000000000000" pitchFamily="2" charset="2"/>
              <a:buChar char="§"/>
            </a:pPr>
            <a:r>
              <a:rPr lang="fr-FR" sz="2400" dirty="0">
                <a:solidFill>
                  <a:srgbClr val="002060"/>
                </a:solidFill>
                <a:latin typeface="Calibri" panose="020F0502020204030204" pitchFamily="34" charset="0"/>
                <a:cs typeface="Calibri" panose="020F0502020204030204" pitchFamily="34" charset="0"/>
              </a:rPr>
              <a:t> Adrien GODEL </a:t>
            </a:r>
            <a:r>
              <a:rPr lang="fr-FR" sz="2400" i="1" dirty="0">
                <a:solidFill>
                  <a:srgbClr val="002060"/>
                </a:solidFill>
                <a:latin typeface="Calibri" panose="020F0502020204030204" pitchFamily="34" charset="0"/>
                <a:cs typeface="Calibri" panose="020F0502020204030204" pitchFamily="34" charset="0"/>
              </a:rPr>
              <a:t>(Chef de service Éducatif)</a:t>
            </a:r>
          </a:p>
          <a:p>
            <a:pPr>
              <a:buFont typeface="Wingdings" panose="05000000000000000000" pitchFamily="2" charset="2"/>
              <a:buChar char="§"/>
            </a:pPr>
            <a:r>
              <a:rPr lang="fr-FR" sz="2400" dirty="0">
                <a:solidFill>
                  <a:srgbClr val="002060"/>
                </a:solidFill>
                <a:latin typeface="Calibri" panose="020F0502020204030204" pitchFamily="34" charset="0"/>
                <a:cs typeface="Calibri" panose="020F0502020204030204" pitchFamily="34" charset="0"/>
              </a:rPr>
              <a:t> Magali ARNOUX </a:t>
            </a:r>
            <a:r>
              <a:rPr lang="fr-FR" sz="2400" i="1" dirty="0">
                <a:solidFill>
                  <a:srgbClr val="002060"/>
                </a:solidFill>
                <a:latin typeface="Calibri" panose="020F0502020204030204" pitchFamily="34" charset="0"/>
                <a:cs typeface="Calibri" panose="020F0502020204030204" pitchFamily="34" charset="0"/>
              </a:rPr>
              <a:t>(Chargée d’insertion professionnelle)</a:t>
            </a:r>
          </a:p>
          <a:p>
            <a:pPr>
              <a:buFont typeface="Wingdings" panose="05000000000000000000" pitchFamily="2" charset="2"/>
              <a:buChar char="§"/>
            </a:pPr>
            <a:r>
              <a:rPr lang="fr-FR" sz="2400" dirty="0">
                <a:solidFill>
                  <a:srgbClr val="002060"/>
                </a:solidFill>
                <a:latin typeface="Calibri" panose="020F0502020204030204" pitchFamily="34" charset="0"/>
                <a:cs typeface="Calibri" panose="020F0502020204030204" pitchFamily="34" charset="0"/>
              </a:rPr>
              <a:t> Abdessatar BENSALEM </a:t>
            </a:r>
            <a:r>
              <a:rPr lang="fr-FR" sz="2400" i="1" dirty="0">
                <a:solidFill>
                  <a:srgbClr val="002060"/>
                </a:solidFill>
                <a:latin typeface="Calibri" panose="020F0502020204030204" pitchFamily="34" charset="0"/>
                <a:cs typeface="Calibri" panose="020F0502020204030204" pitchFamily="34" charset="0"/>
              </a:rPr>
              <a:t>(Éducateur)</a:t>
            </a:r>
            <a:br>
              <a:rPr lang="fr-FR" sz="2400" i="1" dirty="0">
                <a:solidFill>
                  <a:srgbClr val="002060"/>
                </a:solidFill>
                <a:latin typeface="Calibri" panose="020F0502020204030204" pitchFamily="34" charset="0"/>
                <a:cs typeface="Calibri" panose="020F0502020204030204" pitchFamily="34" charset="0"/>
              </a:rPr>
            </a:br>
            <a:endParaRPr lang="fr-FR" dirty="0"/>
          </a:p>
        </p:txBody>
      </p:sp>
      <p:sp>
        <p:nvSpPr>
          <p:cNvPr id="13" name="Rectangle 12">
            <a:extLst>
              <a:ext uri="{FF2B5EF4-FFF2-40B4-BE49-F238E27FC236}">
                <a16:creationId xmlns:a16="http://schemas.microsoft.com/office/drawing/2014/main" id="{8CF04E57-059F-2D76-28D5-E519C538B36F}"/>
              </a:ext>
            </a:extLst>
          </p:cNvPr>
          <p:cNvSpPr/>
          <p:nvPr/>
        </p:nvSpPr>
        <p:spPr>
          <a:xfrm>
            <a:off x="10428665" y="6793902"/>
            <a:ext cx="1763336" cy="811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contenu 11">
            <a:extLst>
              <a:ext uri="{FF2B5EF4-FFF2-40B4-BE49-F238E27FC236}">
                <a16:creationId xmlns:a16="http://schemas.microsoft.com/office/drawing/2014/main" id="{13E349EA-EECD-A744-C96E-C101712ADF8E}"/>
              </a:ext>
            </a:extLst>
          </p:cNvPr>
          <p:cNvSpPr txBox="1">
            <a:spLocks/>
          </p:cNvSpPr>
          <p:nvPr/>
        </p:nvSpPr>
        <p:spPr>
          <a:xfrm>
            <a:off x="819028" y="2358726"/>
            <a:ext cx="9720073" cy="1499616"/>
          </a:xfrm>
          <a:prstGeom prst="rect">
            <a:avLst/>
          </a:prstGeom>
        </p:spPr>
        <p:txBody>
          <a:bodyPr vert="horz" lIns="45720" tIns="45720" rIns="4572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fr-FR" sz="2400" i="1" dirty="0">
                <a:solidFill>
                  <a:srgbClr val="002060"/>
                </a:solidFill>
                <a:latin typeface="Calibri" panose="020F0502020204030204" pitchFamily="34" charset="0"/>
                <a:cs typeface="Calibri" panose="020F0502020204030204" pitchFamily="34" charset="0"/>
              </a:rPr>
              <a:t>Retrouvez cette présentation en ligne :</a:t>
            </a:r>
          </a:p>
          <a:p>
            <a:pPr marL="0" indent="0">
              <a:buNone/>
            </a:pPr>
            <a:endParaRPr lang="fr-FR" sz="2400" i="1" dirty="0">
              <a:solidFill>
                <a:srgbClr val="002060"/>
              </a:solidFill>
              <a:latin typeface="Calibri" panose="020F0502020204030204" pitchFamily="34" charset="0"/>
              <a:cs typeface="Calibri" panose="020F0502020204030204" pitchFamily="34" charset="0"/>
            </a:endParaRPr>
          </a:p>
          <a:p>
            <a:pPr marL="0" indent="0">
              <a:buNone/>
            </a:pPr>
            <a:br>
              <a:rPr lang="fr-FR" sz="2400" i="1" dirty="0">
                <a:solidFill>
                  <a:srgbClr val="002060"/>
                </a:solidFill>
                <a:latin typeface="Calibri" panose="020F0502020204030204" pitchFamily="34" charset="0"/>
                <a:cs typeface="Calibri" panose="020F0502020204030204" pitchFamily="34" charset="0"/>
              </a:rPr>
            </a:br>
            <a:endParaRPr lang="fr-FR" dirty="0"/>
          </a:p>
        </p:txBody>
      </p:sp>
    </p:spTree>
    <p:extLst>
      <p:ext uri="{BB962C8B-B14F-4D97-AF65-F5344CB8AC3E}">
        <p14:creationId xmlns:p14="http://schemas.microsoft.com/office/powerpoint/2010/main" val="217680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70</TotalTime>
  <Words>726</Words>
  <Application>Microsoft Office PowerPoint</Application>
  <PresentationFormat>Grand écran</PresentationFormat>
  <Paragraphs>51</Paragraphs>
  <Slides>8</Slides>
  <Notes>0</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8</vt:i4>
      </vt:variant>
    </vt:vector>
  </HeadingPairs>
  <TitlesOfParts>
    <vt:vector size="14" baseType="lpstr">
      <vt:lpstr>Calibri</vt:lpstr>
      <vt:lpstr>Tw Cen MT</vt:lpstr>
      <vt:lpstr>Tw Cen MT Condensed</vt:lpstr>
      <vt:lpstr>Wingdings</vt:lpstr>
      <vt:lpstr>Wingdings 3</vt:lpstr>
      <vt:lpstr>Intégral</vt:lpstr>
      <vt:lpstr>Présentation DISPOSITIF VALBRISE RENCONTRE « AESH » | Espace Muséal Bargemon Adrien GODEL (Chef de service Éducatif) | MAGALI ARNOUX (Chargée d’insertion professionnelle) | Abdessatar BENSALEM (Éducateur) 07/04/2025</vt:lpstr>
      <vt:lpstr>Tout d’abord, une vidéo…</vt:lpstr>
      <vt:lpstr>Et des définitions…</vt:lpstr>
      <vt:lpstr>QUI TRAVAILLE EN IME?</vt:lpstr>
      <vt:lpstr>LE DISPOSITIF VALBRISE…</vt:lpstr>
      <vt:lpstr>Organigramme DISPOSITIF</vt:lpstr>
      <vt:lpstr>La Section D’initiation Et De Première Formation Professionnelle (SIPFP) </vt:lpstr>
      <vt:lpstr>Temps d’échange et de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DISPOSITIF VALBRISE</dc:title>
  <dc:creator>Adrien GODEL</dc:creator>
  <cp:lastModifiedBy>Adrien GODEL</cp:lastModifiedBy>
  <cp:revision>10</cp:revision>
  <dcterms:created xsi:type="dcterms:W3CDTF">2024-03-10T14:34:26Z</dcterms:created>
  <dcterms:modified xsi:type="dcterms:W3CDTF">2025-04-06T15:44:59Z</dcterms:modified>
</cp:coreProperties>
</file>