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2" r:id="rId4"/>
    <p:sldId id="261" r:id="rId5"/>
    <p:sldId id="260" r:id="rId6"/>
    <p:sldId id="259" r:id="rId7"/>
    <p:sldId id="258" r:id="rId8"/>
    <p:sldId id="265" r:id="rId9"/>
    <p:sldId id="257" r:id="rId10"/>
    <p:sldId id="266" r:id="rId11"/>
    <p:sldId id="267" r:id="rId12"/>
    <p:sldId id="268" r:id="rId13"/>
    <p:sldId id="269" r:id="rId14"/>
    <p:sldId id="271" r:id="rId15"/>
    <p:sldId id="286" r:id="rId16"/>
    <p:sldId id="272" r:id="rId17"/>
    <p:sldId id="270" r:id="rId18"/>
    <p:sldId id="273" r:id="rId19"/>
    <p:sldId id="274" r:id="rId20"/>
    <p:sldId id="275" r:id="rId21"/>
    <p:sldId id="276" r:id="rId22"/>
    <p:sldId id="278" r:id="rId23"/>
    <p:sldId id="279" r:id="rId24"/>
    <p:sldId id="280" r:id="rId25"/>
    <p:sldId id="281" r:id="rId26"/>
    <p:sldId id="282" r:id="rId27"/>
    <p:sldId id="283" r:id="rId28"/>
    <p:sldId id="284" r:id="rId29"/>
    <p:sldId id="285" r:id="rId30"/>
    <p:sldId id="26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859" autoAdjust="0"/>
    <p:restoredTop sz="94660"/>
  </p:normalViewPr>
  <p:slideViewPr>
    <p:cSldViewPr snapToGrid="0">
      <p:cViewPr varScale="1">
        <p:scale>
          <a:sx n="81" d="100"/>
          <a:sy n="81" d="100"/>
        </p:scale>
        <p:origin x="126"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31/03/2025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31/03/2025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aison, montagne&#10;&#10;Le contenu généré par l’IA peut être incorrect.">
            <a:extLst>
              <a:ext uri="{FF2B5EF4-FFF2-40B4-BE49-F238E27FC236}">
                <a16:creationId xmlns:a16="http://schemas.microsoft.com/office/drawing/2014/main" id="{857F4AFF-C6A6-F706-D130-1527C017DF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0961" y="369000"/>
            <a:ext cx="816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E3BCA26-FC46-CAB9-F6CF-59E1AD363AB0}"/>
              </a:ext>
            </a:extLst>
          </p:cNvPr>
          <p:cNvSpPr txBox="1"/>
          <p:nvPr/>
        </p:nvSpPr>
        <p:spPr>
          <a:xfrm>
            <a:off x="9001496" y="1900052"/>
            <a:ext cx="3059875" cy="3785652"/>
          </a:xfrm>
          <a:prstGeom prst="rect">
            <a:avLst/>
          </a:prstGeom>
          <a:noFill/>
        </p:spPr>
        <p:txBody>
          <a:bodyPr wrap="square" rtlCol="0">
            <a:spAutoFit/>
          </a:bodyPr>
          <a:lstStyle/>
          <a:p>
            <a:r>
              <a:rPr lang="fr-FR" sz="2400" b="1">
                <a:solidFill>
                  <a:srgbClr val="FFFF00"/>
                </a:solidFill>
              </a:rPr>
              <a:t>Guanajuato est la capitale de l'État homonyme, au Mexique. D'une population d'environ 194 500 habitants, elle est située à environ 300 kilomètres au nord-ouest de Mexico.</a:t>
            </a:r>
            <a:endParaRPr lang="fr-FR" sz="2400" b="1" dirty="0">
              <a:solidFill>
                <a:srgbClr val="FFFF00"/>
              </a:solidFill>
            </a:endParaRPr>
          </a:p>
        </p:txBody>
      </p:sp>
      <p:sp>
        <p:nvSpPr>
          <p:cNvPr id="5" name="ZoneTexte 4">
            <a:extLst>
              <a:ext uri="{FF2B5EF4-FFF2-40B4-BE49-F238E27FC236}">
                <a16:creationId xmlns:a16="http://schemas.microsoft.com/office/drawing/2014/main" id="{DEBB1EDA-D000-B46F-B528-E9103382097C}"/>
              </a:ext>
            </a:extLst>
          </p:cNvPr>
          <p:cNvSpPr txBox="1"/>
          <p:nvPr/>
        </p:nvSpPr>
        <p:spPr>
          <a:xfrm>
            <a:off x="8910452" y="849130"/>
            <a:ext cx="3059875" cy="646331"/>
          </a:xfrm>
          <a:prstGeom prst="rect">
            <a:avLst/>
          </a:prstGeom>
          <a:noFill/>
        </p:spPr>
        <p:txBody>
          <a:bodyPr wrap="square" rtlCol="0">
            <a:spAutoFit/>
          </a:bodyPr>
          <a:lstStyle/>
          <a:p>
            <a:r>
              <a:rPr lang="fr-FR" sz="3600" b="1" dirty="0">
                <a:solidFill>
                  <a:srgbClr val="FFFF00"/>
                </a:solidFill>
              </a:rPr>
              <a:t>Guanajuato</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mc:Choice xmlns:p14="http://schemas.microsoft.com/office/powerpoint/2010/main" Requires="p14">
      <p:transition spd="slow" p14:dur="5000" advClick="0" advTm="10000">
        <p:pull/>
        <p:sndAc>
          <p:stSnd loop="1">
            <p:snd r:embed="rId2" name="MEXICO MEXICA MEXICAINE David CORRY.wav"/>
          </p:stSnd>
        </p:sndAc>
      </p:transition>
    </mc:Choice>
    <mc:Fallback>
      <p:transition spd="slow" advClick="0" advTm="10000">
        <p:pull/>
        <p:sndAc>
          <p:stSnd loop="1">
            <p:snd r:embed="rId2" name="MEXICO MEXICA MEXICAINE David CORRY.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musée, statue, intérieur, art&#10;&#10;Le contenu généré par l’IA peut être incorrect.">
            <a:extLst>
              <a:ext uri="{FF2B5EF4-FFF2-40B4-BE49-F238E27FC236}">
                <a16:creationId xmlns:a16="http://schemas.microsoft.com/office/drawing/2014/main" id="{9181E61C-D026-FD3F-0859-F18976298C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E709143-48C1-1822-D394-3B52A0949796}"/>
              </a:ext>
            </a:extLst>
          </p:cNvPr>
          <p:cNvSpPr txBox="1"/>
          <p:nvPr/>
        </p:nvSpPr>
        <p:spPr>
          <a:xfrm>
            <a:off x="4275117" y="6113127"/>
            <a:ext cx="4381995" cy="461665"/>
          </a:xfrm>
          <a:prstGeom prst="rect">
            <a:avLst/>
          </a:prstGeom>
          <a:noFill/>
        </p:spPr>
        <p:txBody>
          <a:bodyPr wrap="square" rtlCol="0">
            <a:spAutoFit/>
          </a:bodyPr>
          <a:lstStyle/>
          <a:p>
            <a:r>
              <a:rPr lang="fr-FR" sz="2400" b="1">
                <a:solidFill>
                  <a:schemeClr val="bg1"/>
                </a:solidFill>
              </a:rPr>
              <a:t>Les momies de Guanajuato</a:t>
            </a:r>
            <a:endParaRPr lang="fr-FR" sz="2400" b="1" dirty="0">
              <a:solidFill>
                <a:schemeClr val="bg1"/>
              </a:solidFill>
            </a:endParaRP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lein air, ciel, maison, bâtiment&#10;&#10;Le contenu généré par l’IA peut être incorrect.">
            <a:extLst>
              <a:ext uri="{FF2B5EF4-FFF2-40B4-BE49-F238E27FC236}">
                <a16:creationId xmlns:a16="http://schemas.microsoft.com/office/drawing/2014/main" id="{347A469E-747E-DB10-15BF-813B4F06B0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68FB70-6BD3-2007-5396-14DBBF39AF13}"/>
              </a:ext>
            </a:extLst>
          </p:cNvPr>
          <p:cNvSpPr txBox="1"/>
          <p:nvPr/>
        </p:nvSpPr>
        <p:spPr>
          <a:xfrm>
            <a:off x="4998358" y="6140407"/>
            <a:ext cx="4952011" cy="461665"/>
          </a:xfrm>
          <a:prstGeom prst="rect">
            <a:avLst/>
          </a:prstGeom>
          <a:noFill/>
        </p:spPr>
        <p:txBody>
          <a:bodyPr wrap="square" rtlCol="0">
            <a:spAutoFit/>
          </a:bodyPr>
          <a:lstStyle/>
          <a:p>
            <a:r>
              <a:rPr lang="fr-FR" sz="2400" b="1" dirty="0">
                <a:solidFill>
                  <a:schemeClr val="bg1"/>
                </a:solidFill>
              </a:rPr>
              <a:t>Guanajuato</a:t>
            </a: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nuage, ciel, ville&#10;&#10;Le contenu généré par l’IA peut être incorrect.">
            <a:extLst>
              <a:ext uri="{FF2B5EF4-FFF2-40B4-BE49-F238E27FC236}">
                <a16:creationId xmlns:a16="http://schemas.microsoft.com/office/drawing/2014/main" id="{79B12644-EAF8-3461-FF86-E29CE109A5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2647" y="369000"/>
            <a:ext cx="9426706" cy="6120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C6348CA-2822-54F4-D306-FC42F86D4E6B}"/>
              </a:ext>
            </a:extLst>
          </p:cNvPr>
          <p:cNvSpPr txBox="1"/>
          <p:nvPr/>
        </p:nvSpPr>
        <p:spPr>
          <a:xfrm>
            <a:off x="5016496" y="6115792"/>
            <a:ext cx="3379358" cy="461665"/>
          </a:xfrm>
          <a:prstGeom prst="rect">
            <a:avLst/>
          </a:prstGeom>
          <a:noFill/>
        </p:spPr>
        <p:txBody>
          <a:bodyPr wrap="square" rtlCol="0">
            <a:spAutoFit/>
          </a:bodyPr>
          <a:lstStyle/>
          <a:p>
            <a:r>
              <a:rPr lang="fr-FR" sz="2400" b="1">
                <a:solidFill>
                  <a:schemeClr val="bg1"/>
                </a:solidFill>
              </a:rPr>
              <a:t>L'université</a:t>
            </a:r>
            <a:endParaRPr lang="fr-FR" sz="2400" b="1" dirty="0">
              <a:solidFill>
                <a:schemeClr val="bg1"/>
              </a:solidFill>
            </a:endParaRP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noir et blanc, bâtiment, statue, plein air&#10;&#10;Le contenu généré par l’IA peut être incorrect.">
            <a:extLst>
              <a:ext uri="{FF2B5EF4-FFF2-40B4-BE49-F238E27FC236}">
                <a16:creationId xmlns:a16="http://schemas.microsoft.com/office/drawing/2014/main" id="{237FE58B-C8F7-1669-741E-F7F44118BE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2000" y="327330"/>
            <a:ext cx="5108714" cy="6156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457F43D-9C5C-710C-F284-CD8E1F7CED3A}"/>
              </a:ext>
            </a:extLst>
          </p:cNvPr>
          <p:cNvSpPr txBox="1"/>
          <p:nvPr/>
        </p:nvSpPr>
        <p:spPr>
          <a:xfrm>
            <a:off x="1389413" y="5331699"/>
            <a:ext cx="2802577" cy="830997"/>
          </a:xfrm>
          <a:prstGeom prst="rect">
            <a:avLst/>
          </a:prstGeom>
          <a:noFill/>
        </p:spPr>
        <p:txBody>
          <a:bodyPr wrap="square" rtlCol="0">
            <a:spAutoFit/>
          </a:bodyPr>
          <a:lstStyle/>
          <a:p>
            <a:r>
              <a:rPr lang="fr-FR" sz="2400" b="1">
                <a:solidFill>
                  <a:schemeClr val="bg1"/>
                </a:solidFill>
              </a:rPr>
              <a:t>L'église San Francisco</a:t>
            </a:r>
            <a:endParaRPr lang="fr-FR" sz="2400" b="1" dirty="0">
              <a:solidFill>
                <a:schemeClr val="bg1"/>
              </a:solidFill>
            </a:endParaRP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noir et blanc, église, lieu de culte, cathédrale&#10;&#10;Le contenu généré par l’IA peut être incorrect.">
            <a:extLst>
              <a:ext uri="{FF2B5EF4-FFF2-40B4-BE49-F238E27FC236}">
                <a16:creationId xmlns:a16="http://schemas.microsoft.com/office/drawing/2014/main" id="{E6D83135-136D-CAD2-4A6E-344534E1D4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4124" y="387354"/>
            <a:ext cx="3852000" cy="5903189"/>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408524100"/>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anorama, ciel, plein air, Photographie aérienne&#10;&#10;Le contenu généré par l’IA peut être incorrect.">
            <a:extLst>
              <a:ext uri="{FF2B5EF4-FFF2-40B4-BE49-F238E27FC236}">
                <a16:creationId xmlns:a16="http://schemas.microsoft.com/office/drawing/2014/main" id="{AF73E3D9-BEC6-238A-2A70-20758881F4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4000" y="2409300"/>
            <a:ext cx="11124000" cy="20394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C678215-ACF5-CD24-9F17-14C85D8D9429}"/>
              </a:ext>
            </a:extLst>
          </p:cNvPr>
          <p:cNvSpPr txBox="1"/>
          <p:nvPr/>
        </p:nvSpPr>
        <p:spPr>
          <a:xfrm>
            <a:off x="2137558" y="4756803"/>
            <a:ext cx="8811491" cy="461665"/>
          </a:xfrm>
          <a:prstGeom prst="rect">
            <a:avLst/>
          </a:prstGeom>
          <a:noFill/>
        </p:spPr>
        <p:txBody>
          <a:bodyPr wrap="square" rtlCol="0">
            <a:spAutoFit/>
          </a:bodyPr>
          <a:lstStyle/>
          <a:p>
            <a:r>
              <a:rPr lang="fr-FR" sz="2400" b="1">
                <a:solidFill>
                  <a:schemeClr val="bg1"/>
                </a:solidFill>
              </a:rPr>
              <a:t>Vue panoramique de la ville de Guanajuato , Mexique</a:t>
            </a:r>
            <a:endParaRPr lang="fr-FR" sz="2400" b="1" dirty="0">
              <a:solidFill>
                <a:schemeClr val="bg1"/>
              </a:solidFill>
            </a:endParaRP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plein air, maison, bâtiment, Zone urbaine&#10;&#10;Le contenu généré par l’IA peut être incorrect.">
            <a:extLst>
              <a:ext uri="{FF2B5EF4-FFF2-40B4-BE49-F238E27FC236}">
                <a16:creationId xmlns:a16="http://schemas.microsoft.com/office/drawing/2014/main" id="{5189F993-7414-1DC8-BF36-56FD3FF86A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8101" y="369000"/>
            <a:ext cx="9185741" cy="6120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56B3658-2A33-06D8-2AAA-5A7A3CA68567}"/>
              </a:ext>
            </a:extLst>
          </p:cNvPr>
          <p:cNvSpPr txBox="1"/>
          <p:nvPr/>
        </p:nvSpPr>
        <p:spPr>
          <a:xfrm>
            <a:off x="9951522" y="3429000"/>
            <a:ext cx="2101933" cy="830997"/>
          </a:xfrm>
          <a:prstGeom prst="rect">
            <a:avLst/>
          </a:prstGeom>
          <a:noFill/>
        </p:spPr>
        <p:txBody>
          <a:bodyPr wrap="square" rtlCol="0">
            <a:spAutoFit/>
          </a:bodyPr>
          <a:lstStyle/>
          <a:p>
            <a:r>
              <a:rPr lang="fr-FR" sz="2400" b="1" dirty="0" err="1">
                <a:solidFill>
                  <a:schemeClr val="bg1"/>
                </a:solidFill>
              </a:rPr>
              <a:t>Guanaguato</a:t>
            </a:r>
            <a:r>
              <a:rPr lang="fr-FR" sz="2400" b="1" dirty="0">
                <a:solidFill>
                  <a:schemeClr val="bg1"/>
                </a:solidFill>
              </a:rPr>
              <a:t>  De Nuit</a:t>
            </a:r>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bouteille, instrument de musique, s’asseoir, intérieur&#10;&#10;Le contenu généré par l’IA peut être incorrect.">
            <a:extLst>
              <a:ext uri="{FF2B5EF4-FFF2-40B4-BE49-F238E27FC236}">
                <a16:creationId xmlns:a16="http://schemas.microsoft.com/office/drawing/2014/main" id="{EAB5F9C0-F7FC-6C7B-224D-2C5F0BAB7A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80392" y="369000"/>
            <a:ext cx="7687526"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1823664-183B-E080-1DC3-2AADA8BB9803}"/>
              </a:ext>
            </a:extLst>
          </p:cNvPr>
          <p:cNvSpPr txBox="1"/>
          <p:nvPr/>
        </p:nvSpPr>
        <p:spPr>
          <a:xfrm>
            <a:off x="237507" y="4334494"/>
            <a:ext cx="2766950" cy="1569660"/>
          </a:xfrm>
          <a:prstGeom prst="rect">
            <a:avLst/>
          </a:prstGeom>
          <a:noFill/>
        </p:spPr>
        <p:txBody>
          <a:bodyPr wrap="square" rtlCol="0">
            <a:spAutoFit/>
          </a:bodyPr>
          <a:lstStyle/>
          <a:p>
            <a:r>
              <a:rPr lang="fr-FR" sz="2400" b="1">
                <a:solidFill>
                  <a:schemeClr val="bg1"/>
                </a:solidFill>
              </a:rPr>
              <a:t>Guitares mexicaines et jeux en vente dans le Guanajuato. </a:t>
            </a:r>
            <a:endParaRPr lang="fr-FR" sz="2400" b="1" dirty="0">
              <a:solidFill>
                <a:schemeClr val="bg1"/>
              </a:solidFill>
            </a:endParaRPr>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ciel, plante, fleur&#10;&#10;Le contenu généré par l’IA peut être incorrect.">
            <a:extLst>
              <a:ext uri="{FF2B5EF4-FFF2-40B4-BE49-F238E27FC236}">
                <a16:creationId xmlns:a16="http://schemas.microsoft.com/office/drawing/2014/main" id="{7E408E4C-5359-BC81-5C9D-96E17BD047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2732" y="369000"/>
            <a:ext cx="8160000" cy="6120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43614AC-D50C-6D79-E94E-3AF0076BA3B7}"/>
              </a:ext>
            </a:extLst>
          </p:cNvPr>
          <p:cNvSpPr txBox="1"/>
          <p:nvPr/>
        </p:nvSpPr>
        <p:spPr>
          <a:xfrm>
            <a:off x="9357756" y="4407527"/>
            <a:ext cx="2743200" cy="830997"/>
          </a:xfrm>
          <a:prstGeom prst="rect">
            <a:avLst/>
          </a:prstGeom>
          <a:noFill/>
        </p:spPr>
        <p:txBody>
          <a:bodyPr wrap="square" rtlCol="0">
            <a:spAutoFit/>
          </a:bodyPr>
          <a:lstStyle/>
          <a:p>
            <a:r>
              <a:rPr lang="fr-FR" sz="2400" b="1" dirty="0">
                <a:solidFill>
                  <a:schemeClr val="bg1"/>
                </a:solidFill>
              </a:rPr>
              <a:t>La Basilique De Guanajuato</a:t>
            </a:r>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descr="Une image contenant plein air, bâtiment, ciel, escaliers&#10;&#10;Le contenu généré par l’IA peut être incorrect.">
            <a:extLst>
              <a:ext uri="{FF2B5EF4-FFF2-40B4-BE49-F238E27FC236}">
                <a16:creationId xmlns:a16="http://schemas.microsoft.com/office/drawing/2014/main" id="{5FEF3765-E4EF-E49A-1D80-D1D217070C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91701" y="369000"/>
            <a:ext cx="8027401"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2960C54-005A-D2EB-317A-5D0966EAAD16}"/>
              </a:ext>
            </a:extLst>
          </p:cNvPr>
          <p:cNvSpPr txBox="1"/>
          <p:nvPr/>
        </p:nvSpPr>
        <p:spPr>
          <a:xfrm>
            <a:off x="320633" y="4085111"/>
            <a:ext cx="2505694" cy="830997"/>
          </a:xfrm>
          <a:prstGeom prst="rect">
            <a:avLst/>
          </a:prstGeom>
          <a:noFill/>
        </p:spPr>
        <p:txBody>
          <a:bodyPr wrap="square" rtlCol="0">
            <a:spAutoFit/>
          </a:bodyPr>
          <a:lstStyle/>
          <a:p>
            <a:r>
              <a:rPr lang="fr-FR" sz="2400" b="1" dirty="0">
                <a:solidFill>
                  <a:schemeClr val="bg1"/>
                </a:solidFill>
              </a:rPr>
              <a:t>L’Université De Guanajuato</a:t>
            </a:r>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plein air, route, rue, voie&#10;&#10;Le contenu généré par l’IA peut être incorrect.">
            <a:extLst>
              <a:ext uri="{FF2B5EF4-FFF2-40B4-BE49-F238E27FC236}">
                <a16:creationId xmlns:a16="http://schemas.microsoft.com/office/drawing/2014/main" id="{8BFB5E24-6DE4-6EED-F57E-6880610C3C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013" y="501146"/>
            <a:ext cx="5400000" cy="3035379"/>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pic>
        <p:nvPicPr>
          <p:cNvPr id="4" name="Image 3" descr="Une image contenant bâtiment, plein air, ciel, arcade&#10;&#10;Le contenu généré par l’IA peut être incorrect.">
            <a:extLst>
              <a:ext uri="{FF2B5EF4-FFF2-40B4-BE49-F238E27FC236}">
                <a16:creationId xmlns:a16="http://schemas.microsoft.com/office/drawing/2014/main" id="{C7FDA495-2422-857B-8F06-CFABD25FB9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00449" y="3429000"/>
            <a:ext cx="3916538" cy="2916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498647556"/>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plein air, voiture, bâtiment, Véhicule terrestre&#10;&#10;Le contenu généré par l’IA peut être incorrect.">
            <a:extLst>
              <a:ext uri="{FF2B5EF4-FFF2-40B4-BE49-F238E27FC236}">
                <a16:creationId xmlns:a16="http://schemas.microsoft.com/office/drawing/2014/main" id="{68F0D539-80D2-AF7D-2690-F38ACA97A0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889" y="3336966"/>
            <a:ext cx="5364000" cy="301725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bâtiment, route, rue&#10;&#10;Le contenu généré par l’IA peut être incorrect.">
            <a:extLst>
              <a:ext uri="{FF2B5EF4-FFF2-40B4-BE49-F238E27FC236}">
                <a16:creationId xmlns:a16="http://schemas.microsoft.com/office/drawing/2014/main" id="{D55E14F2-164A-FC48-D322-51026E6309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49111" y="474565"/>
            <a:ext cx="5256000" cy="2954435"/>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494088523"/>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ciel, plein air, bâtiment, lever de soleil&#10;&#10;Le contenu généré par l’IA peut être incorrect.">
            <a:extLst>
              <a:ext uri="{FF2B5EF4-FFF2-40B4-BE49-F238E27FC236}">
                <a16:creationId xmlns:a16="http://schemas.microsoft.com/office/drawing/2014/main" id="{5912BCCE-756C-25AA-1FF3-37E972B685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013" y="492750"/>
            <a:ext cx="5220000" cy="293625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pic>
        <p:nvPicPr>
          <p:cNvPr id="5" name="Image 4" descr="Une image contenant plein air, ciel, tour, bâtiment&#10;&#10;Le contenu généré par l’IA peut être incorrect.">
            <a:extLst>
              <a:ext uri="{FF2B5EF4-FFF2-40B4-BE49-F238E27FC236}">
                <a16:creationId xmlns:a16="http://schemas.microsoft.com/office/drawing/2014/main" id="{9CB25CAA-3518-1E72-AB74-A056BBE571C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6987" y="3429000"/>
            <a:ext cx="5220000" cy="293625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422483321"/>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lieu de culte&#10;&#10;Le contenu généré par l’IA peut être incorrect.">
            <a:extLst>
              <a:ext uri="{FF2B5EF4-FFF2-40B4-BE49-F238E27FC236}">
                <a16:creationId xmlns:a16="http://schemas.microsoft.com/office/drawing/2014/main" id="{F6C2A6B2-8323-6005-78AA-9DDEAE1A76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775" y="2274487"/>
            <a:ext cx="3238980" cy="43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FD0D6DB-72F1-DB67-FE23-46BD91525047}"/>
              </a:ext>
            </a:extLst>
          </p:cNvPr>
          <p:cNvSpPr txBox="1"/>
          <p:nvPr/>
        </p:nvSpPr>
        <p:spPr>
          <a:xfrm>
            <a:off x="412454" y="1320972"/>
            <a:ext cx="2965622" cy="830997"/>
          </a:xfrm>
          <a:prstGeom prst="rect">
            <a:avLst/>
          </a:prstGeom>
          <a:noFill/>
        </p:spPr>
        <p:txBody>
          <a:bodyPr wrap="square" rtlCol="0">
            <a:spAutoFit/>
          </a:bodyPr>
          <a:lstStyle/>
          <a:p>
            <a:r>
              <a:rPr lang="fr-FR" sz="2400" b="1" dirty="0">
                <a:solidFill>
                  <a:schemeClr val="bg1"/>
                </a:solidFill>
              </a:rPr>
              <a:t>Détail de la façade latérale du </a:t>
            </a:r>
            <a:r>
              <a:rPr lang="fr-FR" sz="2400" b="1" dirty="0" err="1">
                <a:solidFill>
                  <a:schemeClr val="bg1"/>
                </a:solidFill>
              </a:rPr>
              <a:t>Templo</a:t>
            </a:r>
            <a:endParaRPr lang="fr-FR" sz="2400" b="1" dirty="0">
              <a:solidFill>
                <a:schemeClr val="bg1"/>
              </a:solidFill>
            </a:endParaRPr>
          </a:p>
        </p:txBody>
      </p:sp>
      <p:pic>
        <p:nvPicPr>
          <p:cNvPr id="6" name="Image 5" descr="Une image contenant ciel, plein air, bâtiment, Matériau composite&#10;&#10;Le contenu généré par l’IA peut être incorrect.">
            <a:extLst>
              <a:ext uri="{FF2B5EF4-FFF2-40B4-BE49-F238E27FC236}">
                <a16:creationId xmlns:a16="http://schemas.microsoft.com/office/drawing/2014/main" id="{E3729CE5-A8A9-FE0A-202A-694B84F1EB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46841" y="437633"/>
            <a:ext cx="5724000" cy="3213788"/>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3453F75-1C40-C692-21DF-7BA2B6F9B054}"/>
              </a:ext>
            </a:extLst>
          </p:cNvPr>
          <p:cNvSpPr txBox="1"/>
          <p:nvPr/>
        </p:nvSpPr>
        <p:spPr>
          <a:xfrm>
            <a:off x="7166919" y="3859253"/>
            <a:ext cx="5826095" cy="461665"/>
          </a:xfrm>
          <a:prstGeom prst="rect">
            <a:avLst/>
          </a:prstGeom>
          <a:noFill/>
        </p:spPr>
        <p:txBody>
          <a:bodyPr wrap="square" rtlCol="0">
            <a:spAutoFit/>
          </a:bodyPr>
          <a:lstStyle/>
          <a:p>
            <a:r>
              <a:rPr lang="fr-FR" sz="2400" b="1" dirty="0">
                <a:solidFill>
                  <a:schemeClr val="bg1"/>
                </a:solidFill>
              </a:rPr>
              <a:t> : Bibliothèque  Centrale</a:t>
            </a:r>
          </a:p>
        </p:txBody>
      </p:sp>
    </p:spTree>
    <p:extLst>
      <p:ext uri="{BB962C8B-B14F-4D97-AF65-F5344CB8AC3E}">
        <p14:creationId xmlns:p14="http://schemas.microsoft.com/office/powerpoint/2010/main" val="394792486"/>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plein air, ciel, plante, bâtiment&#10;&#10;Le contenu généré par l’IA peut être incorrect.">
            <a:extLst>
              <a:ext uri="{FF2B5EF4-FFF2-40B4-BE49-F238E27FC236}">
                <a16:creationId xmlns:a16="http://schemas.microsoft.com/office/drawing/2014/main" id="{F5F38584-0598-8319-6D80-2067443F51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137" y="3429000"/>
            <a:ext cx="5436000" cy="305775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bâtiment, plante, porte&#10;&#10;Le contenu généré par l’IA peut être incorrect.">
            <a:extLst>
              <a:ext uri="{FF2B5EF4-FFF2-40B4-BE49-F238E27FC236}">
                <a16:creationId xmlns:a16="http://schemas.microsoft.com/office/drawing/2014/main" id="{6BBE43AD-2DA6-23D7-7FC4-7C9EF06B874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4738" y="380466"/>
            <a:ext cx="5256000" cy="29565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060404838"/>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plein air, ciel, arbre, montagne&#10;&#10;Le contenu généré par l’IA peut être incorrect.">
            <a:extLst>
              <a:ext uri="{FF2B5EF4-FFF2-40B4-BE49-F238E27FC236}">
                <a16:creationId xmlns:a16="http://schemas.microsoft.com/office/drawing/2014/main" id="{3D77B471-D499-CE29-49C1-99DFDDA8DD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691" y="427511"/>
            <a:ext cx="4126799" cy="3096000"/>
          </a:xfrm>
          <a:prstGeom prst="rect">
            <a:avLst/>
          </a:prstGeom>
          <a:ln w="228600" cap="sq" cmpd="thickThin">
            <a:solidFill>
              <a:schemeClr val="accent1">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08C8CB7-7CE2-0203-16BC-D17AE55B221C}"/>
              </a:ext>
            </a:extLst>
          </p:cNvPr>
          <p:cNvSpPr txBox="1"/>
          <p:nvPr/>
        </p:nvSpPr>
        <p:spPr>
          <a:xfrm>
            <a:off x="6365684" y="2703016"/>
            <a:ext cx="5640779" cy="4154984"/>
          </a:xfrm>
          <a:prstGeom prst="rect">
            <a:avLst/>
          </a:prstGeom>
          <a:noFill/>
        </p:spPr>
        <p:txBody>
          <a:bodyPr wrap="square" rtlCol="0">
            <a:spAutoFit/>
          </a:bodyPr>
          <a:lstStyle/>
          <a:p>
            <a:r>
              <a:rPr lang="fr-FR" sz="2400" b="1" dirty="0">
                <a:solidFill>
                  <a:schemeClr val="bg1"/>
                </a:solidFill>
              </a:rPr>
              <a:t>L'ancienne capitale des mines d'argent</a:t>
            </a:r>
          </a:p>
          <a:p>
            <a:r>
              <a:rPr lang="fr-FR" sz="2400" b="1" dirty="0">
                <a:solidFill>
                  <a:schemeClr val="bg1"/>
                </a:solidFill>
              </a:rPr>
              <a:t>Guanajuato, qui a joué un rôle intéressant dans l’histoire de l’indépendance du Mexique, est considérée comme la perle des villes coloniales du pays.</a:t>
            </a:r>
          </a:p>
          <a:p>
            <a:endParaRPr lang="fr-FR" sz="2400" b="1" dirty="0">
              <a:solidFill>
                <a:schemeClr val="bg1"/>
              </a:solidFill>
            </a:endParaRPr>
          </a:p>
          <a:p>
            <a:r>
              <a:rPr lang="fr-FR" sz="2400" b="1" dirty="0">
                <a:solidFill>
                  <a:schemeClr val="bg1"/>
                </a:solidFill>
              </a:rPr>
              <a:t>Cette ancienne ville minière a su préserver son cadre romantique, lui valant d’être déclarée patrimoine de l’humanité.</a:t>
            </a:r>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plein air, ciel, bâtiment, fenêtre&#10;&#10;Le contenu généré par l’IA peut être incorrect.">
            <a:extLst>
              <a:ext uri="{FF2B5EF4-FFF2-40B4-BE49-F238E27FC236}">
                <a16:creationId xmlns:a16="http://schemas.microsoft.com/office/drawing/2014/main" id="{3690612E-76EC-8A02-D168-466F7469ED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827" y="3547753"/>
            <a:ext cx="4356000" cy="2902186"/>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Visage humain, habits, personne, Accessoire de mode&#10;&#10;Le contenu généré par l’IA peut être incorrect.">
            <a:extLst>
              <a:ext uri="{FF2B5EF4-FFF2-40B4-BE49-F238E27FC236}">
                <a16:creationId xmlns:a16="http://schemas.microsoft.com/office/drawing/2014/main" id="{81CDC091-0611-DDEF-FAC1-1A9CC9A6ADE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74529" y="391885"/>
            <a:ext cx="3960000" cy="28611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D00D70E0-37CC-6565-9832-1A387A7E7405}"/>
              </a:ext>
            </a:extLst>
          </p:cNvPr>
          <p:cNvSpPr txBox="1"/>
          <p:nvPr/>
        </p:nvSpPr>
        <p:spPr>
          <a:xfrm>
            <a:off x="645588" y="0"/>
            <a:ext cx="6097978" cy="3046988"/>
          </a:xfrm>
          <a:prstGeom prst="rect">
            <a:avLst/>
          </a:prstGeom>
          <a:noFill/>
        </p:spPr>
        <p:txBody>
          <a:bodyPr wrap="square">
            <a:spAutoFit/>
          </a:bodyPr>
          <a:lstStyle/>
          <a:p>
            <a:r>
              <a:rPr lang="fr-FR" sz="2400" b="1" dirty="0">
                <a:solidFill>
                  <a:schemeClr val="bg1"/>
                </a:solidFill>
              </a:rPr>
              <a:t>Festival </a:t>
            </a:r>
            <a:r>
              <a:rPr lang="fr-FR" sz="2400" b="1" dirty="0" err="1">
                <a:solidFill>
                  <a:schemeClr val="bg1"/>
                </a:solidFill>
              </a:rPr>
              <a:t>Cervantino</a:t>
            </a:r>
            <a:endParaRPr lang="fr-FR" sz="2400" b="1" dirty="0">
              <a:solidFill>
                <a:schemeClr val="bg1"/>
              </a:solidFill>
            </a:endParaRPr>
          </a:p>
          <a:p>
            <a:r>
              <a:rPr lang="fr-FR" sz="2400" b="1" dirty="0">
                <a:solidFill>
                  <a:schemeClr val="bg1"/>
                </a:solidFill>
              </a:rPr>
              <a:t>Assistez à l’une des manifestations de création contemporaine les plus courues d’Amérique latine. Créé au milieu des années 1950 pour représenter des pièces de Cervantes, le festival « </a:t>
            </a:r>
            <a:r>
              <a:rPr lang="fr-FR" sz="2400" b="1" dirty="0" err="1">
                <a:solidFill>
                  <a:schemeClr val="bg1"/>
                </a:solidFill>
              </a:rPr>
              <a:t>Cervantino</a:t>
            </a:r>
            <a:r>
              <a:rPr lang="fr-FR" sz="2400" b="1" dirty="0">
                <a:solidFill>
                  <a:schemeClr val="bg1"/>
                </a:solidFill>
              </a:rPr>
              <a:t> » a pris de l’importance et s’est diversifié dans les années 1970.</a:t>
            </a:r>
          </a:p>
        </p:txBody>
      </p:sp>
      <p:sp>
        <p:nvSpPr>
          <p:cNvPr id="9" name="ZoneTexte 8">
            <a:extLst>
              <a:ext uri="{FF2B5EF4-FFF2-40B4-BE49-F238E27FC236}">
                <a16:creationId xmlns:a16="http://schemas.microsoft.com/office/drawing/2014/main" id="{504752F9-0B9B-5EDF-4160-21CE5B0B167D}"/>
              </a:ext>
            </a:extLst>
          </p:cNvPr>
          <p:cNvSpPr txBox="1"/>
          <p:nvPr/>
        </p:nvSpPr>
        <p:spPr>
          <a:xfrm>
            <a:off x="6997790" y="629960"/>
            <a:ext cx="522514" cy="584775"/>
          </a:xfrm>
          <a:prstGeom prst="rect">
            <a:avLst/>
          </a:prstGeom>
          <a:noFill/>
        </p:spPr>
        <p:txBody>
          <a:bodyPr wrap="square" rtlCol="0">
            <a:spAutoFit/>
          </a:bodyPr>
          <a:lstStyle/>
          <a:p>
            <a:r>
              <a:rPr lang="fr-FR" sz="3200" dirty="0">
                <a:solidFill>
                  <a:schemeClr val="bg1"/>
                </a:solidFill>
              </a:rPr>
              <a:t>2</a:t>
            </a:r>
          </a:p>
        </p:txBody>
      </p:sp>
    </p:spTree>
    <p:extLst>
      <p:ext uri="{BB962C8B-B14F-4D97-AF65-F5344CB8AC3E}">
        <p14:creationId xmlns:p14="http://schemas.microsoft.com/office/powerpoint/2010/main" val="1253680231"/>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art, métal&#10;&#10;Le contenu généré par l’IA peut être incorrect.">
            <a:extLst>
              <a:ext uri="{FF2B5EF4-FFF2-40B4-BE49-F238E27FC236}">
                <a16:creationId xmlns:a16="http://schemas.microsoft.com/office/drawing/2014/main" id="{42D87F80-1190-BB7F-27F0-4C0C4C6B58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8702" y="369000"/>
            <a:ext cx="4235294" cy="3060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70E2297-2234-7C07-B4DD-7133357E0B27}"/>
              </a:ext>
            </a:extLst>
          </p:cNvPr>
          <p:cNvSpPr txBox="1"/>
          <p:nvPr/>
        </p:nvSpPr>
        <p:spPr>
          <a:xfrm>
            <a:off x="5177642" y="273132"/>
            <a:ext cx="6317672" cy="2677656"/>
          </a:xfrm>
          <a:prstGeom prst="rect">
            <a:avLst/>
          </a:prstGeom>
          <a:noFill/>
        </p:spPr>
        <p:txBody>
          <a:bodyPr wrap="square" rtlCol="0">
            <a:spAutoFit/>
          </a:bodyPr>
          <a:lstStyle/>
          <a:p>
            <a:r>
              <a:rPr lang="fr-FR" sz="2400" b="1">
                <a:solidFill>
                  <a:schemeClr val="bg1"/>
                </a:solidFill>
              </a:rPr>
              <a:t>L’art religieux du peintre Pedro Cruz Castillo</a:t>
            </a:r>
          </a:p>
          <a:p>
            <a:r>
              <a:rPr lang="fr-FR" sz="2400" b="1">
                <a:solidFill>
                  <a:schemeClr val="bg1"/>
                </a:solidFill>
              </a:rPr>
              <a:t>Laissez-vous surprendre par le parvis du temple de San Francisco du XVIIe siècle et perdez-vous entre les seize piliers qui protègent le sanctuaire. Visitez le temple del Señor del Hospital pour admirer le Christ travaillé à l’aide de maïs.</a:t>
            </a:r>
            <a:endParaRPr lang="fr-FR" sz="2400" b="1" dirty="0">
              <a:solidFill>
                <a:schemeClr val="bg1"/>
              </a:solidFill>
            </a:endParaRPr>
          </a:p>
        </p:txBody>
      </p:sp>
      <p:pic>
        <p:nvPicPr>
          <p:cNvPr id="6" name="Image 5" descr="Une image contenant musique, instrument de musique, habits, personne&#10;&#10;Le contenu généré par l’IA peut être incorrect.">
            <a:extLst>
              <a:ext uri="{FF2B5EF4-FFF2-40B4-BE49-F238E27FC236}">
                <a16:creationId xmlns:a16="http://schemas.microsoft.com/office/drawing/2014/main" id="{7D7E2DA5-7B57-E27A-6C3C-E92AD08231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5298" y="3512127"/>
            <a:ext cx="4428000" cy="2950156"/>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707798148"/>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habits, sol, terrain de jeux, personne&#10;&#10;Le contenu généré par l’IA peut être incorrect.">
            <a:extLst>
              <a:ext uri="{FF2B5EF4-FFF2-40B4-BE49-F238E27FC236}">
                <a16:creationId xmlns:a16="http://schemas.microsoft.com/office/drawing/2014/main" id="{ED13F837-82BD-EA00-2A04-669411F0EF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475" y="3429000"/>
            <a:ext cx="4496079" cy="2988000"/>
          </a:xfrm>
          <a:prstGeom prst="rect">
            <a:avLst/>
          </a:prstGeom>
          <a:ln w="228600" cap="sq" cmpd="thickThin">
            <a:solidFill>
              <a:srgbClr val="FFFF00"/>
            </a:solidFill>
            <a:prstDash val="solid"/>
            <a:miter lim="800000"/>
          </a:ln>
          <a:effectLst>
            <a:innerShdw blurRad="76200">
              <a:srgbClr val="000000"/>
            </a:innerShdw>
          </a:effectLst>
        </p:spPr>
      </p:pic>
      <p:pic>
        <p:nvPicPr>
          <p:cNvPr id="9" name="Image 8" descr="Une image contenant plein air, ciel, nuit, arbre&#10;&#10;Le contenu généré par l’IA peut être incorrect.">
            <a:extLst>
              <a:ext uri="{FF2B5EF4-FFF2-40B4-BE49-F238E27FC236}">
                <a16:creationId xmlns:a16="http://schemas.microsoft.com/office/drawing/2014/main" id="{9423EE95-F929-D1F8-6448-EA3692018A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50525" y="452250"/>
            <a:ext cx="5292000" cy="2976750"/>
          </a:xfrm>
          <a:prstGeom prst="rect">
            <a:avLst/>
          </a:prstGeom>
          <a:ln w="228600" cap="sq" cmpd="thickThin">
            <a:solidFill>
              <a:schemeClr val="accent1">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370646498"/>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F3C27849-6B02-E69F-CB2B-D6E9957E08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138" y="441000"/>
            <a:ext cx="5312000" cy="2988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pic>
        <p:nvPicPr>
          <p:cNvPr id="5" name="Image 4" descr="Une image contenant plein air, route, voie, rue&#10;&#10;Le contenu généré par l’IA peut être incorrect.">
            <a:extLst>
              <a:ext uri="{FF2B5EF4-FFF2-40B4-BE49-F238E27FC236}">
                <a16:creationId xmlns:a16="http://schemas.microsoft.com/office/drawing/2014/main" id="{1E4BDCDB-67BB-B5B8-9F83-4167E61F02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13168" y="3429000"/>
            <a:ext cx="5315694" cy="2988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10867745"/>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5" name="Image 4" descr="Une image contenant intérieur, jouet, Accessoires et articles de fête, Noël&#10;&#10;Le contenu généré par l’IA peut être incorrect.">
            <a:extLst>
              <a:ext uri="{FF2B5EF4-FFF2-40B4-BE49-F238E27FC236}">
                <a16:creationId xmlns:a16="http://schemas.microsoft.com/office/drawing/2014/main" id="{D16F63A5-E509-D0AD-C010-DC0F81B9D7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52614" y="3429000"/>
            <a:ext cx="5400000" cy="30375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B1E57F8D-0743-E5D3-1E5D-CD2475CE7ECE}"/>
              </a:ext>
            </a:extLst>
          </p:cNvPr>
          <p:cNvSpPr txBox="1"/>
          <p:nvPr/>
        </p:nvSpPr>
        <p:spPr>
          <a:xfrm>
            <a:off x="6677548" y="2693005"/>
            <a:ext cx="5280903" cy="461665"/>
          </a:xfrm>
          <a:prstGeom prst="rect">
            <a:avLst/>
          </a:prstGeom>
          <a:noFill/>
        </p:spPr>
        <p:txBody>
          <a:bodyPr wrap="square" rtlCol="0">
            <a:spAutoFit/>
          </a:bodyPr>
          <a:lstStyle/>
          <a:p>
            <a:r>
              <a:rPr lang="fr-FR" sz="2400" b="1">
                <a:solidFill>
                  <a:schemeClr val="bg1"/>
                </a:solidFill>
              </a:rPr>
              <a:t>Guanajuato mettant en vedette art</a:t>
            </a:r>
            <a:endParaRPr lang="fr-FR" sz="2400" b="1" dirty="0">
              <a:solidFill>
                <a:schemeClr val="bg1"/>
              </a:solidFill>
            </a:endParaRPr>
          </a:p>
        </p:txBody>
      </p:sp>
      <p:pic>
        <p:nvPicPr>
          <p:cNvPr id="8" name="Image 7" descr="Une image contenant Lieux sacrés, lieu de culte, église, sanctuaire&#10;&#10;Le contenu généré par l’IA peut être incorrect.">
            <a:extLst>
              <a:ext uri="{FF2B5EF4-FFF2-40B4-BE49-F238E27FC236}">
                <a16:creationId xmlns:a16="http://schemas.microsoft.com/office/drawing/2014/main" id="{360DE16A-5A64-7B8F-BF59-58B54D0506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4252" y="521370"/>
            <a:ext cx="4356000" cy="290763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4071105967"/>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5" name="Image 4" descr="Une image contenant serre, bâtiment, nuage, ciel&#10;&#10;Le contenu généré par l’IA peut être incorrect.">
            <a:extLst>
              <a:ext uri="{FF2B5EF4-FFF2-40B4-BE49-F238E27FC236}">
                <a16:creationId xmlns:a16="http://schemas.microsoft.com/office/drawing/2014/main" id="{3B01A0E6-3A1B-E791-38AF-31A8C92B02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9387" y="3429000"/>
            <a:ext cx="5364000" cy="301725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1FAB8C35-0B78-D2B4-0083-7CD6813135D7}"/>
              </a:ext>
            </a:extLst>
          </p:cNvPr>
          <p:cNvSpPr txBox="1"/>
          <p:nvPr/>
        </p:nvSpPr>
        <p:spPr>
          <a:xfrm>
            <a:off x="0" y="2790839"/>
            <a:ext cx="7196447" cy="461665"/>
          </a:xfrm>
          <a:prstGeom prst="rect">
            <a:avLst/>
          </a:prstGeom>
          <a:noFill/>
        </p:spPr>
        <p:txBody>
          <a:bodyPr wrap="square" rtlCol="0">
            <a:spAutoFit/>
          </a:bodyPr>
          <a:lstStyle/>
          <a:p>
            <a:r>
              <a:rPr lang="fr-FR" sz="2400" b="1">
                <a:solidFill>
                  <a:schemeClr val="bg1"/>
                </a:solidFill>
              </a:rPr>
              <a:t>Mexique montrant scènes tranquilles et parc</a:t>
            </a:r>
            <a:endParaRPr lang="fr-FR" sz="2400" b="1" dirty="0">
              <a:solidFill>
                <a:schemeClr val="bg1"/>
              </a:solidFill>
            </a:endParaRPr>
          </a:p>
        </p:txBody>
      </p:sp>
      <p:pic>
        <p:nvPicPr>
          <p:cNvPr id="8" name="Image 7" descr="Une image contenant plein air, bâtiment, fenêtre, plante&#10;&#10;Le contenu généré par l’IA peut être incorrect.">
            <a:extLst>
              <a:ext uri="{FF2B5EF4-FFF2-40B4-BE49-F238E27FC236}">
                <a16:creationId xmlns:a16="http://schemas.microsoft.com/office/drawing/2014/main" id="{3CC49464-7062-380F-621F-50FE058B51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6613" y="405000"/>
            <a:ext cx="5376000" cy="3024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50245991-CE47-68DF-46F6-B09749FB1EEF}"/>
              </a:ext>
            </a:extLst>
          </p:cNvPr>
          <p:cNvSpPr txBox="1"/>
          <p:nvPr/>
        </p:nvSpPr>
        <p:spPr>
          <a:xfrm>
            <a:off x="6615966" y="3590906"/>
            <a:ext cx="6096000" cy="461665"/>
          </a:xfrm>
          <a:prstGeom prst="rect">
            <a:avLst/>
          </a:prstGeom>
          <a:noFill/>
        </p:spPr>
        <p:txBody>
          <a:bodyPr wrap="square" rtlCol="0">
            <a:spAutoFit/>
          </a:bodyPr>
          <a:lstStyle/>
          <a:p>
            <a:r>
              <a:rPr lang="fr-FR" sz="2400" b="1">
                <a:solidFill>
                  <a:schemeClr val="bg1"/>
                </a:solidFill>
              </a:rPr>
              <a:t>Guanajuato mettant en vedette fleurs</a:t>
            </a:r>
            <a:endParaRPr lang="fr-FR" sz="2400" b="1" dirty="0">
              <a:solidFill>
                <a:schemeClr val="bg1"/>
              </a:solidFill>
            </a:endParaRPr>
          </a:p>
        </p:txBody>
      </p:sp>
    </p:spTree>
    <p:extLst>
      <p:ext uri="{BB962C8B-B14F-4D97-AF65-F5344CB8AC3E}">
        <p14:creationId xmlns:p14="http://schemas.microsoft.com/office/powerpoint/2010/main" val="302836792"/>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habits, personne, plein air, arbre&#10;&#10;Le contenu généré par l’IA peut être incorrect.">
            <a:extLst>
              <a:ext uri="{FF2B5EF4-FFF2-40B4-BE49-F238E27FC236}">
                <a16:creationId xmlns:a16="http://schemas.microsoft.com/office/drawing/2014/main" id="{396F8BDF-2FD0-3496-3DD5-BD3583C841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0130" y="432924"/>
            <a:ext cx="5568000" cy="3132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B1CBBB-57FF-E683-63EC-4EC26CE86713}"/>
              </a:ext>
            </a:extLst>
          </p:cNvPr>
          <p:cNvSpPr txBox="1"/>
          <p:nvPr/>
        </p:nvSpPr>
        <p:spPr>
          <a:xfrm>
            <a:off x="176724" y="3793524"/>
            <a:ext cx="6054811" cy="707886"/>
          </a:xfrm>
          <a:prstGeom prst="rect">
            <a:avLst/>
          </a:prstGeom>
          <a:noFill/>
        </p:spPr>
        <p:txBody>
          <a:bodyPr wrap="square" rtlCol="0">
            <a:spAutoFit/>
          </a:bodyPr>
          <a:lstStyle/>
          <a:p>
            <a:r>
              <a:rPr lang="fr-FR" sz="2000" b="1">
                <a:solidFill>
                  <a:schemeClr val="bg1"/>
                </a:solidFill>
              </a:rPr>
              <a:t>Mexique qui includes arts de la scène aussi bien que petit groupe de personnes</a:t>
            </a:r>
            <a:endParaRPr lang="fr-FR" sz="2000" b="1" dirty="0">
              <a:solidFill>
                <a:schemeClr val="bg1"/>
              </a:solidFill>
            </a:endParaRPr>
          </a:p>
        </p:txBody>
      </p:sp>
      <p:pic>
        <p:nvPicPr>
          <p:cNvPr id="8" name="Image 7" descr="Une image contenant Ruines, plein air, ciel, herbe&#10;&#10;Le contenu généré par l’IA peut être incorrect.">
            <a:extLst>
              <a:ext uri="{FF2B5EF4-FFF2-40B4-BE49-F238E27FC236}">
                <a16:creationId xmlns:a16="http://schemas.microsoft.com/office/drawing/2014/main" id="{B753C6E2-0684-8013-F311-8F948E20EB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14679" y="3725076"/>
            <a:ext cx="6300004" cy="2700000"/>
          </a:xfrm>
          <a:prstGeom prst="rect">
            <a:avLst/>
          </a:prstGeom>
          <a:ln w="2286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4AE63F86-63E3-5C60-D571-B25905765C6D}"/>
              </a:ext>
            </a:extLst>
          </p:cNvPr>
          <p:cNvSpPr txBox="1"/>
          <p:nvPr/>
        </p:nvSpPr>
        <p:spPr>
          <a:xfrm>
            <a:off x="6543305" y="751344"/>
            <a:ext cx="5450774" cy="2677656"/>
          </a:xfrm>
          <a:prstGeom prst="rect">
            <a:avLst/>
          </a:prstGeom>
          <a:noFill/>
        </p:spPr>
        <p:txBody>
          <a:bodyPr wrap="square" rtlCol="0">
            <a:spAutoFit/>
          </a:bodyPr>
          <a:lstStyle/>
          <a:p>
            <a:r>
              <a:rPr lang="fr-FR" sz="2400" b="1" dirty="0">
                <a:solidFill>
                  <a:schemeClr val="bg1"/>
                </a:solidFill>
              </a:rPr>
              <a:t>Déclaré site du Patrimoine Mondial de l’Humanité par l’UNESCO en 1988, Guanajuato est l’une des plus belles villes du Mexique. Marchez dans les rues de son centre historique et admirez son architecture coloniale incroyable</a:t>
            </a:r>
          </a:p>
        </p:txBody>
      </p:sp>
    </p:spTree>
    <p:extLst>
      <p:ext uri="{BB962C8B-B14F-4D97-AF65-F5344CB8AC3E}">
        <p14:creationId xmlns:p14="http://schemas.microsoft.com/office/powerpoint/2010/main" val="3678784284"/>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plein air, ciel, herbe, Fruticée&#10;&#10;Le contenu généré par l’IA peut être incorrect.">
            <a:extLst>
              <a:ext uri="{FF2B5EF4-FFF2-40B4-BE49-F238E27FC236}">
                <a16:creationId xmlns:a16="http://schemas.microsoft.com/office/drawing/2014/main" id="{ACF4C7EA-B224-7701-F5A9-151F5F31A0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4241" y="3077173"/>
            <a:ext cx="4735265" cy="3348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pic>
        <p:nvPicPr>
          <p:cNvPr id="5" name="Image 4" descr="Une image contenant plein air, eau, embarcation, lac&#10;&#10;Le contenu généré par l’IA peut être incorrect.">
            <a:extLst>
              <a:ext uri="{FF2B5EF4-FFF2-40B4-BE49-F238E27FC236}">
                <a16:creationId xmlns:a16="http://schemas.microsoft.com/office/drawing/2014/main" id="{FBE30C81-1B4E-2BB2-606D-9868C75D95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1732" y="427588"/>
            <a:ext cx="4186027" cy="3348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6D62C65B-6408-6789-5991-E01F6B5B9199}"/>
              </a:ext>
            </a:extLst>
          </p:cNvPr>
          <p:cNvSpPr txBox="1"/>
          <p:nvPr/>
        </p:nvSpPr>
        <p:spPr>
          <a:xfrm>
            <a:off x="8956618" y="3981509"/>
            <a:ext cx="4735265" cy="461665"/>
          </a:xfrm>
          <a:prstGeom prst="rect">
            <a:avLst/>
          </a:prstGeom>
          <a:noFill/>
        </p:spPr>
        <p:txBody>
          <a:bodyPr wrap="square" rtlCol="0">
            <a:spAutoFit/>
          </a:bodyPr>
          <a:lstStyle/>
          <a:p>
            <a:r>
              <a:rPr lang="fr-FR" sz="2400" b="1">
                <a:solidFill>
                  <a:schemeClr val="bg1"/>
                </a:solidFill>
              </a:rPr>
              <a:t>Lac Yuriria</a:t>
            </a:r>
            <a:endParaRPr lang="fr-FR" sz="2400" b="1" dirty="0">
              <a:solidFill>
                <a:schemeClr val="bg1"/>
              </a:solidFill>
            </a:endParaRPr>
          </a:p>
        </p:txBody>
      </p:sp>
    </p:spTree>
    <p:extLst>
      <p:ext uri="{BB962C8B-B14F-4D97-AF65-F5344CB8AC3E}">
        <p14:creationId xmlns:p14="http://schemas.microsoft.com/office/powerpoint/2010/main" val="3117102736"/>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8349072F-40D4-BF51-2049-E1BFABC9375E}"/>
              </a:ext>
            </a:extLst>
          </p:cNvPr>
          <p:cNvSpPr txBox="1"/>
          <p:nvPr/>
        </p:nvSpPr>
        <p:spPr>
          <a:xfrm>
            <a:off x="6804562" y="591601"/>
            <a:ext cx="4678878" cy="1569660"/>
          </a:xfrm>
          <a:prstGeom prst="rect">
            <a:avLst/>
          </a:prstGeom>
          <a:noFill/>
        </p:spPr>
        <p:txBody>
          <a:bodyPr wrap="square" rtlCol="0">
            <a:spAutoFit/>
          </a:bodyPr>
          <a:lstStyle/>
          <a:p>
            <a:r>
              <a:rPr lang="fr-FR" sz="2400" b="1" dirty="0">
                <a:solidFill>
                  <a:schemeClr val="bg1"/>
                </a:solidFill>
              </a:rPr>
              <a:t>Guanajuato, ville classée au patrimoine mondial de l'Unesco, est située au cœur du Mexique </a:t>
            </a:r>
          </a:p>
        </p:txBody>
      </p:sp>
      <p:pic>
        <p:nvPicPr>
          <p:cNvPr id="4" name="Image 3" descr="Une image contenant plein air, plante, arbre, Aménagement paysager&#10;&#10;Le contenu généré par l’IA peut être incorrect.">
            <a:extLst>
              <a:ext uri="{FF2B5EF4-FFF2-40B4-BE49-F238E27FC236}">
                <a16:creationId xmlns:a16="http://schemas.microsoft.com/office/drawing/2014/main" id="{336BC446-9AAD-68B6-C177-0754697152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699" y="451261"/>
            <a:ext cx="4560000" cy="3420000"/>
          </a:xfrm>
          <a:prstGeom prst="rect">
            <a:avLst/>
          </a:prstGeom>
          <a:ln w="2286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E3C264D8-E798-EB0B-188D-4C7E0C664652}"/>
              </a:ext>
            </a:extLst>
          </p:cNvPr>
          <p:cNvSpPr txBox="1"/>
          <p:nvPr/>
        </p:nvSpPr>
        <p:spPr>
          <a:xfrm>
            <a:off x="898566" y="4068035"/>
            <a:ext cx="4920343" cy="461665"/>
          </a:xfrm>
          <a:prstGeom prst="rect">
            <a:avLst/>
          </a:prstGeom>
          <a:noFill/>
        </p:spPr>
        <p:txBody>
          <a:bodyPr wrap="square" rtlCol="0">
            <a:spAutoFit/>
          </a:bodyPr>
          <a:lstStyle/>
          <a:p>
            <a:r>
              <a:rPr lang="fr-FR" sz="2400" b="1">
                <a:solidFill>
                  <a:schemeClr val="bg1"/>
                </a:solidFill>
              </a:rPr>
              <a:t>Le Jardin de l'Union</a:t>
            </a:r>
            <a:endParaRPr lang="fr-FR" sz="2400" b="1" dirty="0">
              <a:solidFill>
                <a:schemeClr val="bg1"/>
              </a:solidFill>
            </a:endParaRPr>
          </a:p>
        </p:txBody>
      </p:sp>
      <p:pic>
        <p:nvPicPr>
          <p:cNvPr id="7" name="Image 6" descr="Une image contenant sculpture, musée, Artefact, art&#10;&#10;Le contenu généré par l’IA peut être incorrect.">
            <a:extLst>
              <a:ext uri="{FF2B5EF4-FFF2-40B4-BE49-F238E27FC236}">
                <a16:creationId xmlns:a16="http://schemas.microsoft.com/office/drawing/2014/main" id="{60A6FE94-D322-443C-D212-EE8FC297204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74301" y="2945080"/>
            <a:ext cx="4608000" cy="3456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2B85B068-DBDB-A534-C29B-3AABB2E963D7}"/>
              </a:ext>
            </a:extLst>
          </p:cNvPr>
          <p:cNvSpPr txBox="1"/>
          <p:nvPr/>
        </p:nvSpPr>
        <p:spPr>
          <a:xfrm>
            <a:off x="4587585" y="5093041"/>
            <a:ext cx="2945081" cy="830997"/>
          </a:xfrm>
          <a:prstGeom prst="rect">
            <a:avLst/>
          </a:prstGeom>
          <a:noFill/>
        </p:spPr>
        <p:txBody>
          <a:bodyPr wrap="square" rtlCol="0">
            <a:spAutoFit/>
          </a:bodyPr>
          <a:lstStyle/>
          <a:p>
            <a:r>
              <a:rPr lang="fr-FR" sz="2400" b="1">
                <a:solidFill>
                  <a:schemeClr val="bg1"/>
                </a:solidFill>
              </a:rPr>
              <a:t>Les momies de Guanajuato</a:t>
            </a:r>
            <a:endParaRPr lang="fr-FR" sz="2400" b="1" dirty="0">
              <a:solidFill>
                <a:schemeClr val="bg1"/>
              </a:solidFill>
            </a:endParaRPr>
          </a:p>
        </p:txBody>
      </p:sp>
    </p:spTree>
    <p:extLst>
      <p:ext uri="{BB962C8B-B14F-4D97-AF65-F5344CB8AC3E}">
        <p14:creationId xmlns:p14="http://schemas.microsoft.com/office/powerpoint/2010/main" val="2568668959"/>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descr="Une image contenant tunnel, léger, sol, nuit&#10;&#10;Le contenu généré par l’IA peut être incorrect.">
            <a:extLst>
              <a:ext uri="{FF2B5EF4-FFF2-40B4-BE49-F238E27FC236}">
                <a16:creationId xmlns:a16="http://schemas.microsoft.com/office/drawing/2014/main" id="{8862D2EA-2687-E03A-D249-6214388DB9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577" y="2804061"/>
            <a:ext cx="4704000" cy="3528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D3A42D-DE8B-7536-3D18-90BCE072A229}"/>
              </a:ext>
            </a:extLst>
          </p:cNvPr>
          <p:cNvSpPr txBox="1"/>
          <p:nvPr/>
        </p:nvSpPr>
        <p:spPr>
          <a:xfrm>
            <a:off x="712520" y="1722059"/>
            <a:ext cx="5006821" cy="830997"/>
          </a:xfrm>
          <a:prstGeom prst="rect">
            <a:avLst/>
          </a:prstGeom>
          <a:noFill/>
        </p:spPr>
        <p:txBody>
          <a:bodyPr wrap="square" rtlCol="0">
            <a:spAutoFit/>
          </a:bodyPr>
          <a:lstStyle/>
          <a:p>
            <a:r>
              <a:rPr lang="fr-FR" sz="2400" b="1">
                <a:solidFill>
                  <a:schemeClr val="bg1"/>
                </a:solidFill>
              </a:rPr>
              <a:t>Sous terre : exploration des tunnels de Guanajuato</a:t>
            </a:r>
            <a:endParaRPr lang="fr-FR" sz="2400" b="1" dirty="0">
              <a:solidFill>
                <a:schemeClr val="bg1"/>
              </a:solidFill>
            </a:endParaRPr>
          </a:p>
        </p:txBody>
      </p:sp>
      <p:pic>
        <p:nvPicPr>
          <p:cNvPr id="6" name="Image 5" descr="Une image contenant plante, plein air, Éclairage paysager, colonne&#10;&#10;Le contenu généré par l’IA peut être incorrect.">
            <a:extLst>
              <a:ext uri="{FF2B5EF4-FFF2-40B4-BE49-F238E27FC236}">
                <a16:creationId xmlns:a16="http://schemas.microsoft.com/office/drawing/2014/main" id="{B5873FBF-71DB-F8D8-C777-5A2932FCAC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55423" y="517557"/>
            <a:ext cx="4320000" cy="324000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11C55D4-1AD0-95B1-4BCF-DB5A46D0E9C1}"/>
              </a:ext>
            </a:extLst>
          </p:cNvPr>
          <p:cNvSpPr txBox="1"/>
          <p:nvPr/>
        </p:nvSpPr>
        <p:spPr>
          <a:xfrm>
            <a:off x="8407730" y="3894754"/>
            <a:ext cx="4704000" cy="523220"/>
          </a:xfrm>
          <a:prstGeom prst="rect">
            <a:avLst/>
          </a:prstGeom>
          <a:noFill/>
        </p:spPr>
        <p:txBody>
          <a:bodyPr wrap="square" rtlCol="0">
            <a:spAutoFit/>
          </a:bodyPr>
          <a:lstStyle/>
          <a:p>
            <a:r>
              <a:rPr lang="fr-FR" sz="2800" b="1">
                <a:solidFill>
                  <a:schemeClr val="bg1"/>
                </a:solidFill>
              </a:rPr>
              <a:t>Théâtre Juárez</a:t>
            </a:r>
            <a:endParaRPr lang="fr-FR" sz="2800" b="1" dirty="0">
              <a:solidFill>
                <a:schemeClr val="bg1"/>
              </a:solidFill>
            </a:endParaRPr>
          </a:p>
        </p:txBody>
      </p:sp>
    </p:spTree>
    <p:extLst>
      <p:ext uri="{BB962C8B-B14F-4D97-AF65-F5344CB8AC3E}">
        <p14:creationId xmlns:p14="http://schemas.microsoft.com/office/powerpoint/2010/main" val="1976677623"/>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descr="Une image contenant ciel, plein air, nuage, bâtiment&#10;&#10;Le contenu généré par l’IA peut être incorrect.">
            <a:extLst>
              <a:ext uri="{FF2B5EF4-FFF2-40B4-BE49-F238E27FC236}">
                <a16:creationId xmlns:a16="http://schemas.microsoft.com/office/drawing/2014/main" id="{14460AEC-BBF9-406D-4C2A-E19EB98826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6472" y="439386"/>
            <a:ext cx="4560000" cy="34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B24AC9D-0B1C-A3AA-1640-8BA9348A6E97}"/>
              </a:ext>
            </a:extLst>
          </p:cNvPr>
          <p:cNvSpPr txBox="1"/>
          <p:nvPr/>
        </p:nvSpPr>
        <p:spPr>
          <a:xfrm>
            <a:off x="688769" y="4079910"/>
            <a:ext cx="5118265" cy="461665"/>
          </a:xfrm>
          <a:prstGeom prst="rect">
            <a:avLst/>
          </a:prstGeom>
          <a:noFill/>
        </p:spPr>
        <p:txBody>
          <a:bodyPr wrap="square" rtlCol="0">
            <a:spAutoFit/>
          </a:bodyPr>
          <a:lstStyle/>
          <a:p>
            <a:r>
              <a:rPr lang="fr-FR" sz="2400" b="1">
                <a:solidFill>
                  <a:schemeClr val="bg1"/>
                </a:solidFill>
              </a:rPr>
              <a:t>L'Alhóndiga de Granaditas</a:t>
            </a:r>
            <a:endParaRPr lang="fr-FR" sz="2400" b="1" dirty="0">
              <a:solidFill>
                <a:schemeClr val="bg1"/>
              </a:solidFill>
            </a:endParaRPr>
          </a:p>
        </p:txBody>
      </p:sp>
      <p:pic>
        <p:nvPicPr>
          <p:cNvPr id="6" name="Image 5" descr="Une image contenant plein air, bâtiment, ciel, paysage&#10;&#10;Le contenu généré par l’IA peut être incorrect.">
            <a:extLst>
              <a:ext uri="{FF2B5EF4-FFF2-40B4-BE49-F238E27FC236}">
                <a16:creationId xmlns:a16="http://schemas.microsoft.com/office/drawing/2014/main" id="{1C9DF5C0-6F99-12CE-1CA3-077A3877E8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9528" y="3099331"/>
            <a:ext cx="4416000" cy="3312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7A64D5F-FBB4-F3E5-85FC-24B67FFCE0DE}"/>
              </a:ext>
            </a:extLst>
          </p:cNvPr>
          <p:cNvSpPr txBox="1"/>
          <p:nvPr/>
        </p:nvSpPr>
        <p:spPr>
          <a:xfrm>
            <a:off x="7932717" y="2476677"/>
            <a:ext cx="4797631" cy="461665"/>
          </a:xfrm>
          <a:prstGeom prst="rect">
            <a:avLst/>
          </a:prstGeom>
          <a:noFill/>
        </p:spPr>
        <p:txBody>
          <a:bodyPr wrap="square" rtlCol="0">
            <a:spAutoFit/>
          </a:bodyPr>
          <a:lstStyle/>
          <a:p>
            <a:r>
              <a:rPr lang="fr-FR" sz="2400" b="1">
                <a:solidFill>
                  <a:schemeClr val="bg1"/>
                </a:solidFill>
              </a:rPr>
              <a:t>Mines de La Valencia</a:t>
            </a:r>
            <a:endParaRPr lang="fr-FR" sz="2400" b="1" dirty="0">
              <a:solidFill>
                <a:schemeClr val="bg1"/>
              </a:solidFill>
            </a:endParaRPr>
          </a:p>
        </p:txBody>
      </p:sp>
    </p:spTree>
    <p:extLst>
      <p:ext uri="{BB962C8B-B14F-4D97-AF65-F5344CB8AC3E}">
        <p14:creationId xmlns:p14="http://schemas.microsoft.com/office/powerpoint/2010/main" val="900985763"/>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3" name="Image 2" descr="Une image contenant habits, instrument de musique, personne, Danse&#10;&#10;Le contenu généré par l’IA peut être incorrect.">
            <a:extLst>
              <a:ext uri="{FF2B5EF4-FFF2-40B4-BE49-F238E27FC236}">
                <a16:creationId xmlns:a16="http://schemas.microsoft.com/office/drawing/2014/main" id="{A1B728C7-8ACA-4F76-3651-DFA4807FC9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077" y="3005941"/>
            <a:ext cx="4512000" cy="3384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6313904-8593-3435-4A36-F49DC5D306DF}"/>
              </a:ext>
            </a:extLst>
          </p:cNvPr>
          <p:cNvSpPr txBox="1"/>
          <p:nvPr/>
        </p:nvSpPr>
        <p:spPr>
          <a:xfrm>
            <a:off x="106878" y="2363190"/>
            <a:ext cx="4999512" cy="461665"/>
          </a:xfrm>
          <a:prstGeom prst="rect">
            <a:avLst/>
          </a:prstGeom>
          <a:noFill/>
        </p:spPr>
        <p:txBody>
          <a:bodyPr wrap="square" rtlCol="0">
            <a:spAutoFit/>
          </a:bodyPr>
          <a:lstStyle/>
          <a:p>
            <a:r>
              <a:rPr lang="fr-FR" sz="2400" b="1">
                <a:solidFill>
                  <a:schemeClr val="bg1"/>
                </a:solidFill>
              </a:rPr>
              <a:t>Festival International Cervantino</a:t>
            </a:r>
            <a:endParaRPr lang="fr-FR" sz="2400" b="1" dirty="0">
              <a:solidFill>
                <a:schemeClr val="bg1"/>
              </a:solidFill>
            </a:endParaRPr>
          </a:p>
        </p:txBody>
      </p:sp>
      <p:pic>
        <p:nvPicPr>
          <p:cNvPr id="6" name="Image 5" descr="Une image contenant bâtiment, plein air, ciel, ville&#10;&#10;Le contenu généré par l’IA peut être incorrect.">
            <a:extLst>
              <a:ext uri="{FF2B5EF4-FFF2-40B4-BE49-F238E27FC236}">
                <a16:creationId xmlns:a16="http://schemas.microsoft.com/office/drawing/2014/main" id="{6638AB8E-A33A-B303-92F4-03889F0F06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10925" y="523005"/>
            <a:ext cx="4645835" cy="309600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A1DAB274-E358-A44B-2630-F04CDA1ADE10}"/>
              </a:ext>
            </a:extLst>
          </p:cNvPr>
          <p:cNvSpPr txBox="1"/>
          <p:nvPr/>
        </p:nvSpPr>
        <p:spPr>
          <a:xfrm>
            <a:off x="8467107" y="3764479"/>
            <a:ext cx="5082639" cy="461665"/>
          </a:xfrm>
          <a:prstGeom prst="rect">
            <a:avLst/>
          </a:prstGeom>
          <a:noFill/>
        </p:spPr>
        <p:txBody>
          <a:bodyPr wrap="square" rtlCol="0">
            <a:spAutoFit/>
          </a:bodyPr>
          <a:lstStyle/>
          <a:p>
            <a:r>
              <a:rPr lang="fr-FR" sz="2400" b="1">
                <a:solidFill>
                  <a:schemeClr val="bg1"/>
                </a:solidFill>
              </a:rPr>
              <a:t>Palais municipal</a:t>
            </a:r>
            <a:endParaRPr lang="fr-FR" sz="2400" b="1" dirty="0">
              <a:solidFill>
                <a:schemeClr val="bg1"/>
              </a:solidFill>
            </a:endParaRP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couronne, clipart, écusson, art&#10;&#10;Le contenu généré par l’IA peut être incorrect.">
            <a:extLst>
              <a:ext uri="{FF2B5EF4-FFF2-40B4-BE49-F238E27FC236}">
                <a16:creationId xmlns:a16="http://schemas.microsoft.com/office/drawing/2014/main" id="{C7AACE32-FDA0-FA32-0FDD-8593FB6039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6313" y="369000"/>
            <a:ext cx="4056335"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33CD754-5B4F-54B0-06E6-C72AEAF71669}"/>
              </a:ext>
            </a:extLst>
          </p:cNvPr>
          <p:cNvSpPr txBox="1"/>
          <p:nvPr/>
        </p:nvSpPr>
        <p:spPr>
          <a:xfrm>
            <a:off x="5086758" y="6258167"/>
            <a:ext cx="3420094" cy="461665"/>
          </a:xfrm>
          <a:prstGeom prst="rect">
            <a:avLst/>
          </a:prstGeom>
          <a:noFill/>
        </p:spPr>
        <p:txBody>
          <a:bodyPr wrap="square" rtlCol="0">
            <a:spAutoFit/>
          </a:bodyPr>
          <a:lstStyle/>
          <a:p>
            <a:r>
              <a:rPr lang="fr-FR" sz="2400" b="1" dirty="0">
                <a:solidFill>
                  <a:schemeClr val="bg1"/>
                </a:solidFill>
              </a:rPr>
              <a:t>Blason de Guanajuato</a:t>
            </a:r>
          </a:p>
        </p:txBody>
      </p:sp>
      <p:sp>
        <p:nvSpPr>
          <p:cNvPr id="2" name="ZoneTexte 1">
            <a:extLst>
              <a:ext uri="{FF2B5EF4-FFF2-40B4-BE49-F238E27FC236}">
                <a16:creationId xmlns:a16="http://schemas.microsoft.com/office/drawing/2014/main" id="{62E24638-25A9-ECF9-0C5D-0BEF7825A9A0}"/>
              </a:ext>
            </a:extLst>
          </p:cNvPr>
          <p:cNvSpPr txBox="1"/>
          <p:nvPr/>
        </p:nvSpPr>
        <p:spPr>
          <a:xfrm>
            <a:off x="5321589" y="369000"/>
            <a:ext cx="6870411" cy="1384995"/>
          </a:xfrm>
          <a:prstGeom prst="rect">
            <a:avLst/>
          </a:prstGeom>
          <a:noFill/>
        </p:spPr>
        <p:txBody>
          <a:bodyPr wrap="square" rtlCol="0">
            <a:spAutoFit/>
          </a:bodyPr>
          <a:lstStyle/>
          <a:p>
            <a:r>
              <a:rPr lang="fr-FR" sz="2800" b="1" dirty="0">
                <a:solidFill>
                  <a:schemeClr val="bg1"/>
                </a:solidFill>
              </a:rPr>
              <a:t>Lorient Vous A Présenté Guanajuato – </a:t>
            </a:r>
          </a:p>
          <a:p>
            <a:r>
              <a:rPr lang="fr-FR" sz="2800" b="1" dirty="0">
                <a:solidFill>
                  <a:schemeClr val="bg1"/>
                </a:solidFill>
              </a:rPr>
              <a:t>                           Mexique                         </a:t>
            </a:r>
          </a:p>
          <a:p>
            <a:endParaRPr lang="fr-FR" sz="2800" b="1" dirty="0">
              <a:solidFill>
                <a:schemeClr val="bg1"/>
              </a:solidFill>
            </a:endParaRPr>
          </a:p>
        </p:txBody>
      </p:sp>
      <p:sp>
        <p:nvSpPr>
          <p:cNvPr id="5" name="ZoneTexte 4">
            <a:extLst>
              <a:ext uri="{FF2B5EF4-FFF2-40B4-BE49-F238E27FC236}">
                <a16:creationId xmlns:a16="http://schemas.microsoft.com/office/drawing/2014/main" id="{9EA1CE72-2F02-92E3-43A6-609F38A06B6D}"/>
              </a:ext>
            </a:extLst>
          </p:cNvPr>
          <p:cNvSpPr txBox="1"/>
          <p:nvPr/>
        </p:nvSpPr>
        <p:spPr>
          <a:xfrm>
            <a:off x="5498757" y="2503957"/>
            <a:ext cx="6512011" cy="1815882"/>
          </a:xfrm>
          <a:prstGeom prst="rect">
            <a:avLst/>
          </a:prstGeom>
          <a:noFill/>
        </p:spPr>
        <p:txBody>
          <a:bodyPr wrap="square" rtlCol="0">
            <a:spAutoFit/>
          </a:bodyPr>
          <a:lstStyle/>
          <a:p>
            <a:r>
              <a:rPr lang="fr-FR" sz="2800" b="1" dirty="0">
                <a:solidFill>
                  <a:schemeClr val="bg1"/>
                </a:solidFill>
              </a:rPr>
              <a:t>Les Images Et Le Son  Du Net</a:t>
            </a:r>
          </a:p>
          <a:p>
            <a:endParaRPr lang="fr-FR" sz="2800" b="1" dirty="0">
              <a:solidFill>
                <a:schemeClr val="bg1"/>
              </a:solidFill>
            </a:endParaRPr>
          </a:p>
          <a:p>
            <a:endParaRPr lang="fr-FR" sz="2800" b="1" dirty="0">
              <a:solidFill>
                <a:schemeClr val="bg1"/>
              </a:solidFill>
            </a:endParaRPr>
          </a:p>
          <a:p>
            <a:r>
              <a:rPr lang="fr-FR" sz="2800" b="1" dirty="0">
                <a:solidFill>
                  <a:schemeClr val="bg1"/>
                </a:solidFill>
              </a:rPr>
              <a:t>                          Daniel</a:t>
            </a: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mc:Choice xmlns:p14="http://schemas.microsoft.com/office/powerpoint/2010/main" Requires="p14">
      <p:transition spd="slow" p14:dur="5000" advClick="0" advTm="10000">
        <p:pull/>
      </p:transition>
    </mc:Choice>
    <mc:Fallback>
      <p:transition spd="slow" advClick="0" advTm="10000">
        <p:pull/>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130</TotalTime>
  <Words>359</Words>
  <Application>Microsoft Office PowerPoint</Application>
  <PresentationFormat>Grand écran</PresentationFormat>
  <Paragraphs>44</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2025-03-13T09:27:59Z</dcterms:created>
  <dcterms:modified xsi:type="dcterms:W3CDTF">2025-03-31T08:06:28Z</dcterms:modified>
</cp:coreProperties>
</file>