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2" r:id="rId12"/>
    <p:sldId id="261" r:id="rId13"/>
    <p:sldId id="260" r:id="rId14"/>
    <p:sldId id="259" r:id="rId15"/>
    <p:sldId id="258" r:id="rId16"/>
    <p:sldId id="257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7" r:id="rId28"/>
    <p:sldId id="284" r:id="rId29"/>
    <p:sldId id="289" r:id="rId30"/>
    <p:sldId id="285" r:id="rId31"/>
    <p:sldId id="286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6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5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1488D510-C52B-A296-F5B1-B9079BE24A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076" y="463311"/>
            <a:ext cx="10081847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66899A-160D-765D-8B3A-B146FEDECA8B}"/>
              </a:ext>
            </a:extLst>
          </p:cNvPr>
          <p:cNvSpPr txBox="1"/>
          <p:nvPr/>
        </p:nvSpPr>
        <p:spPr>
          <a:xfrm>
            <a:off x="3633216" y="43856"/>
            <a:ext cx="720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</a:t>
            </a:r>
            <a:r>
              <a:rPr lang="fr-FR" sz="2400" b="1" dirty="0" err="1">
                <a:solidFill>
                  <a:srgbClr val="FFFF00"/>
                </a:solidFill>
              </a:rPr>
              <a:t>Montclair</a:t>
            </a:r>
            <a:r>
              <a:rPr lang="fr-FR" sz="2400" b="1" dirty="0">
                <a:solidFill>
                  <a:srgbClr val="FFFF00"/>
                </a:solidFill>
              </a:rPr>
              <a:t> – Allemagne -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>
            <p:snd r:embed="rId2" name="𝕰𝖑𝖙𝖍𝖎𝖓 - Fort Boyard (medieval cover).wav"/>
          </p:stSnd>
        </p:sndAc>
      </p:transition>
    </mc:Choice>
    <mc:Fallback xmlns="">
      <p:transition spd="slow">
        <p:sndAc>
          <p:stSnd>
            <p:snd r:embed="rId4" name="𝕰𝖑𝖙𝖍𝖎𝖓 - Fort Boyard (medieval cov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BF8022A3-A45D-CAA3-DBFD-B5D5F8F60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58" y="622109"/>
            <a:ext cx="8424000" cy="5613782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3AA07A-441D-687A-3DEC-C5F117551E95}"/>
              </a:ext>
            </a:extLst>
          </p:cNvPr>
          <p:cNvSpPr txBox="1"/>
          <p:nvPr/>
        </p:nvSpPr>
        <p:spPr>
          <a:xfrm>
            <a:off x="2905370" y="5774226"/>
            <a:ext cx="8908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</a:t>
            </a:r>
            <a:r>
              <a:rPr lang="fr-FR" sz="2400" b="1" dirty="0" err="1">
                <a:solidFill>
                  <a:schemeClr val="bg1"/>
                </a:solidFill>
              </a:rPr>
              <a:t>Montclar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1D5558-DBCC-4306-8490-C6C681EC108E}"/>
              </a:ext>
            </a:extLst>
          </p:cNvPr>
          <p:cNvSpPr txBox="1"/>
          <p:nvPr/>
        </p:nvSpPr>
        <p:spPr>
          <a:xfrm>
            <a:off x="9054100" y="1443841"/>
            <a:ext cx="31314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château de </a:t>
            </a:r>
            <a:r>
              <a:rPr lang="fr-FR" sz="2800" b="1" dirty="0" err="1">
                <a:solidFill>
                  <a:schemeClr val="bg1"/>
                </a:solidFill>
              </a:rPr>
              <a:t>Montclair</a:t>
            </a:r>
            <a:r>
              <a:rPr lang="fr-FR" sz="2800" b="1" dirty="0">
                <a:solidFill>
                  <a:schemeClr val="bg1"/>
                </a:solidFill>
              </a:rPr>
              <a:t> est un édifice en ruines situé sur le territoire de la commune allemande de </a:t>
            </a:r>
            <a:r>
              <a:rPr lang="fr-FR" sz="2800" b="1" dirty="0" err="1">
                <a:solidFill>
                  <a:schemeClr val="bg1"/>
                </a:solidFill>
              </a:rPr>
              <a:t>Mettlach</a:t>
            </a:r>
            <a:r>
              <a:rPr lang="fr-FR" sz="2800" b="1" dirty="0">
                <a:solidFill>
                  <a:schemeClr val="bg1"/>
                </a:solidFill>
              </a:rPr>
              <a:t>, en Sarre.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plein air, arbre, herbe&#10;&#10;Le contenu généré par l’IA peut être incorrect.">
            <a:extLst>
              <a:ext uri="{FF2B5EF4-FFF2-40B4-BE49-F238E27FC236}">
                <a16:creationId xmlns:a16="http://schemas.microsoft.com/office/drawing/2014/main" id="{784099D0-0BB5-82B7-3C11-CE294EB8A1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B1A9CCE3-EFD3-1B45-CA83-6DC4008A3E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0E5FA-A663-27D2-05F8-24C1B376EB6B}"/>
              </a:ext>
            </a:extLst>
          </p:cNvPr>
          <p:cNvSpPr txBox="1"/>
          <p:nvPr/>
        </p:nvSpPr>
        <p:spPr>
          <a:xfrm>
            <a:off x="2979754" y="0"/>
            <a:ext cx="8388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Château De </a:t>
            </a:r>
            <a:r>
              <a:rPr lang="fr-FR" sz="3200" b="1" dirty="0" err="1">
                <a:solidFill>
                  <a:schemeClr val="bg1"/>
                </a:solidFill>
              </a:rPr>
              <a:t>Montclar</a:t>
            </a:r>
            <a:r>
              <a:rPr lang="fr-FR" sz="3200" b="1" dirty="0">
                <a:solidFill>
                  <a:schemeClr val="bg1"/>
                </a:solidFill>
              </a:rPr>
              <a:t> à Suivre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végétation, jungle&#10;&#10;Le contenu généré par l’IA peut être incorrect.">
            <a:extLst>
              <a:ext uri="{FF2B5EF4-FFF2-40B4-BE49-F238E27FC236}">
                <a16:creationId xmlns:a16="http://schemas.microsoft.com/office/drawing/2014/main" id="{4E5A641D-D1B4-DDC4-E752-CF1A3ABA50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2216" y="279000"/>
            <a:ext cx="9509433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4B28F64C-4567-C802-566F-D63F75B681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8000" y="432000"/>
            <a:ext cx="3996000" cy="599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Le contenu généré par l’IA peut être incorrect.">
            <a:extLst>
              <a:ext uri="{FF2B5EF4-FFF2-40B4-BE49-F238E27FC236}">
                <a16:creationId xmlns:a16="http://schemas.microsoft.com/office/drawing/2014/main" id="{D064E30C-B6DF-13DD-835F-B1858F9A07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41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8F729363-CF09-0004-03E1-AA2A9BB94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CA18E39B-BDEA-38A2-A944-5694375860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908" y="369000"/>
            <a:ext cx="4588568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uines, arbre&#10;&#10;Le contenu généré par l’IA peut être incorrect.">
            <a:extLst>
              <a:ext uri="{FF2B5EF4-FFF2-40B4-BE49-F238E27FC236}">
                <a16:creationId xmlns:a16="http://schemas.microsoft.com/office/drawing/2014/main" id="{BBA443A8-6C53-CED7-6FFA-5FC7EC9A01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0092" y="369000"/>
            <a:ext cx="4536000" cy="604989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164E0668-5073-CD8E-9B9D-3EFF31432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22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A71D5C39-FD8C-95A3-09EA-3A20C546FA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9E04D94D-90A9-2082-F4F7-7F5C19A189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montagne&#10;&#10;Le contenu généré par l’IA peut être incorrect.">
            <a:extLst>
              <a:ext uri="{FF2B5EF4-FFF2-40B4-BE49-F238E27FC236}">
                <a16:creationId xmlns:a16="http://schemas.microsoft.com/office/drawing/2014/main" id="{C79D9486-CD84-B8F9-3997-B4725399F3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AD37B53B-84FF-A7BA-C1E6-580D65B560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238" y="477000"/>
            <a:ext cx="4428000" cy="5904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arche&#10;&#10;Le contenu généré par l’IA peut être incorrect.">
            <a:extLst>
              <a:ext uri="{FF2B5EF4-FFF2-40B4-BE49-F238E27FC236}">
                <a16:creationId xmlns:a16="http://schemas.microsoft.com/office/drawing/2014/main" id="{5B24ACD4-D3C0-D023-19DD-581005FE28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0865" y="495000"/>
            <a:ext cx="4046897" cy="586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081C7818-0765-3309-9933-E4B3E0C4B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895" y="279000"/>
            <a:ext cx="8746209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6623C3EE-4D11-5C91-F821-4B32A9E042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069300"/>
            <a:ext cx="11376000" cy="444968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eubles, Table de cuisine et de salle à manger, bâtiment, table basse&#10;&#10;Le contenu généré par l’IA peut être incorrect.">
            <a:extLst>
              <a:ext uri="{FF2B5EF4-FFF2-40B4-BE49-F238E27FC236}">
                <a16:creationId xmlns:a16="http://schemas.microsoft.com/office/drawing/2014/main" id="{F3F38226-2834-D0D4-3DAB-CE5727FD4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009655"/>
            <a:ext cx="11556000" cy="4586288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iver&#10;&#10;Le contenu généré par l’IA peut être incorrect.">
            <a:extLst>
              <a:ext uri="{FF2B5EF4-FFF2-40B4-BE49-F238E27FC236}">
                <a16:creationId xmlns:a16="http://schemas.microsoft.com/office/drawing/2014/main" id="{6CDCD7E8-8433-621A-6D3D-EE24ABC2E2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826725"/>
            <a:ext cx="11304000" cy="5204550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4FD6A829-D6B4-166F-ACC9-949C89B24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279650"/>
            <a:ext cx="11592000" cy="42987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A3CDF1D1-B0BF-5CD1-00B8-C8693937FA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569" y="458999"/>
            <a:ext cx="4716000" cy="599521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D278AF21-E4D5-5386-F006-1ADA0C89B5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4431" y="486607"/>
            <a:ext cx="43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3D34991B-4A60-0A87-13C8-3C9D6B65D5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074" y="279000"/>
            <a:ext cx="8717851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0ED8279E-5C03-E92E-9551-799548D1C6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155" y="279000"/>
            <a:ext cx="8228572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ature&#10;&#10;Le contenu généré par l’IA peut être incorrect.">
            <a:extLst>
              <a:ext uri="{FF2B5EF4-FFF2-40B4-BE49-F238E27FC236}">
                <a16:creationId xmlns:a16="http://schemas.microsoft.com/office/drawing/2014/main" id="{A81E0748-25F6-A13C-08CB-482CEF0FB4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végétation&#10;&#10;Le contenu généré par l’IA peut être incorrect.">
            <a:extLst>
              <a:ext uri="{FF2B5EF4-FFF2-40B4-BE49-F238E27FC236}">
                <a16:creationId xmlns:a16="http://schemas.microsoft.com/office/drawing/2014/main" id="{361C2627-40EB-0D5A-212F-F56F9DCF7F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hâteau, mur, art, plante&#10;&#10;Le contenu généré par l’IA peut être incorrect.">
            <a:extLst>
              <a:ext uri="{FF2B5EF4-FFF2-40B4-BE49-F238E27FC236}">
                <a16:creationId xmlns:a16="http://schemas.microsoft.com/office/drawing/2014/main" id="{9F315EDB-A88A-3D09-C94B-30689C17AD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115" y="279000"/>
            <a:ext cx="945370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nature&#10;&#10;Le contenu généré par l’IA peut être incorrect.">
            <a:extLst>
              <a:ext uri="{FF2B5EF4-FFF2-40B4-BE49-F238E27FC236}">
                <a16:creationId xmlns:a16="http://schemas.microsoft.com/office/drawing/2014/main" id="{5490DF22-A20C-01BF-A2F5-719ABB58A1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763" y="428062"/>
            <a:ext cx="4536000" cy="604989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ortail, arche&#10;&#10;Le contenu généré par l’IA peut être incorrect.">
            <a:extLst>
              <a:ext uri="{FF2B5EF4-FFF2-40B4-BE49-F238E27FC236}">
                <a16:creationId xmlns:a16="http://schemas.microsoft.com/office/drawing/2014/main" id="{AC367AD2-C9E5-12FC-6A58-1B1B0E4792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7238" y="428062"/>
            <a:ext cx="4500000" cy="6001875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621027-889D-05B5-DC8D-500F096D6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intérieur, personne, mur&#10;&#10;Le contenu généré par l’IA peut être incorrect.">
            <a:extLst>
              <a:ext uri="{FF2B5EF4-FFF2-40B4-BE49-F238E27FC236}">
                <a16:creationId xmlns:a16="http://schemas.microsoft.com/office/drawing/2014/main" id="{124B6A5A-7F3B-E58C-DBD8-2D0BDACB25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0" y="367560"/>
            <a:ext cx="4608000" cy="6122880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7DDBF6-EEC3-8D20-18CE-D88235CFC00D}"/>
              </a:ext>
            </a:extLst>
          </p:cNvPr>
          <p:cNvSpPr txBox="1"/>
          <p:nvPr/>
        </p:nvSpPr>
        <p:spPr>
          <a:xfrm>
            <a:off x="6563638" y="2890391"/>
            <a:ext cx="44342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musée Au Château de </a:t>
            </a:r>
            <a:r>
              <a:rPr lang="fr-FR" sz="3200" b="1" dirty="0" err="1">
                <a:solidFill>
                  <a:schemeClr val="bg1"/>
                </a:solidFill>
              </a:rPr>
              <a:t>Monclar</a:t>
            </a:r>
            <a:r>
              <a:rPr lang="fr-FR" sz="3200" b="1" dirty="0">
                <a:solidFill>
                  <a:schemeClr val="bg1"/>
                </a:solidFill>
              </a:rPr>
              <a:t> Allemagne</a:t>
            </a:r>
          </a:p>
        </p:txBody>
      </p:sp>
    </p:spTree>
    <p:extLst>
      <p:ext uri="{BB962C8B-B14F-4D97-AF65-F5344CB8AC3E}">
        <p14:creationId xmlns:p14="http://schemas.microsoft.com/office/powerpoint/2010/main" val="374877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ysage, montagne&#10;&#10;Le contenu généré par l’IA peut être incorrect.">
            <a:extLst>
              <a:ext uri="{FF2B5EF4-FFF2-40B4-BE49-F238E27FC236}">
                <a16:creationId xmlns:a16="http://schemas.microsoft.com/office/drawing/2014/main" id="{A822ADF5-333C-7FD1-BB32-E2D19F54A2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947" y="3232264"/>
            <a:ext cx="4727537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jeune enfant, intérieur, bébé, habits&#10;&#10;Le contenu généré par l’IA peut être incorrect.">
            <a:extLst>
              <a:ext uri="{FF2B5EF4-FFF2-40B4-BE49-F238E27FC236}">
                <a16:creationId xmlns:a16="http://schemas.microsoft.com/office/drawing/2014/main" id="{D38D08CD-122B-6414-1DA8-904136E243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6053" y="543227"/>
            <a:ext cx="4560000" cy="34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C09DE5-FD96-295C-8033-5AE98CE66F6B}"/>
              </a:ext>
            </a:extLst>
          </p:cNvPr>
          <p:cNvSpPr txBox="1"/>
          <p:nvPr/>
        </p:nvSpPr>
        <p:spPr>
          <a:xfrm>
            <a:off x="1636843" y="1316170"/>
            <a:ext cx="57030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Musée Au Château De </a:t>
            </a:r>
            <a:r>
              <a:rPr lang="fr-FR" sz="3200" b="1" dirty="0" err="1">
                <a:solidFill>
                  <a:srgbClr val="FFFF00"/>
                </a:solidFill>
              </a:rPr>
              <a:t>Monclar</a:t>
            </a:r>
            <a:r>
              <a:rPr lang="fr-FR" sz="3200" b="1" dirty="0">
                <a:solidFill>
                  <a:srgbClr val="FFFF00"/>
                </a:solidFill>
              </a:rPr>
              <a:t> – Allemagne – 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Table de cuisine et de salle à manger, intérieur, mur&#10;&#10;Le contenu généré par l’IA peut être incorrect.">
            <a:extLst>
              <a:ext uri="{FF2B5EF4-FFF2-40B4-BE49-F238E27FC236}">
                <a16:creationId xmlns:a16="http://schemas.microsoft.com/office/drawing/2014/main" id="{503CD71A-39C5-363A-8A5F-8E49EA851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670" y="1737000"/>
            <a:ext cx="4512000" cy="338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sol, vacances&#10;&#10;Le contenu généré par l’IA peut être incorrect.">
            <a:extLst>
              <a:ext uri="{FF2B5EF4-FFF2-40B4-BE49-F238E27FC236}">
                <a16:creationId xmlns:a16="http://schemas.microsoft.com/office/drawing/2014/main" id="{13AE396B-C8AC-0D3D-99E8-9011A51A87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9330" y="405000"/>
            <a:ext cx="3780000" cy="6048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6A2A74-4EE1-1E8A-B90B-0CDDCA7790E1}"/>
              </a:ext>
            </a:extLst>
          </p:cNvPr>
          <p:cNvSpPr txBox="1"/>
          <p:nvPr/>
        </p:nvSpPr>
        <p:spPr>
          <a:xfrm>
            <a:off x="574674" y="319096"/>
            <a:ext cx="7253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 Musée  Au </a:t>
            </a:r>
            <a:r>
              <a:rPr lang="fr-FR" sz="3200" b="1" dirty="0" err="1"/>
              <a:t>Ch^teau</a:t>
            </a:r>
            <a:r>
              <a:rPr lang="fr-FR" sz="3200" b="1" dirty="0"/>
              <a:t> De </a:t>
            </a:r>
            <a:r>
              <a:rPr lang="fr-FR" sz="3200" b="1" dirty="0" err="1"/>
              <a:t>Monclar</a:t>
            </a:r>
            <a:r>
              <a:rPr lang="fr-FR" sz="3200" b="1" dirty="0"/>
              <a:t> - Allemagne</a:t>
            </a:r>
          </a:p>
        </p:txBody>
      </p:sp>
    </p:spTree>
    <p:extLst>
      <p:ext uri="{BB962C8B-B14F-4D97-AF65-F5344CB8AC3E}">
        <p14:creationId xmlns:p14="http://schemas.microsoft.com/office/powerpoint/2010/main" val="6231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arbre&#10;&#10;Le contenu généré par l’IA peut être incorrect.">
            <a:extLst>
              <a:ext uri="{FF2B5EF4-FFF2-40B4-BE49-F238E27FC236}">
                <a16:creationId xmlns:a16="http://schemas.microsoft.com/office/drawing/2014/main" id="{107FEA61-33AD-5794-0987-C50DBFE58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11" y="1718999"/>
            <a:ext cx="4601949" cy="342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79230EF4-2B1F-BDCC-8251-150DB5AD55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7289" y="644136"/>
            <a:ext cx="4176000" cy="5569727"/>
          </a:xfrm>
          <a:prstGeom prst="rect">
            <a:avLst/>
          </a:prstGeom>
          <a:ln w="2286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eau&#10;&#10;Le contenu généré par l’IA peut être incorrect.">
            <a:extLst>
              <a:ext uri="{FF2B5EF4-FFF2-40B4-BE49-F238E27FC236}">
                <a16:creationId xmlns:a16="http://schemas.microsoft.com/office/drawing/2014/main" id="{10977252-DDE3-A1E6-29D1-9B3CE015AE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353" y="602870"/>
            <a:ext cx="4644000" cy="3076651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nuage, paysage&#10;&#10;Le contenu généré par l’IA peut être incorrect.">
            <a:extLst>
              <a:ext uri="{FF2B5EF4-FFF2-40B4-BE49-F238E27FC236}">
                <a16:creationId xmlns:a16="http://schemas.microsoft.com/office/drawing/2014/main" id="{CCF2D80D-9D6F-2C88-2C19-BF096CB1B3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5647" y="3165954"/>
            <a:ext cx="4644000" cy="3091163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7A362-0587-F43A-0EEB-0EA2C7889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transport, embarcation, arbre&#10;&#10;Le contenu généré par l’IA peut être incorrect.">
            <a:extLst>
              <a:ext uri="{FF2B5EF4-FFF2-40B4-BE49-F238E27FC236}">
                <a16:creationId xmlns:a16="http://schemas.microsoft.com/office/drawing/2014/main" id="{72C5C22A-8846-4FD8-5332-C65BCE6251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677" y="945000"/>
            <a:ext cx="10212645" cy="496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25C7D3E-8CC2-7B13-AD97-F26234A8DCFB}"/>
              </a:ext>
            </a:extLst>
          </p:cNvPr>
          <p:cNvSpPr txBox="1"/>
          <p:nvPr/>
        </p:nvSpPr>
        <p:spPr>
          <a:xfrm>
            <a:off x="1265129" y="0"/>
            <a:ext cx="103630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A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Présenté Le Château De </a:t>
            </a:r>
            <a:r>
              <a:rPr lang="fr-FR" sz="3200" b="1" dirty="0" err="1">
                <a:solidFill>
                  <a:srgbClr val="FFFF00"/>
                </a:solidFill>
              </a:rPr>
              <a:t>Montclar</a:t>
            </a:r>
            <a:r>
              <a:rPr lang="fr-FR" sz="3200" b="1" dirty="0">
                <a:solidFill>
                  <a:srgbClr val="FFFF00"/>
                </a:solidFill>
              </a:rPr>
              <a:t> –Allemagne  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3CA1F8D-448D-6FA2-3752-B25405C109CE}"/>
              </a:ext>
            </a:extLst>
          </p:cNvPr>
          <p:cNvSpPr txBox="1"/>
          <p:nvPr/>
        </p:nvSpPr>
        <p:spPr>
          <a:xfrm>
            <a:off x="2730673" y="5752830"/>
            <a:ext cx="100749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62360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91</Words>
  <Application>Microsoft Office PowerPoint</Application>
  <PresentationFormat>Grand écran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2025-04-02T04:11:13Z</dcterms:modified>
</cp:coreProperties>
</file>