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265" r:id="rId3"/>
    <p:sldId id="267" r:id="rId4"/>
    <p:sldId id="311" r:id="rId5"/>
    <p:sldId id="310" r:id="rId6"/>
    <p:sldId id="272" r:id="rId7"/>
    <p:sldId id="269" r:id="rId8"/>
    <p:sldId id="268" r:id="rId9"/>
    <p:sldId id="270" r:id="rId10"/>
    <p:sldId id="271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4" r:id="rId22"/>
    <p:sldId id="286" r:id="rId23"/>
    <p:sldId id="300" r:id="rId24"/>
    <p:sldId id="283" r:id="rId25"/>
    <p:sldId id="285" r:id="rId26"/>
    <p:sldId id="287" r:id="rId27"/>
    <p:sldId id="288" r:id="rId28"/>
    <p:sldId id="289" r:id="rId29"/>
    <p:sldId id="290" r:id="rId30"/>
    <p:sldId id="291" r:id="rId31"/>
    <p:sldId id="293" r:id="rId32"/>
    <p:sldId id="294" r:id="rId33"/>
    <p:sldId id="295" r:id="rId34"/>
    <p:sldId id="297" r:id="rId35"/>
    <p:sldId id="298" r:id="rId36"/>
    <p:sldId id="299" r:id="rId37"/>
    <p:sldId id="301" r:id="rId38"/>
    <p:sldId id="302" r:id="rId39"/>
    <p:sldId id="303" r:id="rId40"/>
    <p:sldId id="304" r:id="rId41"/>
    <p:sldId id="305" r:id="rId42"/>
    <p:sldId id="307" r:id="rId43"/>
    <p:sldId id="313" r:id="rId44"/>
    <p:sldId id="314" r:id="rId45"/>
    <p:sldId id="315" r:id="rId46"/>
    <p:sldId id="317" r:id="rId47"/>
    <p:sldId id="316" r:id="rId48"/>
    <p:sldId id="312" r:id="rId49"/>
    <p:sldId id="306" r:id="rId50"/>
    <p:sldId id="296" r:id="rId51"/>
    <p:sldId id="308" r:id="rId52"/>
    <p:sldId id="292" r:id="rId53"/>
    <p:sldId id="266" r:id="rId54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8AQTPZ03EYqTHQ5K3OKCw==" hashData="JBUhcK8d8xA30Q7p9xOsZVKaEC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78222-A03B-4D0C-B9B4-F35F628C17D9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D9BFF6-79CC-4C6E-9EEC-38C5C9F3927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8838" y="685800"/>
            <a:ext cx="51403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9BFF6-79CC-4C6E-9EEC-38C5C9F39273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0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0" y="1826998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8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6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1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5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40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73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7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90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83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5" y="1289583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5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8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1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4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30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9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5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400"/>
              <a:t>06/03/2025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40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79610f0754.clvaw-cdnwnd.com/29a64dbfa1b070e276a4f4bc4b6d589d/200001460-757cd757cf/Capture%20espace%202.JPG?ph=79610f0754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9.jpeg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3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38101" y="3126463"/>
            <a:ext cx="4470689" cy="2529273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8800" b="1" dirty="0" smtClean="0">
                <a:ln w="38100">
                  <a:solidFill>
                    <a:srgbClr val="FFCC00"/>
                  </a:solidFill>
                </a:ln>
                <a:latin typeface="Bernard MT Condensed" pitchFamily="18" charset="0"/>
              </a:rPr>
              <a:t>En  Alsace</a:t>
            </a:r>
            <a:endParaRPr lang="fr-FR" sz="8800" b="1" dirty="0">
              <a:ln w="38100">
                <a:solidFill>
                  <a:srgbClr val="FFCC00"/>
                </a:solidFill>
              </a:ln>
              <a:latin typeface="Bernard MT Condensed" pitchFamily="18" charset="0"/>
            </a:endParaRPr>
          </a:p>
        </p:txBody>
      </p:sp>
      <p:sp>
        <p:nvSpPr>
          <p:cNvPr id="5" name="Rectangle 4"/>
          <p:cNvSpPr>
            <a:spLocks noChangeAspect="1"/>
          </p:cNvSpPr>
          <p:nvPr/>
        </p:nvSpPr>
        <p:spPr>
          <a:xfrm>
            <a:off x="4996374" y="105386"/>
            <a:ext cx="31181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Photographier, c’est une attitude, une façon d’être, une manière de vivre.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84000" y="2844000"/>
            <a:ext cx="3343538" cy="2853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FR" sz="4400" dirty="0" smtClean="0">
                <a:ln w="22225">
                  <a:solidFill>
                    <a:schemeClr val="tx1"/>
                  </a:solidFill>
                </a:ln>
                <a:solidFill>
                  <a:schemeClr val="bg1"/>
                </a:solidFill>
                <a:latin typeface="Bauhaus 93" pitchFamily="82" charset="0"/>
              </a:rPr>
              <a:t>Vestiges du couvent des Antonins</a:t>
            </a:r>
          </a:p>
          <a:p>
            <a:pPr algn="r"/>
            <a:r>
              <a:rPr lang="fr-FR" sz="4800" dirty="0" smtClean="0">
                <a:ln w="22225">
                  <a:solidFill>
                    <a:schemeClr val="tx1"/>
                  </a:solidFill>
                </a:ln>
                <a:solidFill>
                  <a:srgbClr val="FFCC00"/>
                </a:solidFill>
                <a:latin typeface="Bauhaus 93" pitchFamily="82" charset="0"/>
              </a:rPr>
              <a:t>Issenheim</a:t>
            </a:r>
            <a:endParaRPr lang="fr-FR" sz="4000" dirty="0">
              <a:ln w="22225">
                <a:solidFill>
                  <a:schemeClr val="tx1"/>
                </a:solidFill>
              </a:ln>
              <a:solidFill>
                <a:srgbClr val="FFCC00"/>
              </a:solidFill>
              <a:latin typeface="Bauhaus 93" pitchFamily="82" charset="0"/>
            </a:endParaRPr>
          </a:p>
        </p:txBody>
      </p:sp>
      <p:pic>
        <p:nvPicPr>
          <p:cNvPr id="4098" name="Picture 2" descr="PlaceHolder for dataplexus.c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41837" y="4215456"/>
            <a:ext cx="701634" cy="281030"/>
          </a:xfrm>
          <a:prstGeom prst="rect">
            <a:avLst/>
          </a:prstGeom>
          <a:noFill/>
        </p:spPr>
      </p:pic>
      <p:sp>
        <p:nvSpPr>
          <p:cNvPr id="10" name="ZoneTexte 9"/>
          <p:cNvSpPr txBox="1"/>
          <p:nvPr/>
        </p:nvSpPr>
        <p:spPr>
          <a:xfrm>
            <a:off x="187583" y="108000"/>
            <a:ext cx="45085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latin typeface="Cookie" pitchFamily="2" charset="0"/>
                <a:cs typeface="Dubai Medium" pitchFamily="34" charset="-78"/>
              </a:rPr>
              <a:t>Photos  prises  par  un amoureux du patrimoine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latin typeface="Cookie" pitchFamily="2" charset="0"/>
                <a:cs typeface="Dubai Medium" pitchFamily="34" charset="-78"/>
              </a:rPr>
              <a:t>ancien pour  le  plaisir  du  partage  </a:t>
            </a:r>
          </a:p>
        </p:txBody>
      </p:sp>
      <p:sp>
        <p:nvSpPr>
          <p:cNvPr id="12" name="ZoneTexte 11"/>
          <p:cNvSpPr txBox="1">
            <a:spLocks noChangeAspect="1"/>
          </p:cNvSpPr>
          <p:nvPr/>
        </p:nvSpPr>
        <p:spPr>
          <a:xfrm rot="20940000">
            <a:off x="150267" y="878220"/>
            <a:ext cx="3756672" cy="256952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50800"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Villes  et  villages</a:t>
            </a:r>
            <a:endParaRPr lang="fr-FR" b="1" dirty="0">
              <a:ln w="50800">
                <a:solidFill>
                  <a:prstClr val="black">
                    <a:lumMod val="85000"/>
                    <a:lumOff val="15000"/>
                  </a:prstClr>
                </a:solidFill>
              </a:ln>
              <a:solidFill>
                <a:srgbClr val="FFC0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3" name="Image 12" descr="Blason_Issenheim_(68).sv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180000">
            <a:off x="2291553" y="3196721"/>
            <a:ext cx="751334" cy="773481"/>
          </a:xfrm>
          <a:prstGeom prst="rect">
            <a:avLst/>
          </a:prstGeom>
        </p:spPr>
      </p:pic>
      <p:pic>
        <p:nvPicPr>
          <p:cNvPr id="9" name="Sean Gaskell West African Kora11.wav">
            <a:hlinkClick r:id="" action="ppaction://media"/>
          </p:cNvPr>
          <p:cNvPicPr>
            <a:picLocks noRot="1" noChangeAspect="1"/>
          </p:cNvPicPr>
          <p:nvPr>
            <a:wavAudioFile r:embed="rId1" name="Sean Gaskell West African Kora11.wav"/>
          </p:nvPr>
        </p:nvPicPr>
        <p:blipFill>
          <a:blip r:embed="rId7" cstate="print"/>
          <a:stretch>
            <a:fillRect/>
          </a:stretch>
        </p:blipFill>
        <p:spPr>
          <a:xfrm>
            <a:off x="4536405" y="172839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8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300"/>
                            </p:stCondLst>
                            <p:childTnLst>
                              <p:par>
                                <p:cTn id="2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5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" y="108000"/>
            <a:ext cx="864076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 smtClean="0"/>
              <a:t>La Maison Saint Michel, </a:t>
            </a:r>
            <a:endParaRPr lang="fr-FR" sz="3600" b="1" dirty="0" smtClean="0"/>
          </a:p>
          <a:p>
            <a:pPr algn="ctr"/>
            <a:r>
              <a:rPr lang="fr-FR" sz="2800" b="1" dirty="0" smtClean="0"/>
              <a:t>ex-commanderie </a:t>
            </a:r>
            <a:r>
              <a:rPr lang="fr-FR" sz="2800" b="1" dirty="0" smtClean="0"/>
              <a:t>des Antonins à </a:t>
            </a:r>
            <a:r>
              <a:rPr lang="fr-FR" sz="2800" b="1" dirty="0" smtClean="0"/>
              <a:t>Issenheim.</a:t>
            </a:r>
          </a:p>
          <a:p>
            <a:pPr algn="ctr"/>
            <a:endParaRPr lang="fr-FR" dirty="0" smtClean="0"/>
          </a:p>
          <a:p>
            <a:pPr algn="ctr"/>
            <a:r>
              <a:rPr lang="fr-FR" sz="1800" b="1" dirty="0" smtClean="0"/>
              <a:t>Au </a:t>
            </a:r>
            <a:r>
              <a:rPr lang="fr-FR" sz="1800" b="1" dirty="0" smtClean="0"/>
              <a:t>centre d'Issenheim se dresse un imposant bâtiment, témoin séculaire d'un riche passé, </a:t>
            </a:r>
            <a:r>
              <a:rPr lang="fr-FR" sz="1800" b="1" dirty="0" smtClean="0"/>
              <a:t>appelé </a:t>
            </a:r>
            <a:r>
              <a:rPr lang="fr-FR" sz="1800" b="1" dirty="0" smtClean="0"/>
              <a:t>" le Couvent"».  C'était celui de la Commanderie générale antonine d'Issenheim dont dépendaient celles de Bale et de Strasbourg.</a:t>
            </a:r>
            <a:endParaRPr lang="fr-FR" sz="1800" dirty="0" smtClean="0"/>
          </a:p>
          <a:p>
            <a:pPr algn="ctr"/>
            <a:r>
              <a:rPr lang="fr-FR" sz="1800" b="1" dirty="0" smtClean="0"/>
              <a:t>Les Antonins achetèrent cette propriété aux Bénédictins de </a:t>
            </a:r>
            <a:r>
              <a:rPr lang="fr-FR" sz="1800" b="1" dirty="0" err="1" smtClean="0"/>
              <a:t>Murbach</a:t>
            </a:r>
            <a:r>
              <a:rPr lang="fr-FR" sz="1800" b="1" dirty="0" smtClean="0"/>
              <a:t> en 1313. Ils y </a:t>
            </a:r>
            <a:r>
              <a:rPr lang="fr-FR" sz="1800" b="1" dirty="0" smtClean="0"/>
              <a:t>construisent </a:t>
            </a:r>
            <a:r>
              <a:rPr lang="fr-FR" sz="1800" b="1" dirty="0" smtClean="0"/>
              <a:t>un couvent, un hôpital, une maison des hôtes et une église. </a:t>
            </a:r>
            <a:endParaRPr lang="fr-FR" sz="1800" b="1" dirty="0" smtClean="0"/>
          </a:p>
          <a:p>
            <a:pPr algn="ctr"/>
            <a:endParaRPr lang="fr-FR" sz="1800" b="1" dirty="0" smtClean="0"/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Ils se consacrent aux malades atteints par l'ergotisme ou « mal des ardents », un fléau des plus redoutés au Moyen-âge. Ils accueillent également les pauvres et les pèlerins qui se rendent à Rome, à Saint Antoine de Viennois et à Saint Jacques. </a:t>
            </a:r>
            <a:endParaRPr lang="fr-FR" sz="1800" b="1" dirty="0" smtClean="0"/>
          </a:p>
          <a:p>
            <a:pPr algn="ctr"/>
            <a:endParaRPr lang="fr-FR" sz="1800" b="1" dirty="0" smtClean="0"/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C'était le but du célèbre retable commandé à Mathias Grünewald au début du XVIème par </a:t>
            </a:r>
            <a:r>
              <a:rPr lang="fr-FR" sz="1800" b="1" dirty="0" smtClean="0"/>
              <a:t>le</a:t>
            </a:r>
            <a:r>
              <a:rPr lang="fr-FR" sz="1800" b="1" dirty="0" smtClean="0"/>
              <a:t> Précepteur Guy </a:t>
            </a:r>
            <a:r>
              <a:rPr lang="fr-FR" sz="1800" b="1" dirty="0" err="1" smtClean="0"/>
              <a:t>Guers</a:t>
            </a:r>
            <a:r>
              <a:rPr lang="fr-FR" sz="1800" b="1" dirty="0" smtClean="0"/>
              <a:t> et qui était exposé dans le chœur de l'église richement ornée.</a:t>
            </a:r>
            <a:endParaRPr lang="fr-FR" sz="1800" dirty="0" smtClean="0"/>
          </a:p>
          <a:p>
            <a:pPr algn="ctr"/>
            <a:r>
              <a:rPr lang="fr-FR" sz="1800" b="1" dirty="0" smtClean="0"/>
              <a:t>A la Révolution, le retable des Antonins est déposé à Colmar au Musée national puis </a:t>
            </a:r>
            <a:r>
              <a:rPr lang="fr-FR" sz="1800" b="1" dirty="0" smtClean="0"/>
              <a:t>au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Musée </a:t>
            </a:r>
            <a:r>
              <a:rPr lang="fr-FR" sz="1800" b="1" dirty="0" err="1" smtClean="0"/>
              <a:t>Unterliden</a:t>
            </a:r>
            <a:r>
              <a:rPr lang="fr-FR" sz="1800" b="1" dirty="0" smtClean="0"/>
              <a:t> où il est visible aujourd'hui.</a:t>
            </a:r>
            <a:endParaRPr lang="fr-FR" sz="1800" dirty="0" smtClean="0"/>
          </a:p>
          <a:p>
            <a:pPr algn="ctr"/>
            <a:endParaRPr lang="fr-FR" sz="1800" dirty="0"/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08813" y="5328000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" y="36000"/>
            <a:ext cx="8640762" cy="6317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/>
              <a:t>Les </a:t>
            </a:r>
            <a:r>
              <a:rPr lang="fr-FR" sz="1800" b="1" dirty="0" smtClean="0"/>
              <a:t>Antonins restèrent à Issenheim jusqu'en 1657, date à laquelle ils furent remplacés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par </a:t>
            </a:r>
            <a:r>
              <a:rPr lang="fr-FR" sz="1800" b="1" dirty="0" smtClean="0"/>
              <a:t>les chanoines de Saint-Augustin. En 1777, l'établissement est rattaché à la commanderie Saint-Jean de </a:t>
            </a:r>
            <a:r>
              <a:rPr lang="fr-FR" sz="1800" b="1" dirty="0" err="1" smtClean="0"/>
              <a:t>Soultz</a:t>
            </a:r>
            <a:r>
              <a:rPr lang="fr-FR" sz="1800" b="1" dirty="0" smtClean="0"/>
              <a:t>. Les Jésuites installent un noviciat en 1843 et reconstruisirent l'église, victime d'un incendie en 1827. En 1884, les sœurs de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Ribeauvillé </a:t>
            </a:r>
            <a:r>
              <a:rPr lang="fr-FR" sz="1800" b="1" dirty="0" smtClean="0"/>
              <a:t>les remplacent. A ce jour, elles sont toujours </a:t>
            </a:r>
            <a:r>
              <a:rPr lang="fr-FR" sz="1800" b="1" dirty="0" err="1" smtClean="0"/>
              <a:t>toujours</a:t>
            </a:r>
            <a:r>
              <a:rPr lang="fr-FR" sz="1800" b="1" dirty="0" smtClean="0"/>
              <a:t> présentes.</a:t>
            </a:r>
            <a:endParaRPr lang="fr-FR" sz="1800" dirty="0" smtClean="0"/>
          </a:p>
          <a:p>
            <a:pPr algn="ctr"/>
            <a:endParaRPr lang="fr-FR" sz="800" b="1" dirty="0" smtClean="0"/>
          </a:p>
          <a:p>
            <a:pPr algn="ctr"/>
            <a:r>
              <a:rPr lang="fr-FR" sz="1800" b="1" dirty="0" smtClean="0"/>
              <a:t>En </a:t>
            </a:r>
            <a:r>
              <a:rPr lang="fr-FR" sz="1800" b="1" dirty="0" smtClean="0"/>
              <a:t>1966, la Congrégation ouvre une Maison d'Accueil et, en 2005, un EHPAD. En 2011, l'association </a:t>
            </a:r>
            <a:r>
              <a:rPr lang="fr-FR" sz="1800" b="1" dirty="0" smtClean="0"/>
              <a:t>« </a:t>
            </a:r>
            <a:r>
              <a:rPr lang="fr-FR" sz="1800" b="1" dirty="0" smtClean="0"/>
              <a:t>la Maison des Antonins d'Issenheim » voit le jour, elle deviendra </a:t>
            </a:r>
            <a:r>
              <a:rPr lang="fr-FR" sz="1800" b="1" dirty="0" smtClean="0"/>
              <a:t>la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Maison </a:t>
            </a:r>
            <a:r>
              <a:rPr lang="fr-FR" sz="1800" b="1" dirty="0" err="1" smtClean="0"/>
              <a:t>Saint-Michel.Elle</a:t>
            </a:r>
            <a:r>
              <a:rPr lang="fr-FR" sz="1800" b="1" dirty="0" smtClean="0"/>
              <a:t> </a:t>
            </a:r>
            <a:r>
              <a:rPr lang="fr-FR" sz="1800" b="1" dirty="0" smtClean="0"/>
              <a:t>compte aujourd'hui plus d'une trentaine </a:t>
            </a:r>
            <a:r>
              <a:rPr lang="fr-FR" sz="1800" b="1" dirty="0" smtClean="0"/>
              <a:t>de membres</a:t>
            </a:r>
            <a:r>
              <a:rPr lang="fr-FR" sz="1800" b="1" dirty="0" smtClean="0"/>
              <a:t>, religieuses et laïcs ainsi que </a:t>
            </a:r>
            <a:r>
              <a:rPr lang="fr-FR" sz="1800" b="1" dirty="0" smtClean="0"/>
              <a:t>l'Association </a:t>
            </a:r>
            <a:r>
              <a:rPr lang="fr-FR" sz="1800" b="1" dirty="0" smtClean="0"/>
              <a:t>Française des Amis des Antonins (AFAA). </a:t>
            </a:r>
            <a:endParaRPr lang="fr-FR" sz="1800" b="1" dirty="0" smtClean="0"/>
          </a:p>
          <a:p>
            <a:pPr algn="ctr"/>
            <a:endParaRPr lang="fr-FR" sz="800" b="1" dirty="0" smtClean="0"/>
          </a:p>
          <a:p>
            <a:pPr algn="ctr"/>
            <a:r>
              <a:rPr lang="fr-FR" sz="1800" b="1" dirty="0" smtClean="0"/>
              <a:t>Elle </a:t>
            </a:r>
            <a:r>
              <a:rPr lang="fr-FR" sz="1800" b="1" dirty="0" smtClean="0"/>
              <a:t>se donne pour mission de créer en ce lieu un </a:t>
            </a:r>
            <a:r>
              <a:rPr lang="fr-FR" sz="1800" b="1" dirty="0" smtClean="0"/>
              <a:t>« </a:t>
            </a:r>
            <a:r>
              <a:rPr lang="fr-FR" sz="1800" b="1" dirty="0" smtClean="0"/>
              <a:t>Centre d'Art, d'Histoire et de Spiritualité ». </a:t>
            </a:r>
            <a:r>
              <a:rPr lang="fr-FR" sz="1800" b="1" dirty="0" smtClean="0"/>
              <a:t>Des </a:t>
            </a:r>
            <a:r>
              <a:rPr lang="fr-FR" sz="1800" b="1" dirty="0" smtClean="0"/>
              <a:t>travaux de restauration sont entrepris en 2018, menés avec efficacité grâce à </a:t>
            </a:r>
            <a:r>
              <a:rPr lang="fr-FR" sz="1800" b="1" dirty="0" smtClean="0"/>
              <a:t>l'engagement </a:t>
            </a:r>
            <a:r>
              <a:rPr lang="fr-FR" sz="1800" b="1" dirty="0" smtClean="0"/>
              <a:t>de la Congrégation, au soutien de généreux mécènes et de collectivités publiques. Cet espace évoque d'une de ces « œuvres de miséricorde »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que </a:t>
            </a:r>
            <a:r>
              <a:rPr lang="fr-FR" sz="1800" b="1" dirty="0" smtClean="0"/>
              <a:t>des hommes donnés à Dieu et voués à leurs frères exercèrent pendant plusieurs siècles. Il raconte la maladie répandue en Europe au </a:t>
            </a:r>
            <a:r>
              <a:rPr lang="fr-FR" sz="1800" b="1" dirty="0" smtClean="0"/>
              <a:t>Moyen </a:t>
            </a:r>
            <a:r>
              <a:rPr lang="fr-FR" sz="1800" b="1" dirty="0" smtClean="0"/>
              <a:t>âge, sa cause, les remèdes, les plantes médicinales la chirurgie... </a:t>
            </a:r>
            <a:endParaRPr lang="fr-FR" sz="1800" b="1" dirty="0" smtClean="0"/>
          </a:p>
          <a:p>
            <a:pPr algn="ctr"/>
            <a:endParaRPr lang="fr-FR" sz="800" b="1" dirty="0" smtClean="0"/>
          </a:p>
          <a:p>
            <a:pPr algn="ctr"/>
            <a:r>
              <a:rPr lang="fr-FR" sz="1800" b="1" dirty="0" smtClean="0"/>
              <a:t>Une </a:t>
            </a:r>
            <a:r>
              <a:rPr lang="fr-FR" sz="1800" b="1" dirty="0" smtClean="0"/>
              <a:t>maquette du Retable des Antonins  retient particulièrement l'attention ; quant à la statue de Saint Antoine près de l'entrée, elle semble inviter les visiteurs à </a:t>
            </a:r>
            <a:r>
              <a:rPr lang="fr-FR" sz="1800" b="1" dirty="0" smtClean="0"/>
              <a:t>se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laisser surprendre.</a:t>
            </a:r>
            <a:endParaRPr lang="fr-FR" sz="1800" dirty="0" smtClean="0"/>
          </a:p>
          <a:p>
            <a:r>
              <a:rPr lang="fr-FR" dirty="0" smtClean="0">
                <a:hlinkClick r:id="rId3"/>
              </a:rPr>
              <a:t/>
            </a:r>
            <a:br>
              <a:rPr lang="fr-FR" dirty="0" smtClean="0">
                <a:hlinkClick r:id="rId3"/>
              </a:rPr>
            </a:br>
            <a:endParaRPr lang="fr-FR" dirty="0"/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08813" y="5328000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6108467_1286629561826470_8015548920965854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82392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6162106_1286628718493221_6343083233203504773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6156862_1286629948493098_72301156596644085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000" y="-2"/>
            <a:ext cx="8712318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6146072_1286629898493103_4897735069167886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7520" y="0"/>
            <a:ext cx="400572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6158656_1286629068493186_16442143320143802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6159146_1286629131826513_8659611521297677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6164425_1286628918493201_6730652797534645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6165231_1286629665159793_2264651767118261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1212" y="0"/>
            <a:ext cx="465833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196653_1286628645159895_1300148383417817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201485_1286629498493143_6012834170440631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221546_1286628905159869_1281705943559229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238856_1286628785159881_79680746969946126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" y="0"/>
            <a:ext cx="800448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243271_1286629695159790_33545879769899960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250207_1286629038493189_4713483921613886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7483" y="0"/>
            <a:ext cx="442579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260752_1286628848493208_3425010804035727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268166_1286629425159817_7736700516368071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78317644_1286629465159813_5913166626148011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8681" y="0"/>
            <a:ext cx="500340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360752_1286628405159919_1532151693158611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9776" y="0"/>
            <a:ext cx="672121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71877_1286628571826569_49738100503205677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284233_1286629201826506_2074620892266315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333248_1286629788493114_3335623427518467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368212_1286628661826560_8189960830075083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373436_1286629008493192_7131396847009215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388121_1286629531826473_24251067117364319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739"/>
            <a:ext cx="7802880" cy="562356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401909_1286628485159911_8639688194456925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424040_1286629371826489_88528802852396216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466263_1286628821826544_7164963485631423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479828_1286628705159889_793969790993803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7266" y="0"/>
            <a:ext cx="68262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32236_1286628755159884_2792994050750450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66579_1286629351826491_5624523616651290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67013_1286629268493166_724194304753831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68928_1286628955159864_49576830563121858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71891_1286629758493117_555284487990846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9"/>
            <a:ext cx="7802880" cy="576072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78366_1286629605159799_35295124653279807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399"/>
            <a:ext cx="7802880" cy="573024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79392_1286629155159844_7438400707669482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79392_1286629285159831_3964250005776918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91297_1286629825159777_5353535865350439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672781_1286629731826453_42918057423364072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6214" y="0"/>
            <a:ext cx="462833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_125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40799-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1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40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7418" y="0"/>
            <a:ext cx="51459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408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408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-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209"/>
            <a:ext cx="7802880" cy="572262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639224_1286628528493240_5680993323320022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62474" y="0"/>
            <a:ext cx="451581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63188_1286628441826582_26575915466021287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9889" y="0"/>
            <a:ext cx="54609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690750_1286628498493243_5587049329169401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82392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459042_1286629231826503_5199558064450749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000" y="4932000"/>
            <a:ext cx="1584176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80621" y="3168551"/>
            <a:ext cx="1188000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47973" y="3528591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2392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480621" y="5256783"/>
            <a:ext cx="896399" cy="276999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softEdge rad="31750"/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fr-FR" sz="1200" b="1" dirty="0" smtClean="0">
                <a:solidFill>
                  <a:srgbClr val="FF0000"/>
                </a:solidFill>
              </a:rPr>
              <a:t>06.03.2025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232149" y="5076000"/>
            <a:ext cx="2113077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400"/>
            <a:r>
              <a:rPr lang="fr-FR" sz="36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248373" y="1008311"/>
            <a:ext cx="2115001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400"/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0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80000" y="108000"/>
            <a:ext cx="3456384" cy="1754324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 defTabSz="914400"/>
            <a:r>
              <a:rPr lang="en-US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Sean  </a:t>
            </a:r>
            <a:r>
              <a:rPr lang="en-US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Gaskell </a:t>
            </a:r>
            <a:r>
              <a:rPr lang="en-US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West  </a:t>
            </a:r>
            <a:r>
              <a:rPr lang="en-US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African </a:t>
            </a:r>
            <a:r>
              <a:rPr lang="en-US" sz="36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Kora</a:t>
            </a:r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5" name="Image 14" descr="unnamed2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552629" y="648271"/>
            <a:ext cx="1320000" cy="1980000"/>
          </a:xfrm>
          <a:prstGeom prst="rect">
            <a:avLst/>
          </a:prstGeom>
        </p:spPr>
      </p:pic>
      <p:sp>
        <p:nvSpPr>
          <p:cNvPr id="13" name="Étoile à 32 branches 12"/>
          <p:cNvSpPr>
            <a:spLocks noChangeAspect="1"/>
          </p:cNvSpPr>
          <p:nvPr/>
        </p:nvSpPr>
        <p:spPr>
          <a:xfrm>
            <a:off x="2376165" y="2232447"/>
            <a:ext cx="1800000" cy="1800000"/>
          </a:xfrm>
          <a:prstGeom prst="star32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760</TotalTime>
  <Words>134</Words>
  <Application>Microsoft Office PowerPoint</Application>
  <PresentationFormat>Personnalisé</PresentationFormat>
  <Paragraphs>37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116</cp:revision>
  <dcterms:created xsi:type="dcterms:W3CDTF">2020-05-12T17:47:43Z</dcterms:created>
  <dcterms:modified xsi:type="dcterms:W3CDTF">2025-03-06T18:13:02Z</dcterms:modified>
</cp:coreProperties>
</file>