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52"/>
  </p:notesMasterIdLst>
  <p:sldIdLst>
    <p:sldId id="427" r:id="rId3"/>
    <p:sldId id="428" r:id="rId4"/>
    <p:sldId id="470" r:id="rId5"/>
    <p:sldId id="471" r:id="rId6"/>
    <p:sldId id="472" r:id="rId7"/>
    <p:sldId id="473" r:id="rId8"/>
    <p:sldId id="429" r:id="rId9"/>
    <p:sldId id="430" r:id="rId10"/>
    <p:sldId id="431" r:id="rId11"/>
    <p:sldId id="432" r:id="rId12"/>
    <p:sldId id="433" r:id="rId13"/>
    <p:sldId id="434" r:id="rId14"/>
    <p:sldId id="435" r:id="rId15"/>
    <p:sldId id="436" r:id="rId16"/>
    <p:sldId id="437" r:id="rId17"/>
    <p:sldId id="438" r:id="rId18"/>
    <p:sldId id="439" r:id="rId19"/>
    <p:sldId id="440" r:id="rId20"/>
    <p:sldId id="441" r:id="rId21"/>
    <p:sldId id="442" r:id="rId22"/>
    <p:sldId id="443" r:id="rId23"/>
    <p:sldId id="444" r:id="rId24"/>
    <p:sldId id="445" r:id="rId25"/>
    <p:sldId id="446" r:id="rId26"/>
    <p:sldId id="447" r:id="rId27"/>
    <p:sldId id="448" r:id="rId28"/>
    <p:sldId id="449" r:id="rId29"/>
    <p:sldId id="450" r:id="rId30"/>
    <p:sldId id="451" r:id="rId31"/>
    <p:sldId id="452" r:id="rId32"/>
    <p:sldId id="453" r:id="rId33"/>
    <p:sldId id="454" r:id="rId34"/>
    <p:sldId id="455" r:id="rId35"/>
    <p:sldId id="456" r:id="rId36"/>
    <p:sldId id="474" r:id="rId37"/>
    <p:sldId id="475" r:id="rId38"/>
    <p:sldId id="476" r:id="rId39"/>
    <p:sldId id="478" r:id="rId40"/>
    <p:sldId id="457" r:id="rId41"/>
    <p:sldId id="477" r:id="rId42"/>
    <p:sldId id="458" r:id="rId43"/>
    <p:sldId id="459" r:id="rId44"/>
    <p:sldId id="460" r:id="rId45"/>
    <p:sldId id="463" r:id="rId46"/>
    <p:sldId id="461" r:id="rId47"/>
    <p:sldId id="465" r:id="rId48"/>
    <p:sldId id="467" r:id="rId49"/>
    <p:sldId id="468" r:id="rId50"/>
    <p:sldId id="469" r:id="rId51"/>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Ia8hOB5ensXqvsACW8Hbw==" hashData="Q+CjTy9PwhS1nrXNz1Rh8ytwiY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94" d="100"/>
          <a:sy n="94" d="100"/>
        </p:scale>
        <p:origin x="-1157" y="-67"/>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11/03/2025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Tm="4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11.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18.xml"/><Relationship Id="rId6" Type="http://schemas.openxmlformats.org/officeDocument/2006/relationships/image" Target="../media/image58.png"/><Relationship Id="rId5" Type="http://schemas.openxmlformats.org/officeDocument/2006/relationships/image" Target="../media/image57.gif"/><Relationship Id="rId4" Type="http://schemas.openxmlformats.org/officeDocument/2006/relationships/image" Target="../media/image56.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60000" b="-10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3040000">
            <a:off x="3672000" y="360000"/>
            <a:ext cx="5104148" cy="3744647"/>
          </a:xfrm>
          <a:prstGeom prst="rect">
            <a:avLst/>
          </a:prstGeom>
          <a:noFill/>
        </p:spPr>
        <p:txBody>
          <a:bodyPr wrap="none" rtlCol="0">
            <a:prstTxWarp prst="textArchUpPour">
              <a:avLst/>
            </a:prstTxWarp>
            <a:spAutoFit/>
          </a:bodyPr>
          <a:lstStyle/>
          <a:p>
            <a:r>
              <a:rPr lang="fr-FR" b="1" dirty="0" smtClean="0">
                <a:ln w="50800">
                  <a:solidFill>
                    <a:schemeClr val="tx1"/>
                  </a:solidFill>
                </a:ln>
                <a:solidFill>
                  <a:srgbClr val="FF0000"/>
                </a:solidFill>
                <a:latin typeface="Permanent Marker" pitchFamily="2" charset="0"/>
                <a:ea typeface="Permanent Marker" pitchFamily="2" charset="0"/>
              </a:rPr>
              <a:t>Villes  et  villages</a:t>
            </a:r>
            <a:endParaRPr lang="fr-FR" b="1" dirty="0">
              <a:ln w="50800">
                <a:solidFill>
                  <a:schemeClr val="tx1"/>
                </a:solidFill>
              </a:ln>
              <a:solidFill>
                <a:srgbClr val="FF0000"/>
              </a:solidFill>
              <a:latin typeface="Permanent Marker" pitchFamily="2" charset="0"/>
              <a:ea typeface="Permanent Marker" pitchFamily="2" charset="0"/>
            </a:endParaRPr>
          </a:p>
        </p:txBody>
      </p:sp>
      <p:sp>
        <p:nvSpPr>
          <p:cNvPr id="3" name="ZoneTexte 2"/>
          <p:cNvSpPr txBox="1">
            <a:spLocks noChangeAspect="1"/>
          </p:cNvSpPr>
          <p:nvPr/>
        </p:nvSpPr>
        <p:spPr>
          <a:xfrm rot="21480000">
            <a:off x="1764000" y="1764000"/>
            <a:ext cx="3920589" cy="2914991"/>
          </a:xfrm>
          <a:prstGeom prst="rect">
            <a:avLst/>
          </a:prstGeom>
          <a:noFill/>
        </p:spPr>
        <p:txBody>
          <a:bodyPr wrap="none" rtlCol="0">
            <a:prstTxWarp prst="textArchUpPour">
              <a:avLst/>
            </a:prstTxWarp>
            <a:spAutoFit/>
          </a:bodyPr>
          <a:lstStyle/>
          <a:p>
            <a:r>
              <a:rPr lang="fr-FR" sz="8800" dirty="0" smtClean="0">
                <a:ln w="31750" cmpd="dbl">
                  <a:solidFill>
                    <a:schemeClr val="tx1"/>
                  </a:solidFill>
                </a:ln>
                <a:solidFill>
                  <a:srgbClr val="FFFF00"/>
                </a:solidFill>
                <a:latin typeface="Permanent Marker" pitchFamily="2" charset="0"/>
                <a:ea typeface="Permanent Marker" pitchFamily="2" charset="0"/>
              </a:rPr>
              <a:t>Patrimoine  D’ Alsace</a:t>
            </a:r>
            <a:endParaRPr lang="fr-FR" sz="8800" dirty="0">
              <a:ln w="31750" cmpd="dbl">
                <a:solidFill>
                  <a:schemeClr val="tx1"/>
                </a:solidFill>
              </a:ln>
              <a:solidFill>
                <a:srgbClr val="FFFF00"/>
              </a:solidFill>
              <a:latin typeface="Permanent Marker" pitchFamily="2" charset="0"/>
              <a:ea typeface="Permanent Marker" pitchFamily="2" charset="0"/>
            </a:endParaRPr>
          </a:p>
        </p:txBody>
      </p:sp>
      <p:sp>
        <p:nvSpPr>
          <p:cNvPr id="4" name="ZoneTexte 3"/>
          <p:cNvSpPr txBox="1"/>
          <p:nvPr/>
        </p:nvSpPr>
        <p:spPr>
          <a:xfrm>
            <a:off x="1" y="3888000"/>
            <a:ext cx="8640762" cy="1015663"/>
          </a:xfrm>
          <a:prstGeom prst="rect">
            <a:avLst/>
          </a:prstGeom>
          <a:noFill/>
        </p:spPr>
        <p:txBody>
          <a:bodyPr wrap="square" rtlCol="0">
            <a:spAutoFit/>
          </a:bodyPr>
          <a:lstStyle/>
          <a:p>
            <a:pPr algn="ctr"/>
            <a:r>
              <a:rPr lang="fr-FR" sz="6000" b="1" dirty="0" smtClean="0">
                <a:ln w="25400">
                  <a:solidFill>
                    <a:srgbClr val="FFFF00"/>
                  </a:solidFill>
                </a:ln>
                <a:latin typeface="Arial Black" pitchFamily="34" charset="0"/>
              </a:rPr>
              <a:t>Langensoultzbach</a:t>
            </a:r>
            <a:r>
              <a:rPr lang="fr-FR" sz="5400" b="1" dirty="0" smtClean="0">
                <a:ln w="25400">
                  <a:solidFill>
                    <a:srgbClr val="FFFF00"/>
                  </a:solidFill>
                </a:ln>
                <a:latin typeface="Arial Black" pitchFamily="34" charset="0"/>
              </a:rPr>
              <a:t> </a:t>
            </a:r>
          </a:p>
        </p:txBody>
      </p:sp>
      <p:pic>
        <p:nvPicPr>
          <p:cNvPr id="5" name="Image 4" descr="0a0000004 souris-non.gif"/>
          <p:cNvPicPr>
            <a:picLocks noChangeAspect="1"/>
          </p:cNvPicPr>
          <p:nvPr/>
        </p:nvPicPr>
        <p:blipFill>
          <a:blip r:embed="rId4" cstate="print"/>
          <a:stretch>
            <a:fillRect/>
          </a:stretch>
        </p:blipFill>
        <p:spPr>
          <a:xfrm>
            <a:off x="575965" y="2160439"/>
            <a:ext cx="852554" cy="1080000"/>
          </a:xfrm>
          <a:prstGeom prst="rect">
            <a:avLst/>
          </a:prstGeom>
        </p:spPr>
      </p:pic>
      <p:sp>
        <p:nvSpPr>
          <p:cNvPr id="6" name="ZoneTexte 5"/>
          <p:cNvSpPr txBox="1"/>
          <p:nvPr/>
        </p:nvSpPr>
        <p:spPr>
          <a:xfrm rot="-1200000">
            <a:off x="-288000" y="180000"/>
            <a:ext cx="3240261" cy="1200329"/>
          </a:xfrm>
          <a:prstGeom prst="rect">
            <a:avLst/>
          </a:prstGeom>
          <a:noFill/>
        </p:spPr>
        <p:txBody>
          <a:bodyPr wrap="square" rtlCol="0">
            <a:spAutoFit/>
          </a:bodyPr>
          <a:lstStyle/>
          <a:p>
            <a:pPr algn="ctr"/>
            <a:r>
              <a:rPr lang="fr-FR" sz="2400" b="1" dirty="0" smtClean="0">
                <a:solidFill>
                  <a:srgbClr val="FFFF00"/>
                </a:solidFill>
                <a:latin typeface="Chiller" pitchFamily="82" charset="0"/>
              </a:rPr>
              <a:t> L’œil  de  chaque  </a:t>
            </a:r>
          </a:p>
          <a:p>
            <a:pPr algn="ctr"/>
            <a:r>
              <a:rPr lang="fr-FR" sz="2400" b="1" dirty="0" smtClean="0">
                <a:solidFill>
                  <a:srgbClr val="FFFF00"/>
                </a:solidFill>
                <a:latin typeface="Chiller" pitchFamily="82" charset="0"/>
              </a:rPr>
              <a:t>photographe</a:t>
            </a:r>
          </a:p>
          <a:p>
            <a:pPr algn="ctr"/>
            <a:r>
              <a:rPr lang="fr-FR" sz="2400" b="1" dirty="0" smtClean="0">
                <a:solidFill>
                  <a:srgbClr val="FFFF00"/>
                </a:solidFill>
                <a:latin typeface="Chiller" pitchFamily="82" charset="0"/>
              </a:rPr>
              <a:t>mérite  son  détour</a:t>
            </a:r>
            <a:endParaRPr lang="fr-FR" sz="2400" b="1" dirty="0">
              <a:solidFill>
                <a:srgbClr val="FFFF00"/>
              </a:solidFill>
              <a:latin typeface="Chiller" pitchFamily="82" charset="0"/>
            </a:endParaRPr>
          </a:p>
        </p:txBody>
      </p:sp>
      <p:sp>
        <p:nvSpPr>
          <p:cNvPr id="7" name="ZoneTexte 6"/>
          <p:cNvSpPr txBox="1"/>
          <p:nvPr/>
        </p:nvSpPr>
        <p:spPr>
          <a:xfrm rot="-1200000">
            <a:off x="1188000" y="1188000"/>
            <a:ext cx="2088133" cy="600164"/>
          </a:xfrm>
          <a:prstGeom prst="rect">
            <a:avLst/>
          </a:prstGeom>
          <a:noFill/>
        </p:spPr>
        <p:txBody>
          <a:bodyPr wrap="square" rtlCol="0">
            <a:spAutoFit/>
          </a:bodyPr>
          <a:lstStyle/>
          <a:p>
            <a:pPr algn="ctr"/>
            <a:r>
              <a:rPr lang="fr-FR" sz="1100" b="1" dirty="0" smtClean="0">
                <a:ln w="0">
                  <a:noFill/>
                </a:ln>
                <a:solidFill>
                  <a:schemeClr val="bg1"/>
                </a:solidFill>
                <a:latin typeface="Arial Narrow" pitchFamily="34" charset="0"/>
              </a:rPr>
              <a:t>Photos  prises  par  un amoureux </a:t>
            </a:r>
          </a:p>
          <a:p>
            <a:pPr algn="ctr"/>
            <a:r>
              <a:rPr lang="fr-FR" sz="1100" b="1" dirty="0" smtClean="0">
                <a:ln w="0">
                  <a:noFill/>
                </a:ln>
                <a:solidFill>
                  <a:schemeClr val="bg1"/>
                </a:solidFill>
                <a:latin typeface="Arial Narrow" pitchFamily="34" charset="0"/>
              </a:rPr>
              <a:t>du patrimoine ancien</a:t>
            </a:r>
          </a:p>
          <a:p>
            <a:pPr algn="ctr"/>
            <a:r>
              <a:rPr lang="fr-FR" sz="1100" b="1" dirty="0" smtClean="0">
                <a:ln w="0">
                  <a:noFill/>
                </a:ln>
                <a:solidFill>
                  <a:schemeClr val="bg1"/>
                </a:solidFill>
                <a:latin typeface="Arial Narrow" pitchFamily="34" charset="0"/>
              </a:rPr>
              <a:t> pour  le  plaisir  de  partager  </a:t>
            </a:r>
            <a:endParaRPr lang="fr-FR" sz="1100" b="1" dirty="0">
              <a:ln w="0">
                <a:noFill/>
              </a:ln>
              <a:solidFill>
                <a:schemeClr val="bg1"/>
              </a:solidFill>
              <a:latin typeface="Arial Narrow" pitchFamily="34" charset="0"/>
            </a:endParaRPr>
          </a:p>
        </p:txBody>
      </p:sp>
      <p:sp>
        <p:nvSpPr>
          <p:cNvPr id="9" name="Rectangle 8"/>
          <p:cNvSpPr/>
          <p:nvPr/>
        </p:nvSpPr>
        <p:spPr>
          <a:xfrm>
            <a:off x="3060000" y="4932000"/>
            <a:ext cx="5544517" cy="769441"/>
          </a:xfrm>
          <a:prstGeom prst="rect">
            <a:avLst/>
          </a:prstGeom>
        </p:spPr>
        <p:txBody>
          <a:bodyPr wrap="square">
            <a:spAutoFit/>
          </a:bodyPr>
          <a:lstStyle/>
          <a:p>
            <a:pPr algn="ctr"/>
            <a:r>
              <a:rPr lang="fr-FR" sz="4400" b="1" dirty="0" smtClean="0">
                <a:ln w="34925">
                  <a:solidFill>
                    <a:schemeClr val="tx1"/>
                  </a:solidFill>
                </a:ln>
                <a:solidFill>
                  <a:schemeClr val="accent6">
                    <a:lumMod val="75000"/>
                  </a:schemeClr>
                </a:solidFill>
                <a:latin typeface="Arial Black" pitchFamily="34" charset="0"/>
              </a:rPr>
              <a:t>Vosges-du-Nord</a:t>
            </a:r>
            <a:endParaRPr lang="fr-FR" sz="2800" b="1" dirty="0">
              <a:ln w="34925">
                <a:solidFill>
                  <a:schemeClr val="tx1"/>
                </a:solidFill>
              </a:ln>
              <a:solidFill>
                <a:schemeClr val="accent6">
                  <a:lumMod val="75000"/>
                </a:schemeClr>
              </a:solidFill>
              <a:latin typeface="Arial Black" pitchFamily="34" charset="0"/>
            </a:endParaRPr>
          </a:p>
        </p:txBody>
      </p:sp>
      <p:pic>
        <p:nvPicPr>
          <p:cNvPr id="10" name="Image 9" descr="Blason_Langensoultzbach_(Bas-Rhin).svg.png"/>
          <p:cNvPicPr>
            <a:picLocks noChangeAspect="1"/>
          </p:cNvPicPr>
          <p:nvPr/>
        </p:nvPicPr>
        <p:blipFill>
          <a:blip r:embed="rId5" cstate="print"/>
          <a:stretch>
            <a:fillRect/>
          </a:stretch>
        </p:blipFill>
        <p:spPr>
          <a:xfrm rot="900000">
            <a:off x="6120000" y="1692000"/>
            <a:ext cx="720000" cy="792661"/>
          </a:xfrm>
          <a:prstGeom prst="rect">
            <a:avLst/>
          </a:prstGeom>
        </p:spPr>
      </p:pic>
      <p:pic>
        <p:nvPicPr>
          <p:cNvPr id="12" name="AFRICAN 12 MUSIC FOR MEDITATION III KORA INSPIRATIONS.wav">
            <a:hlinkClick r:id="" action="ppaction://media"/>
          </p:cNvPr>
          <p:cNvPicPr>
            <a:picLocks noRot="1" noChangeAspect="1"/>
          </p:cNvPicPr>
          <p:nvPr>
            <a:wavAudioFile r:embed="rId1" name="AFRICAN 12 MUSIC FOR MEDITATION III KORA INSPIRATIONS.wav"/>
          </p:nvPr>
        </p:nvPicPr>
        <p:blipFill>
          <a:blip r:embed="rId6" cstate="print"/>
          <a:stretch>
            <a:fillRect/>
          </a:stretch>
        </p:blipFill>
        <p:spPr>
          <a:xfrm>
            <a:off x="4176365" y="3312567"/>
            <a:ext cx="244475" cy="244475"/>
          </a:xfrm>
          <a:prstGeom prst="rect">
            <a:avLst/>
          </a:prstGeom>
        </p:spPr>
      </p:pic>
    </p:spTree>
  </p:cSld>
  <p:clrMapOvr>
    <a:masterClrMapping/>
  </p:clrMapOvr>
  <p:transition spd="med" advTm="3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15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8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0800"/>
                            </p:stCondLst>
                            <p:childTnLst>
                              <p:par>
                                <p:cTn id="28" presetID="24" presetClass="entr" presetSubtype="0" fill="hold" nodeType="afterEffect">
                                  <p:stCondLst>
                                    <p:cond delay="2000"/>
                                  </p:stCondLst>
                                  <p:childTnLst>
                                    <p:set>
                                      <p:cBhvr>
                                        <p:cTn id="29" dur="1" fill="hold">
                                          <p:stCondLst>
                                            <p:cond delay="0"/>
                                          </p:stCondLst>
                                        </p:cTn>
                                        <p:tgtEl>
                                          <p:spTgt spid="10"/>
                                        </p:tgtEl>
                                        <p:attrNameLst>
                                          <p:attrName>style.visibility</p:attrName>
                                        </p:attrNameLst>
                                      </p:cBhvr>
                                      <p:to>
                                        <p:strVal val="visible"/>
                                      </p:to>
                                    </p:set>
                                    <p:anim to="" calcmode="lin" valueType="num">
                                      <p:cBhvr>
                                        <p:cTn id="30" dur="1" fill="hold"/>
                                        <p:tgtEl>
                                          <p:spTgt spid="10"/>
                                        </p:tgtEl>
                                        <p:attrNameLst>
                                          <p:attrName/>
                                        </p:attrNameLst>
                                      </p:cBhvr>
                                    </p:anim>
                                  </p:childTnLst>
                                </p:cTn>
                              </p:par>
                            </p:childTnLst>
                          </p:cTn>
                        </p:par>
                        <p:par>
                          <p:cTn id="31" fill="hold">
                            <p:stCondLst>
                              <p:cond delay="12800"/>
                            </p:stCondLst>
                            <p:childTnLst>
                              <p:par>
                                <p:cTn id="32" presetID="9" presetClass="entr" presetSubtype="0" fill="hold" grpId="0" nodeType="afterEffect">
                                  <p:stCondLst>
                                    <p:cond delay="200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500"/>
                                        <p:tgtEl>
                                          <p:spTgt spid="6"/>
                                        </p:tgtEl>
                                      </p:cBhvr>
                                    </p:animEffect>
                                  </p:childTnLst>
                                </p:cTn>
                              </p:par>
                            </p:childTnLst>
                          </p:cTn>
                        </p:par>
                        <p:par>
                          <p:cTn id="35" fill="hold">
                            <p:stCondLst>
                              <p:cond delay="15300"/>
                            </p:stCondLst>
                            <p:childTnLst>
                              <p:par>
                                <p:cTn id="36" presetID="24" presetClass="entr" presetSubtype="0" fill="hold" grpId="0"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par>
                          <p:cTn id="39" fill="hold">
                            <p:stCondLst>
                              <p:cond delay="17300"/>
                            </p:stCondLst>
                            <p:childTnLst>
                              <p:par>
                                <p:cTn id="40" presetID="24" presetClass="entr" presetSubtype="0" fill="hold"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 grpId="0"/>
      <p:bldP spid="3" grpId="0"/>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La ferme à cour. Langensoultzbach (fond street view) - Atlas des paysages  d'Alsace"/>
          <p:cNvPicPr>
            <a:picLocks noChangeAspect="1" noChangeArrowheads="1"/>
          </p:cNvPicPr>
          <p:nvPr/>
        </p:nvPicPr>
        <p:blipFill>
          <a:blip r:embed="rId2" cstate="print"/>
          <a:srcRect/>
          <a:stretch>
            <a:fillRect/>
          </a:stretch>
        </p:blipFill>
        <p:spPr bwMode="auto">
          <a:xfrm>
            <a:off x="-1" y="3744615"/>
            <a:ext cx="8640763" cy="2476501"/>
          </a:xfrm>
          <a:prstGeom prst="rect">
            <a:avLst/>
          </a:prstGeom>
          <a:noFill/>
        </p:spPr>
      </p:pic>
      <p:pic>
        <p:nvPicPr>
          <p:cNvPr id="2" name="Image 1" descr="wooden-signboard-png.png"/>
          <p:cNvPicPr preferRelativeResize="0">
            <a:picLocks/>
          </p:cNvPicPr>
          <p:nvPr/>
        </p:nvPicPr>
        <p:blipFill>
          <a:blip r:embed="rId3" cstate="print"/>
          <a:stretch>
            <a:fillRect/>
          </a:stretch>
        </p:blipFill>
        <p:spPr>
          <a:xfrm>
            <a:off x="-36000" y="-180000"/>
            <a:ext cx="8748000" cy="6732000"/>
          </a:xfrm>
          <a:prstGeom prst="rect">
            <a:avLst/>
          </a:prstGeom>
        </p:spPr>
      </p:pic>
      <p:pic>
        <p:nvPicPr>
          <p:cNvPr id="3" name="Image 2" descr="langensoultzbach.png"/>
          <p:cNvPicPr>
            <a:picLocks noChangeAspect="1"/>
          </p:cNvPicPr>
          <p:nvPr/>
        </p:nvPicPr>
        <p:blipFill>
          <a:blip r:embed="rId4" cstate="print"/>
          <a:stretch>
            <a:fillRect/>
          </a:stretch>
        </p:blipFill>
        <p:spPr>
          <a:xfrm>
            <a:off x="-72001" y="-36002"/>
            <a:ext cx="8820000" cy="1291909"/>
          </a:xfrm>
          <a:prstGeom prst="rect">
            <a:avLst/>
          </a:prstGeom>
          <a:effectLst>
            <a:softEdge rad="63500"/>
          </a:effectLst>
        </p:spPr>
      </p:pic>
      <p:pic>
        <p:nvPicPr>
          <p:cNvPr id="7" name="Image 6" descr="0a0000003.gif"/>
          <p:cNvPicPr>
            <a:picLocks noChangeAspect="1"/>
          </p:cNvPicPr>
          <p:nvPr/>
        </p:nvPicPr>
        <p:blipFill>
          <a:blip r:embed="rId5" cstate="print"/>
          <a:stretch>
            <a:fillRect/>
          </a:stretch>
        </p:blipFill>
        <p:spPr>
          <a:xfrm>
            <a:off x="7632749" y="4680719"/>
            <a:ext cx="297180" cy="297180"/>
          </a:xfrm>
          <a:prstGeom prst="rect">
            <a:avLst/>
          </a:prstGeom>
        </p:spPr>
      </p:pic>
      <p:sp>
        <p:nvSpPr>
          <p:cNvPr id="8" name="Rectangle 7"/>
          <p:cNvSpPr/>
          <p:nvPr/>
        </p:nvSpPr>
        <p:spPr>
          <a:xfrm>
            <a:off x="1" y="1188000"/>
            <a:ext cx="8640762" cy="523220"/>
          </a:xfrm>
          <a:prstGeom prst="rect">
            <a:avLst/>
          </a:prstGeom>
        </p:spPr>
        <p:txBody>
          <a:bodyPr wrap="square">
            <a:spAutoFit/>
          </a:bodyPr>
          <a:lstStyle/>
          <a:p>
            <a:pPr lvl="0" algn="ctr"/>
            <a:r>
              <a:rPr lang="fr-FR" sz="2800" b="1" dirty="0" smtClean="0">
                <a:solidFill>
                  <a:schemeClr val="bg1"/>
                </a:solidFill>
              </a:rPr>
              <a:t>Histoire  du  village</a:t>
            </a:r>
            <a:endParaRPr lang="fr-FR" sz="2800" b="1" dirty="0">
              <a:solidFill>
                <a:schemeClr val="bg1"/>
              </a:solidFill>
            </a:endParaRPr>
          </a:p>
        </p:txBody>
      </p:sp>
      <p:sp>
        <p:nvSpPr>
          <p:cNvPr id="9" name="ZoneTexte 8"/>
          <p:cNvSpPr txBox="1"/>
          <p:nvPr/>
        </p:nvSpPr>
        <p:spPr>
          <a:xfrm>
            <a:off x="0" y="1764000"/>
            <a:ext cx="8640763" cy="2585323"/>
          </a:xfrm>
          <a:prstGeom prst="rect">
            <a:avLst/>
          </a:prstGeom>
          <a:noFill/>
        </p:spPr>
        <p:txBody>
          <a:bodyPr wrap="square" rtlCol="0">
            <a:spAutoFit/>
          </a:bodyPr>
          <a:lstStyle/>
          <a:p>
            <a:pPr algn="ctr"/>
            <a:r>
              <a:rPr lang="fr-FR" dirty="0" smtClean="0">
                <a:solidFill>
                  <a:srgbClr val="FFFF99"/>
                </a:solidFill>
              </a:rPr>
              <a:t>De tous temps, Langensoultzbach a été au </a:t>
            </a:r>
            <a:r>
              <a:rPr lang="fr-FR" dirty="0" err="1" smtClean="0">
                <a:solidFill>
                  <a:srgbClr val="FFFF99"/>
                </a:solidFill>
              </a:rPr>
              <a:t>coeur</a:t>
            </a:r>
            <a:r>
              <a:rPr lang="fr-FR" dirty="0" smtClean="0">
                <a:solidFill>
                  <a:srgbClr val="FFFF99"/>
                </a:solidFill>
              </a:rPr>
              <a:t> d’événements importants dans l’histoire des civilisations.</a:t>
            </a:r>
          </a:p>
          <a:p>
            <a:pPr algn="ctr"/>
            <a:r>
              <a:rPr lang="fr-FR" dirty="0" smtClean="0">
                <a:solidFill>
                  <a:srgbClr val="FFFF99"/>
                </a:solidFill>
              </a:rPr>
              <a:t>De nombreux peuples ont occupé le village, marquant de leur empreinte le paysage, mais aussi les générations d’habitants.</a:t>
            </a:r>
          </a:p>
          <a:p>
            <a:pPr algn="ctr"/>
            <a:r>
              <a:rPr lang="fr-FR" dirty="0" smtClean="0">
                <a:solidFill>
                  <a:srgbClr val="FFFF99"/>
                </a:solidFill>
              </a:rPr>
              <a:t>Choisi à l’époque gallo-romaine pour son site, propriété de divers seigneurs au </a:t>
            </a:r>
            <a:r>
              <a:rPr lang="fr-FR" dirty="0" err="1" smtClean="0">
                <a:solidFill>
                  <a:srgbClr val="FFFF99"/>
                </a:solidFill>
              </a:rPr>
              <a:t>Moyen-Age</a:t>
            </a:r>
            <a:r>
              <a:rPr lang="fr-FR" dirty="0" smtClean="0">
                <a:solidFill>
                  <a:srgbClr val="FFFF99"/>
                </a:solidFill>
              </a:rPr>
              <a:t>, Langensoultzbach s’est trouvée par la suite au milieu de deux conflits majeurs :</a:t>
            </a:r>
          </a:p>
          <a:p>
            <a:pPr algn="ctr"/>
            <a:r>
              <a:rPr lang="fr-FR" dirty="0" smtClean="0">
                <a:solidFill>
                  <a:srgbClr val="FFFF99"/>
                </a:solidFill>
              </a:rPr>
              <a:t>la Guerre de 1870, puis la Deuxième Guerre Mondiale, avec la construction de la Caserne dans le cadre de l’édification de la Ligne Maginot… et en 1939, l’évacuation de la population vers les Vosges et la Haute-Vienne.</a:t>
            </a:r>
            <a:endParaRPr lang="fr-FR" dirty="0">
              <a:solidFill>
                <a:srgbClr val="FFFF99"/>
              </a:solidFill>
            </a:endParaRPr>
          </a:p>
        </p:txBody>
      </p:sp>
    </p:spTree>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descr="Langensoultzbach - Etangs domaniaux de la Nonnenhardt. Les habitants  s'opposent à la disparition des étangs"/>
          <p:cNvPicPr>
            <a:picLocks noChangeAspect="1" noChangeArrowheads="1"/>
          </p:cNvPicPr>
          <p:nvPr/>
        </p:nvPicPr>
        <p:blipFill>
          <a:blip r:embed="rId2" cstate="print"/>
          <a:srcRect/>
          <a:stretch>
            <a:fillRect/>
          </a:stretch>
        </p:blipFill>
        <p:spPr bwMode="auto">
          <a:xfrm>
            <a:off x="0" y="3312567"/>
            <a:ext cx="8640763" cy="2686448"/>
          </a:xfrm>
          <a:prstGeom prst="rect">
            <a:avLst/>
          </a:prstGeom>
          <a:noFill/>
        </p:spPr>
      </p:pic>
      <p:pic>
        <p:nvPicPr>
          <p:cNvPr id="2" name="Image 1" descr="wooden-signboard-png.png"/>
          <p:cNvPicPr>
            <a:picLocks/>
          </p:cNvPicPr>
          <p:nvPr/>
        </p:nvPicPr>
        <p:blipFill>
          <a:blip r:embed="rId3" cstate="print"/>
          <a:stretch>
            <a:fillRect/>
          </a:stretch>
        </p:blipFill>
        <p:spPr>
          <a:xfrm>
            <a:off x="-36000" y="-180000"/>
            <a:ext cx="8748000" cy="6444000"/>
          </a:xfrm>
          <a:prstGeom prst="rect">
            <a:avLst/>
          </a:prstGeom>
          <a:noFill/>
        </p:spPr>
      </p:pic>
      <p:pic>
        <p:nvPicPr>
          <p:cNvPr id="3" name="Image 2" descr="langensoultzbach.png"/>
          <p:cNvPicPr>
            <a:picLocks noChangeAspect="1"/>
          </p:cNvPicPr>
          <p:nvPr/>
        </p:nvPicPr>
        <p:blipFill>
          <a:blip r:embed="rId4" cstate="print"/>
          <a:stretch>
            <a:fillRect/>
          </a:stretch>
        </p:blipFill>
        <p:spPr>
          <a:xfrm>
            <a:off x="-72001" y="-36002"/>
            <a:ext cx="8784000" cy="1291997"/>
          </a:xfrm>
          <a:prstGeom prst="rect">
            <a:avLst/>
          </a:prstGeom>
          <a:effectLst>
            <a:softEdge rad="63500"/>
          </a:effectLst>
        </p:spPr>
      </p:pic>
      <p:pic>
        <p:nvPicPr>
          <p:cNvPr id="7" name="Image 6" descr="0a0000003.gif"/>
          <p:cNvPicPr>
            <a:picLocks noChangeAspect="1"/>
          </p:cNvPicPr>
          <p:nvPr/>
        </p:nvPicPr>
        <p:blipFill>
          <a:blip r:embed="rId5" cstate="print"/>
          <a:stretch>
            <a:fillRect/>
          </a:stretch>
        </p:blipFill>
        <p:spPr>
          <a:xfrm>
            <a:off x="7560741" y="4680719"/>
            <a:ext cx="297180" cy="297180"/>
          </a:xfrm>
          <a:prstGeom prst="rect">
            <a:avLst/>
          </a:prstGeom>
        </p:spPr>
      </p:pic>
      <p:sp>
        <p:nvSpPr>
          <p:cNvPr id="8" name="ZoneTexte 7"/>
          <p:cNvSpPr txBox="1"/>
          <p:nvPr/>
        </p:nvSpPr>
        <p:spPr>
          <a:xfrm>
            <a:off x="1584000" y="4608711"/>
            <a:ext cx="1444691" cy="646331"/>
          </a:xfrm>
          <a:prstGeom prst="rect">
            <a:avLst/>
          </a:prstGeom>
          <a:noFill/>
        </p:spPr>
        <p:txBody>
          <a:bodyPr wrap="none" rtlCol="0">
            <a:spAutoFit/>
          </a:bodyPr>
          <a:lstStyle/>
          <a:p>
            <a:pPr algn="ctr"/>
            <a:r>
              <a:rPr lang="fr-FR" dirty="0" smtClean="0">
                <a:solidFill>
                  <a:schemeClr val="bg1"/>
                </a:solidFill>
              </a:rPr>
              <a:t>Étangs de la </a:t>
            </a:r>
          </a:p>
          <a:p>
            <a:pPr algn="ctr"/>
            <a:r>
              <a:rPr lang="fr-FR" dirty="0" err="1" smtClean="0">
                <a:solidFill>
                  <a:schemeClr val="bg1"/>
                </a:solidFill>
              </a:rPr>
              <a:t>Nonnenhardt</a:t>
            </a:r>
            <a:endParaRPr lang="fr-FR" dirty="0">
              <a:solidFill>
                <a:schemeClr val="bg1"/>
              </a:solidFill>
            </a:endParaRPr>
          </a:p>
        </p:txBody>
      </p:sp>
      <p:sp>
        <p:nvSpPr>
          <p:cNvPr id="9" name="ZoneTexte 8"/>
          <p:cNvSpPr txBox="1"/>
          <p:nvPr/>
        </p:nvSpPr>
        <p:spPr>
          <a:xfrm>
            <a:off x="0" y="1260000"/>
            <a:ext cx="8640763" cy="2916000"/>
          </a:xfrm>
          <a:prstGeom prst="rect">
            <a:avLst/>
          </a:prstGeom>
          <a:noFill/>
        </p:spPr>
        <p:txBody>
          <a:bodyPr wrap="square" rtlCol="0">
            <a:spAutoFit/>
          </a:bodyPr>
          <a:lstStyle/>
          <a:p>
            <a:pPr algn="ctr"/>
            <a:endParaRPr lang="fr-FR" dirty="0" smtClean="0">
              <a:solidFill>
                <a:srgbClr val="FFFF99"/>
              </a:solidFill>
            </a:endParaRPr>
          </a:p>
          <a:p>
            <a:pPr algn="ctr"/>
            <a:endParaRPr lang="fr-FR" dirty="0" smtClean="0">
              <a:solidFill>
                <a:srgbClr val="FFFF99"/>
              </a:solidFill>
            </a:endParaRPr>
          </a:p>
          <a:p>
            <a:pPr algn="ctr"/>
            <a:r>
              <a:rPr lang="fr-FR" dirty="0" smtClean="0">
                <a:solidFill>
                  <a:srgbClr val="FFFF99"/>
                </a:solidFill>
              </a:rPr>
              <a:t>Le village, l’</a:t>
            </a:r>
            <a:r>
              <a:rPr lang="fr-FR" dirty="0" err="1" smtClean="0">
                <a:solidFill>
                  <a:srgbClr val="FFFF99"/>
                </a:solidFill>
              </a:rPr>
              <a:t>Oberdorf</a:t>
            </a:r>
            <a:r>
              <a:rPr lang="fr-FR" dirty="0" smtClean="0">
                <a:solidFill>
                  <a:srgbClr val="FFFF99"/>
                </a:solidFill>
              </a:rPr>
              <a:t> (le village du haut) et l’</a:t>
            </a:r>
            <a:r>
              <a:rPr lang="fr-FR" dirty="0" err="1" smtClean="0">
                <a:solidFill>
                  <a:srgbClr val="FFFF99"/>
                </a:solidFill>
              </a:rPr>
              <a:t>Unterdof</a:t>
            </a:r>
            <a:r>
              <a:rPr lang="fr-FR" dirty="0" smtClean="0">
                <a:solidFill>
                  <a:srgbClr val="FFFF99"/>
                </a:solidFill>
              </a:rPr>
              <a:t> (village du bas) appartient entièrement aux seigneurs de </a:t>
            </a:r>
            <a:r>
              <a:rPr lang="fr-FR" dirty="0" err="1" smtClean="0">
                <a:solidFill>
                  <a:srgbClr val="FFFF99"/>
                </a:solidFill>
              </a:rPr>
              <a:t>Windstein</a:t>
            </a:r>
            <a:r>
              <a:rPr lang="fr-FR" dirty="0" smtClean="0">
                <a:solidFill>
                  <a:srgbClr val="FFFF99"/>
                </a:solidFill>
              </a:rPr>
              <a:t>. Peu après, les 2 parties du village deviennent propriétés des seigneurs de Lichtenberg.</a:t>
            </a:r>
          </a:p>
          <a:p>
            <a:pPr algn="ctr"/>
            <a:r>
              <a:rPr lang="fr-FR" dirty="0" smtClean="0">
                <a:solidFill>
                  <a:srgbClr val="FFFF99"/>
                </a:solidFill>
              </a:rPr>
              <a:t>Après le partage de la </a:t>
            </a:r>
            <a:r>
              <a:rPr lang="fr-FR" dirty="0" err="1" smtClean="0">
                <a:solidFill>
                  <a:srgbClr val="FFFF99"/>
                </a:solidFill>
              </a:rPr>
              <a:t>seigneurerie</a:t>
            </a:r>
            <a:r>
              <a:rPr lang="fr-FR" dirty="0" smtClean="0">
                <a:solidFill>
                  <a:srgbClr val="FFFF99"/>
                </a:solidFill>
              </a:rPr>
              <a:t> de Lichtenberg à la mort du comte Jacques de Lichtenberg dit le Barbu, les nouveaux seigneurs de Hanau Lichtenberg héritent de l’</a:t>
            </a:r>
            <a:r>
              <a:rPr lang="fr-FR" dirty="0" err="1" smtClean="0">
                <a:solidFill>
                  <a:srgbClr val="FFFF99"/>
                </a:solidFill>
              </a:rPr>
              <a:t>Unterdorf</a:t>
            </a:r>
            <a:r>
              <a:rPr lang="fr-FR" dirty="0" smtClean="0">
                <a:solidFill>
                  <a:srgbClr val="FFFF99"/>
                </a:solidFill>
              </a:rPr>
              <a:t> et le donnent en bail aux seigneurs </a:t>
            </a:r>
            <a:r>
              <a:rPr lang="fr-FR" dirty="0" err="1" smtClean="0">
                <a:solidFill>
                  <a:srgbClr val="FFFF99"/>
                </a:solidFill>
              </a:rPr>
              <a:t>Eckbrecht</a:t>
            </a:r>
            <a:r>
              <a:rPr lang="fr-FR" dirty="0" smtClean="0">
                <a:solidFill>
                  <a:srgbClr val="FFFF99"/>
                </a:solidFill>
              </a:rPr>
              <a:t> de </a:t>
            </a:r>
            <a:r>
              <a:rPr lang="fr-FR" dirty="0" err="1" smtClean="0">
                <a:solidFill>
                  <a:srgbClr val="FFFF99"/>
                </a:solidFill>
              </a:rPr>
              <a:t>Durckheim</a:t>
            </a:r>
            <a:r>
              <a:rPr lang="fr-FR" dirty="0" smtClean="0">
                <a:solidFill>
                  <a:srgbClr val="FFFF99"/>
                </a:solidFill>
              </a:rPr>
              <a:t>.</a:t>
            </a:r>
            <a:br>
              <a:rPr lang="fr-FR" dirty="0" smtClean="0">
                <a:solidFill>
                  <a:srgbClr val="FFFF99"/>
                </a:solidFill>
              </a:rPr>
            </a:br>
            <a:r>
              <a:rPr lang="fr-FR" dirty="0" smtClean="0">
                <a:solidFill>
                  <a:srgbClr val="FFFF99"/>
                </a:solidFill>
              </a:rPr>
              <a:t>Ces derniers en deviennent propriétaires après la mort du dernier sire de Lichtenberg </a:t>
            </a:r>
          </a:p>
          <a:p>
            <a:pPr algn="ctr"/>
            <a:r>
              <a:rPr lang="fr-FR" dirty="0" smtClean="0">
                <a:solidFill>
                  <a:srgbClr val="FFFF99"/>
                </a:solidFill>
              </a:rPr>
              <a:t>en 1480.</a:t>
            </a:r>
            <a:endParaRPr lang="fr-FR" dirty="0"/>
          </a:p>
        </p:txBody>
      </p:sp>
      <p:sp>
        <p:nvSpPr>
          <p:cNvPr id="10" name="ZoneTexte 9"/>
          <p:cNvSpPr txBox="1"/>
          <p:nvPr/>
        </p:nvSpPr>
        <p:spPr>
          <a:xfrm>
            <a:off x="0" y="1188000"/>
            <a:ext cx="8640763" cy="864000"/>
          </a:xfrm>
          <a:prstGeom prst="rect">
            <a:avLst/>
          </a:prstGeom>
          <a:noFill/>
        </p:spPr>
        <p:txBody>
          <a:bodyPr wrap="square" rtlCol="0">
            <a:spAutoFit/>
          </a:bodyPr>
          <a:lstStyle/>
          <a:p>
            <a:pPr algn="ctr"/>
            <a:r>
              <a:rPr lang="fr-FR" sz="3200" b="1" dirty="0" smtClean="0">
                <a:solidFill>
                  <a:schemeClr val="bg1"/>
                </a:solidFill>
              </a:rPr>
              <a:t>Le village du haut</a:t>
            </a:r>
          </a:p>
          <a:p>
            <a:pPr algn="ctr"/>
            <a:endParaRPr lang="fr-FR" dirty="0"/>
          </a:p>
        </p:txBody>
      </p:sp>
    </p:spTree>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Capture d'écran 2025-03-05 231519.png"/>
          <p:cNvPicPr>
            <a:picLocks noChangeAspect="1"/>
          </p:cNvPicPr>
          <p:nvPr/>
        </p:nvPicPr>
        <p:blipFill>
          <a:blip r:embed="rId2" cstate="print"/>
          <a:stretch>
            <a:fillRect/>
          </a:stretch>
        </p:blipFill>
        <p:spPr>
          <a:xfrm>
            <a:off x="0" y="2484000"/>
            <a:ext cx="8640763" cy="3588146"/>
          </a:xfrm>
          <a:prstGeom prst="rect">
            <a:avLst/>
          </a:prstGeom>
        </p:spPr>
      </p:pic>
      <p:pic>
        <p:nvPicPr>
          <p:cNvPr id="2" name="Image 1" descr="wooden-signboard-png.png"/>
          <p:cNvPicPr preferRelativeResize="0">
            <a:picLocks/>
          </p:cNvPicPr>
          <p:nvPr/>
        </p:nvPicPr>
        <p:blipFill>
          <a:blip r:embed="rId3" cstate="print"/>
          <a:stretch>
            <a:fillRect/>
          </a:stretch>
        </p:blipFill>
        <p:spPr>
          <a:xfrm>
            <a:off x="0" y="-360000"/>
            <a:ext cx="8748000" cy="7056000"/>
          </a:xfrm>
          <a:prstGeom prst="rect">
            <a:avLst/>
          </a:prstGeom>
        </p:spPr>
      </p:pic>
      <p:pic>
        <p:nvPicPr>
          <p:cNvPr id="3" name="Image 2" descr="langensoultzbach.png"/>
          <p:cNvPicPr>
            <a:picLocks noChangeAspect="1"/>
          </p:cNvPicPr>
          <p:nvPr/>
        </p:nvPicPr>
        <p:blipFill>
          <a:blip r:embed="rId4" cstate="print"/>
          <a:stretch>
            <a:fillRect/>
          </a:stretch>
        </p:blipFill>
        <p:spPr>
          <a:xfrm>
            <a:off x="-72001" y="-36002"/>
            <a:ext cx="8784000" cy="1291997"/>
          </a:xfrm>
          <a:prstGeom prst="rect">
            <a:avLst/>
          </a:prstGeom>
          <a:effectLst>
            <a:softEdge rad="63500"/>
          </a:effectLst>
        </p:spPr>
      </p:pic>
      <p:pic>
        <p:nvPicPr>
          <p:cNvPr id="6" name="Image 5" descr="0a0000003.gif"/>
          <p:cNvPicPr>
            <a:picLocks noChangeAspect="1"/>
          </p:cNvPicPr>
          <p:nvPr/>
        </p:nvPicPr>
        <p:blipFill>
          <a:blip r:embed="rId5" cstate="print"/>
          <a:stretch>
            <a:fillRect/>
          </a:stretch>
        </p:blipFill>
        <p:spPr>
          <a:xfrm>
            <a:off x="7632749" y="4680719"/>
            <a:ext cx="297180" cy="297180"/>
          </a:xfrm>
          <a:prstGeom prst="rect">
            <a:avLst/>
          </a:prstGeom>
        </p:spPr>
      </p:pic>
      <p:sp>
        <p:nvSpPr>
          <p:cNvPr id="7" name="ZoneTexte 6"/>
          <p:cNvSpPr txBox="1"/>
          <p:nvPr/>
        </p:nvSpPr>
        <p:spPr>
          <a:xfrm>
            <a:off x="0" y="1224335"/>
            <a:ext cx="8640763" cy="3139321"/>
          </a:xfrm>
          <a:prstGeom prst="rect">
            <a:avLst/>
          </a:prstGeom>
          <a:noFill/>
        </p:spPr>
        <p:txBody>
          <a:bodyPr wrap="square" rtlCol="0">
            <a:spAutoFit/>
          </a:bodyPr>
          <a:lstStyle/>
          <a:p>
            <a:pPr algn="ctr"/>
            <a:r>
              <a:rPr lang="fr-FR" dirty="0" smtClean="0">
                <a:solidFill>
                  <a:srgbClr val="FFFF99"/>
                </a:solidFill>
              </a:rPr>
              <a:t>L’</a:t>
            </a:r>
            <a:r>
              <a:rPr lang="fr-FR" dirty="0" err="1" smtClean="0">
                <a:solidFill>
                  <a:srgbClr val="FFFF99"/>
                </a:solidFill>
              </a:rPr>
              <a:t>Oberdorf</a:t>
            </a:r>
            <a:r>
              <a:rPr lang="fr-FR" dirty="0" smtClean="0">
                <a:solidFill>
                  <a:srgbClr val="FFFF99"/>
                </a:solidFill>
              </a:rPr>
              <a:t> est donné en 1535 aux seigneurs de </a:t>
            </a:r>
            <a:r>
              <a:rPr lang="fr-FR" dirty="0" err="1" smtClean="0">
                <a:solidFill>
                  <a:srgbClr val="FFFF99"/>
                </a:solidFill>
              </a:rPr>
              <a:t>Kurpfalz</a:t>
            </a:r>
            <a:r>
              <a:rPr lang="fr-FR" dirty="0" smtClean="0">
                <a:solidFill>
                  <a:srgbClr val="FFFF99"/>
                </a:solidFill>
              </a:rPr>
              <a:t> qui le cèdent à leur tour aux seigneurs de </a:t>
            </a:r>
            <a:r>
              <a:rPr lang="fr-FR" dirty="0" err="1" smtClean="0">
                <a:solidFill>
                  <a:srgbClr val="FFFF99"/>
                </a:solidFill>
              </a:rPr>
              <a:t>Pfalz</a:t>
            </a:r>
            <a:r>
              <a:rPr lang="fr-FR" dirty="0" smtClean="0">
                <a:solidFill>
                  <a:srgbClr val="FFFF99"/>
                </a:solidFill>
              </a:rPr>
              <a:t>-</a:t>
            </a:r>
            <a:r>
              <a:rPr lang="fr-FR" dirty="0" err="1" smtClean="0">
                <a:solidFill>
                  <a:srgbClr val="FFFF99"/>
                </a:solidFill>
              </a:rPr>
              <a:t>Zweibrucken</a:t>
            </a:r>
            <a:r>
              <a:rPr lang="fr-FR" dirty="0" smtClean="0">
                <a:solidFill>
                  <a:srgbClr val="FFFF99"/>
                </a:solidFill>
              </a:rPr>
              <a:t>.</a:t>
            </a:r>
            <a:br>
              <a:rPr lang="fr-FR" dirty="0" smtClean="0">
                <a:solidFill>
                  <a:srgbClr val="FFFF99"/>
                </a:solidFill>
              </a:rPr>
            </a:br>
            <a:r>
              <a:rPr lang="fr-FR" dirty="0" smtClean="0">
                <a:solidFill>
                  <a:srgbClr val="FFFF99"/>
                </a:solidFill>
              </a:rPr>
              <a:t>Les seigneurs de </a:t>
            </a:r>
            <a:r>
              <a:rPr lang="fr-FR" dirty="0" err="1" smtClean="0">
                <a:solidFill>
                  <a:srgbClr val="FFFF99"/>
                </a:solidFill>
              </a:rPr>
              <a:t>Pfalz</a:t>
            </a:r>
            <a:r>
              <a:rPr lang="fr-FR" dirty="0" smtClean="0">
                <a:solidFill>
                  <a:srgbClr val="FFFF99"/>
                </a:solidFill>
              </a:rPr>
              <a:t>-</a:t>
            </a:r>
            <a:r>
              <a:rPr lang="fr-FR" dirty="0" err="1" smtClean="0">
                <a:solidFill>
                  <a:srgbClr val="FFFF99"/>
                </a:solidFill>
              </a:rPr>
              <a:t>Zweibrucken</a:t>
            </a:r>
            <a:r>
              <a:rPr lang="fr-FR" dirty="0" smtClean="0">
                <a:solidFill>
                  <a:srgbClr val="FFFF99"/>
                </a:solidFill>
              </a:rPr>
              <a:t> loue l’</a:t>
            </a:r>
            <a:r>
              <a:rPr lang="fr-FR" dirty="0" err="1" smtClean="0">
                <a:solidFill>
                  <a:srgbClr val="FFFF99"/>
                </a:solidFill>
              </a:rPr>
              <a:t>Oberdorf</a:t>
            </a:r>
            <a:r>
              <a:rPr lang="fr-FR" dirty="0" smtClean="0">
                <a:solidFill>
                  <a:srgbClr val="FFFF99"/>
                </a:solidFill>
              </a:rPr>
              <a:t> aux seigneurs de </a:t>
            </a:r>
            <a:r>
              <a:rPr lang="fr-FR" dirty="0" err="1" smtClean="0">
                <a:solidFill>
                  <a:srgbClr val="FFFF99"/>
                </a:solidFill>
              </a:rPr>
              <a:t>Durckheim</a:t>
            </a:r>
            <a:r>
              <a:rPr lang="fr-FR" dirty="0" smtClean="0">
                <a:solidFill>
                  <a:srgbClr val="FFFF99"/>
                </a:solidFill>
              </a:rPr>
              <a:t>. </a:t>
            </a:r>
          </a:p>
          <a:p>
            <a:pPr algn="ctr"/>
            <a:r>
              <a:rPr lang="fr-FR" dirty="0" smtClean="0">
                <a:solidFill>
                  <a:srgbClr val="FFFF99"/>
                </a:solidFill>
              </a:rPr>
              <a:t>La Réforme est introduite à Langensoultzbach par </a:t>
            </a:r>
            <a:r>
              <a:rPr lang="fr-FR" dirty="0" err="1" smtClean="0">
                <a:solidFill>
                  <a:srgbClr val="FFFF99"/>
                </a:solidFill>
              </a:rPr>
              <a:t>Cuno</a:t>
            </a:r>
            <a:r>
              <a:rPr lang="fr-FR" dirty="0" smtClean="0">
                <a:solidFill>
                  <a:srgbClr val="FFFF99"/>
                </a:solidFill>
              </a:rPr>
              <a:t> </a:t>
            </a:r>
            <a:r>
              <a:rPr lang="fr-FR" dirty="0" err="1" smtClean="0">
                <a:solidFill>
                  <a:srgbClr val="FFFF99"/>
                </a:solidFill>
              </a:rPr>
              <a:t>Eckbrecht</a:t>
            </a:r>
            <a:r>
              <a:rPr lang="fr-FR" dirty="0" smtClean="0">
                <a:solidFill>
                  <a:srgbClr val="FFFF99"/>
                </a:solidFill>
              </a:rPr>
              <a:t> de </a:t>
            </a:r>
            <a:r>
              <a:rPr lang="fr-FR" dirty="0" err="1" smtClean="0">
                <a:solidFill>
                  <a:srgbClr val="FFFF99"/>
                </a:solidFill>
              </a:rPr>
              <a:t>Durckheim</a:t>
            </a:r>
            <a:r>
              <a:rPr lang="fr-FR" dirty="0" smtClean="0">
                <a:solidFill>
                  <a:srgbClr val="FFFF99"/>
                </a:solidFill>
              </a:rPr>
              <a:t>.</a:t>
            </a:r>
          </a:p>
          <a:p>
            <a:pPr algn="ctr"/>
            <a:r>
              <a:rPr lang="fr-FR" dirty="0" smtClean="0">
                <a:solidFill>
                  <a:srgbClr val="FFFF99"/>
                </a:solidFill>
              </a:rPr>
              <a:t> La localité de Langensoultzbach est administrée par les seigneurs de </a:t>
            </a:r>
            <a:r>
              <a:rPr lang="fr-FR" dirty="0" err="1" smtClean="0">
                <a:solidFill>
                  <a:srgbClr val="FFFF99"/>
                </a:solidFill>
              </a:rPr>
              <a:t>Durckheim</a:t>
            </a:r>
            <a:endParaRPr lang="fr-FR" dirty="0" smtClean="0">
              <a:solidFill>
                <a:srgbClr val="FFFF99"/>
              </a:solidFill>
            </a:endParaRPr>
          </a:p>
          <a:p>
            <a:pPr algn="ctr"/>
            <a:r>
              <a:rPr lang="fr-FR" dirty="0" smtClean="0">
                <a:solidFill>
                  <a:srgbClr val="FFFF99"/>
                </a:solidFill>
              </a:rPr>
              <a:t> jusqu’à la révolution.</a:t>
            </a:r>
          </a:p>
          <a:p>
            <a:pPr algn="ctr"/>
            <a:r>
              <a:rPr lang="fr-FR" dirty="0" smtClean="0">
                <a:solidFill>
                  <a:srgbClr val="FFFF99"/>
                </a:solidFill>
              </a:rPr>
              <a:t>Après cette date, introduction du </a:t>
            </a:r>
            <a:r>
              <a:rPr lang="fr-FR" dirty="0" err="1" smtClean="0">
                <a:solidFill>
                  <a:srgbClr val="FFFF99"/>
                </a:solidFill>
              </a:rPr>
              <a:t>simultanéum</a:t>
            </a:r>
            <a:r>
              <a:rPr lang="fr-FR" dirty="0" smtClean="0">
                <a:solidFill>
                  <a:srgbClr val="FFFF99"/>
                </a:solidFill>
              </a:rPr>
              <a:t> : les paroissiens catholiques ont le</a:t>
            </a:r>
          </a:p>
          <a:p>
            <a:pPr algn="ctr"/>
            <a:r>
              <a:rPr lang="fr-FR" dirty="0" smtClean="0">
                <a:solidFill>
                  <a:srgbClr val="FFFF99"/>
                </a:solidFill>
              </a:rPr>
              <a:t> droit de célébrer la messe dans le chœur de l’église protestante. </a:t>
            </a:r>
          </a:p>
          <a:p>
            <a:pPr algn="ctr"/>
            <a:r>
              <a:rPr lang="fr-FR" dirty="0" smtClean="0">
                <a:solidFill>
                  <a:srgbClr val="FFFF99"/>
                </a:solidFill>
              </a:rPr>
              <a:t>1685 Année de la révocation de l’édit de Nantes, introduction du </a:t>
            </a:r>
            <a:r>
              <a:rPr lang="fr-FR" dirty="0" err="1" smtClean="0">
                <a:solidFill>
                  <a:srgbClr val="FFFF99"/>
                </a:solidFill>
              </a:rPr>
              <a:t>simultanéum</a:t>
            </a:r>
            <a:r>
              <a:rPr lang="fr-FR" dirty="0" smtClean="0">
                <a:solidFill>
                  <a:srgbClr val="FFFF99"/>
                </a:solidFill>
              </a:rPr>
              <a:t>. Les paroissiens catholiques obtiennent le droit de célébrer la messe dans le chœur </a:t>
            </a:r>
          </a:p>
          <a:p>
            <a:pPr algn="ctr"/>
            <a:r>
              <a:rPr lang="fr-FR" dirty="0" smtClean="0">
                <a:solidFill>
                  <a:srgbClr val="FFFF99"/>
                </a:solidFill>
              </a:rPr>
              <a:t>de l’église protestante.</a:t>
            </a:r>
            <a:endParaRPr lang="fr-FR" dirty="0">
              <a:solidFill>
                <a:srgbClr val="FFFF99"/>
              </a:solidFill>
            </a:endParaRPr>
          </a:p>
        </p:txBody>
      </p:sp>
    </p:spTree>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descr="Langensoultzbach - Etangs domaniaux de la Nonnenhardt. Les habitants  s'opposent à la disparition des étangs"/>
          <p:cNvPicPr>
            <a:picLocks noChangeAspect="1" noChangeArrowheads="1"/>
          </p:cNvPicPr>
          <p:nvPr/>
        </p:nvPicPr>
        <p:blipFill>
          <a:blip r:embed="rId2" cstate="print"/>
          <a:srcRect/>
          <a:stretch>
            <a:fillRect/>
          </a:stretch>
        </p:blipFill>
        <p:spPr bwMode="auto">
          <a:xfrm>
            <a:off x="0" y="3312567"/>
            <a:ext cx="8640763" cy="2686448"/>
          </a:xfrm>
          <a:prstGeom prst="rect">
            <a:avLst/>
          </a:prstGeom>
          <a:noFill/>
        </p:spPr>
      </p:pic>
      <p:pic>
        <p:nvPicPr>
          <p:cNvPr id="2" name="Image 1" descr="wooden-signboard-png.png"/>
          <p:cNvPicPr preferRelativeResize="0">
            <a:picLocks/>
          </p:cNvPicPr>
          <p:nvPr/>
        </p:nvPicPr>
        <p:blipFill>
          <a:blip r:embed="rId3" cstate="print"/>
          <a:stretch>
            <a:fillRect/>
          </a:stretch>
        </p:blipFill>
        <p:spPr>
          <a:xfrm>
            <a:off x="-36000" y="-252000"/>
            <a:ext cx="8748000" cy="7704000"/>
          </a:xfrm>
          <a:prstGeom prst="rect">
            <a:avLst/>
          </a:prstGeom>
          <a:noFill/>
        </p:spPr>
      </p:pic>
      <p:pic>
        <p:nvPicPr>
          <p:cNvPr id="3" name="Image 2" descr="langensoultzbach.png"/>
          <p:cNvPicPr>
            <a:picLocks noChangeAspect="1"/>
          </p:cNvPicPr>
          <p:nvPr/>
        </p:nvPicPr>
        <p:blipFill>
          <a:blip r:embed="rId4" cstate="print"/>
          <a:stretch>
            <a:fillRect/>
          </a:stretch>
        </p:blipFill>
        <p:spPr>
          <a:xfrm>
            <a:off x="-72001" y="-36000"/>
            <a:ext cx="8784000" cy="1291997"/>
          </a:xfrm>
          <a:prstGeom prst="rect">
            <a:avLst/>
          </a:prstGeom>
          <a:blipFill>
            <a:blip r:embed="rId5" cstate="print"/>
            <a:tile tx="0" ty="0" sx="100000" sy="100000" flip="none" algn="tl"/>
          </a:blipFill>
          <a:effectLst>
            <a:softEdge rad="63500"/>
          </a:effectLst>
        </p:spPr>
      </p:pic>
      <p:pic>
        <p:nvPicPr>
          <p:cNvPr id="6" name="Image 5" descr="0a0000003.gif"/>
          <p:cNvPicPr>
            <a:picLocks noChangeAspect="1"/>
          </p:cNvPicPr>
          <p:nvPr/>
        </p:nvPicPr>
        <p:blipFill>
          <a:blip r:embed="rId6" cstate="print"/>
          <a:stretch>
            <a:fillRect/>
          </a:stretch>
        </p:blipFill>
        <p:spPr>
          <a:xfrm>
            <a:off x="7560741" y="5184775"/>
            <a:ext cx="297180" cy="297180"/>
          </a:xfrm>
          <a:prstGeom prst="rect">
            <a:avLst/>
          </a:prstGeom>
        </p:spPr>
      </p:pic>
      <p:sp>
        <p:nvSpPr>
          <p:cNvPr id="7" name="ZoneTexte 6"/>
          <p:cNvSpPr txBox="1"/>
          <p:nvPr/>
        </p:nvSpPr>
        <p:spPr>
          <a:xfrm>
            <a:off x="1" y="1152000"/>
            <a:ext cx="8640762" cy="4124206"/>
          </a:xfrm>
          <a:prstGeom prst="rect">
            <a:avLst/>
          </a:prstGeom>
          <a:noFill/>
        </p:spPr>
        <p:txBody>
          <a:bodyPr wrap="square" rtlCol="0">
            <a:spAutoFit/>
          </a:bodyPr>
          <a:lstStyle/>
          <a:p>
            <a:pPr algn="ctr"/>
            <a:r>
              <a:rPr lang="fr-FR" sz="2400" b="1" dirty="0" smtClean="0">
                <a:solidFill>
                  <a:srgbClr val="FFFF99"/>
                </a:solidFill>
                <a:latin typeface="Garamond" pitchFamily="18" charset="0"/>
              </a:rPr>
              <a:t>La Première Guerre mondiale</a:t>
            </a:r>
          </a:p>
          <a:p>
            <a:pPr algn="ctr"/>
            <a:endParaRPr lang="fr-FR" sz="400" b="1" dirty="0" smtClean="0">
              <a:solidFill>
                <a:srgbClr val="FFFF99"/>
              </a:solidFill>
              <a:latin typeface="Garamond" pitchFamily="18" charset="0"/>
            </a:endParaRPr>
          </a:p>
          <a:p>
            <a:pPr algn="ctr"/>
            <a:r>
              <a:rPr lang="fr-FR" b="1" dirty="0" smtClean="0">
                <a:solidFill>
                  <a:srgbClr val="FFFF99"/>
                </a:solidFill>
                <a:latin typeface="Garamond" pitchFamily="18" charset="0"/>
              </a:rPr>
              <a:t>La ligne Maginot : Des casemates et des blockhaus, et surtout une caserne à l'entrée de Langensoultzbach, sont construits à partir de 1932, lors de l'édification de la ligne Maginot. Les nombreux ouvriers du chantier, locaux mais aussi venus du reste du pays, sont logés chez les paysans ou dans des baraquements construits à la hâte. La caserne sert alors à la logistique du régiment d'infanterie de forteresse. La cité des cadres héberge les militaires gradés. C'est ainsi que des milliers de militaires ont fait la connaissance de "</a:t>
            </a:r>
            <a:r>
              <a:rPr lang="fr-FR" b="1" dirty="0" err="1" smtClean="0">
                <a:solidFill>
                  <a:srgbClr val="FFFF99"/>
                </a:solidFill>
                <a:latin typeface="Garamond" pitchFamily="18" charset="0"/>
              </a:rPr>
              <a:t>Langen</a:t>
            </a:r>
            <a:r>
              <a:rPr lang="fr-FR" b="1" dirty="0" smtClean="0">
                <a:solidFill>
                  <a:srgbClr val="FFFF99"/>
                </a:solidFill>
                <a:latin typeface="Garamond" pitchFamily="18" charset="0"/>
              </a:rPr>
              <a:t>" (abréviation du nom de notre village). Une aubaine pour les commerçants et les artisans : 550 habitants de plus avec les militaires et leurs familles. En 1936, le village compte 1274 habitants. </a:t>
            </a:r>
          </a:p>
          <a:p>
            <a:pPr algn="ctr"/>
            <a:r>
              <a:rPr lang="fr-FR" b="1" dirty="0" smtClean="0">
                <a:solidFill>
                  <a:srgbClr val="FFFF99"/>
                </a:solidFill>
                <a:latin typeface="Garamond" pitchFamily="18" charset="0"/>
              </a:rPr>
              <a:t>Dès juin 1940, les Allemands occupent la caserne, emploient les villageois au titre du travail obligatoire, ainsi que des prisonniers polonais. L'arrivée de familles venant de régions allemandes bombardées oblige les villageois à contribuer à l'hébergement.</a:t>
            </a:r>
          </a:p>
          <a:p>
            <a:pPr algn="ctr"/>
            <a:endParaRPr lang="fr-FR" b="1" dirty="0" smtClean="0">
              <a:solidFill>
                <a:srgbClr val="FFFF99"/>
              </a:solidFill>
              <a:latin typeface="Garamond" pitchFamily="18" charset="0"/>
            </a:endParaRPr>
          </a:p>
        </p:txBody>
      </p:sp>
    </p:spTree>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descr="Langensoultzbach - Etangs domaniaux de la Nonnenhardt. Les habitants  s'opposent à la disparition des étangs"/>
          <p:cNvPicPr>
            <a:picLocks noChangeAspect="1" noChangeArrowheads="1"/>
          </p:cNvPicPr>
          <p:nvPr/>
        </p:nvPicPr>
        <p:blipFill>
          <a:blip r:embed="rId2" cstate="print"/>
          <a:srcRect/>
          <a:stretch>
            <a:fillRect/>
          </a:stretch>
        </p:blipFill>
        <p:spPr bwMode="auto">
          <a:xfrm>
            <a:off x="0" y="3312567"/>
            <a:ext cx="8640763" cy="2686448"/>
          </a:xfrm>
          <a:prstGeom prst="rect">
            <a:avLst/>
          </a:prstGeom>
          <a:noFill/>
        </p:spPr>
      </p:pic>
      <p:pic>
        <p:nvPicPr>
          <p:cNvPr id="2" name="Image 1" descr="wooden-signboard-png.png"/>
          <p:cNvPicPr preferRelativeResize="0">
            <a:picLocks/>
          </p:cNvPicPr>
          <p:nvPr/>
        </p:nvPicPr>
        <p:blipFill>
          <a:blip r:embed="rId3" cstate="print"/>
          <a:stretch>
            <a:fillRect/>
          </a:stretch>
        </p:blipFill>
        <p:spPr>
          <a:xfrm>
            <a:off x="-36000" y="-252000"/>
            <a:ext cx="8748000" cy="8496000"/>
          </a:xfrm>
          <a:prstGeom prst="rect">
            <a:avLst/>
          </a:prstGeom>
        </p:spPr>
      </p:pic>
      <p:pic>
        <p:nvPicPr>
          <p:cNvPr id="3" name="Image 2" descr="langensoultzbach.png"/>
          <p:cNvPicPr>
            <a:picLocks noChangeAspect="1"/>
          </p:cNvPicPr>
          <p:nvPr/>
        </p:nvPicPr>
        <p:blipFill>
          <a:blip r:embed="rId4" cstate="print"/>
          <a:stretch>
            <a:fillRect/>
          </a:stretch>
        </p:blipFill>
        <p:spPr>
          <a:xfrm>
            <a:off x="36000" y="0"/>
            <a:ext cx="8640763" cy="1270929"/>
          </a:xfrm>
          <a:prstGeom prst="rect">
            <a:avLst/>
          </a:prstGeom>
          <a:effectLst>
            <a:softEdge rad="63500"/>
          </a:effectLst>
        </p:spPr>
      </p:pic>
      <p:pic>
        <p:nvPicPr>
          <p:cNvPr id="6" name="Image 5" descr="0a0000003.gif"/>
          <p:cNvPicPr>
            <a:picLocks noChangeAspect="1"/>
          </p:cNvPicPr>
          <p:nvPr/>
        </p:nvPicPr>
        <p:blipFill>
          <a:blip r:embed="rId5" cstate="print"/>
          <a:stretch>
            <a:fillRect/>
          </a:stretch>
        </p:blipFill>
        <p:spPr>
          <a:xfrm>
            <a:off x="7560741" y="5184775"/>
            <a:ext cx="297180" cy="297180"/>
          </a:xfrm>
          <a:prstGeom prst="rect">
            <a:avLst/>
          </a:prstGeom>
        </p:spPr>
      </p:pic>
      <p:sp>
        <p:nvSpPr>
          <p:cNvPr id="7" name="ZoneTexte 6"/>
          <p:cNvSpPr txBox="1"/>
          <p:nvPr/>
        </p:nvSpPr>
        <p:spPr>
          <a:xfrm>
            <a:off x="1" y="1260000"/>
            <a:ext cx="8640762" cy="3970318"/>
          </a:xfrm>
          <a:prstGeom prst="rect">
            <a:avLst/>
          </a:prstGeom>
          <a:noFill/>
        </p:spPr>
        <p:txBody>
          <a:bodyPr wrap="square" rtlCol="0">
            <a:spAutoFit/>
          </a:bodyPr>
          <a:lstStyle/>
          <a:p>
            <a:pPr algn="ctr"/>
            <a:r>
              <a:rPr lang="fr-FR" dirty="0" smtClean="0">
                <a:solidFill>
                  <a:srgbClr val="FFFF99"/>
                </a:solidFill>
              </a:rPr>
              <a:t>Après la guerre, l'armée française utilise à nouveau les maisons de la caserne pour y loger des familles de militaires combattant en Algérie et en Indochine. Les bâtiments ne sont plus habités dès 1960. </a:t>
            </a:r>
          </a:p>
          <a:p>
            <a:pPr algn="ctr"/>
            <a:r>
              <a:rPr lang="fr-FR" dirty="0" smtClean="0">
                <a:solidFill>
                  <a:srgbClr val="FFFF99"/>
                </a:solidFill>
              </a:rPr>
              <a:t>1979 Classement de cinq stèles gallo-romaines découvertes à Langensoultzbach Monuments Historiques.</a:t>
            </a:r>
          </a:p>
          <a:p>
            <a:pPr algn="ctr"/>
            <a:endParaRPr lang="fr-FR" dirty="0" smtClean="0">
              <a:solidFill>
                <a:srgbClr val="FFFF99"/>
              </a:solidFill>
            </a:endParaRPr>
          </a:p>
          <a:p>
            <a:pPr algn="ctr"/>
            <a:r>
              <a:rPr lang="fr-FR" dirty="0" smtClean="0">
                <a:solidFill>
                  <a:srgbClr val="FFFF99"/>
                </a:solidFill>
              </a:rPr>
              <a:t>En 1983, la municipalité acquiert le casernement ; une société immobilière le rachète en 1986 et devient "la Résidence des Cerfs". Le grand bâtiment central a été abattu en décembre 2022. </a:t>
            </a:r>
          </a:p>
          <a:p>
            <a:pPr algn="ctr"/>
            <a:r>
              <a:rPr lang="fr-FR" dirty="0" smtClean="0">
                <a:solidFill>
                  <a:srgbClr val="FFFF99"/>
                </a:solidFill>
              </a:rPr>
              <a:t>14 septembre 1995 Classement de la base de la colonne de Jupiter Monument Historique.</a:t>
            </a:r>
          </a:p>
          <a:p>
            <a:pPr algn="ctr"/>
            <a:endParaRPr lang="fr-FR" dirty="0" smtClean="0">
              <a:solidFill>
                <a:srgbClr val="FFFF99"/>
              </a:solidFill>
            </a:endParaRPr>
          </a:p>
          <a:p>
            <a:pPr algn="ctr"/>
            <a:r>
              <a:rPr lang="fr-FR" dirty="0" smtClean="0">
                <a:solidFill>
                  <a:srgbClr val="FFFF99"/>
                </a:solidFill>
              </a:rPr>
              <a:t>Langensoultzbach est définitivement libérée par les troupes américaines le 19 mars 1945. Les Allemands entaillent et minent les tilleuls plantés devant la place de l'église, mais les habitants alertent les Américains qui les font sauter sans dégâts.</a:t>
            </a:r>
            <a:endParaRPr lang="fr-FR" dirty="0">
              <a:solidFill>
                <a:srgbClr val="FFFF99"/>
              </a:solidFill>
            </a:endParaRPr>
          </a:p>
        </p:txBody>
      </p:sp>
    </p:spTree>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6063490_1285733971916029_1484230878662555096_n.jpg"/>
          <p:cNvPicPr>
            <a:picLocks noChangeAspect="1"/>
          </p:cNvPicPr>
          <p:nvPr/>
        </p:nvPicPr>
        <p:blipFill>
          <a:blip r:embed="rId2" cstate="print"/>
          <a:stretch>
            <a:fillRect/>
          </a:stretch>
        </p:blipFill>
        <p:spPr>
          <a:xfrm>
            <a:off x="612000" y="0"/>
            <a:ext cx="7426938"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6112297_1285734775249282_4114081558071501246_n.jpg"/>
          <p:cNvPicPr>
            <a:picLocks noChangeAspect="1"/>
          </p:cNvPicPr>
          <p:nvPr/>
        </p:nvPicPr>
        <p:blipFill>
          <a:blip r:embed="rId2" cstate="print"/>
          <a:stretch>
            <a:fillRect/>
          </a:stretch>
        </p:blipFill>
        <p:spPr>
          <a:xfrm>
            <a:off x="504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6137223_1285732908582802_2968470589250404673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6138425_1285733685249391_1291022413517534997_n.jpg"/>
          <p:cNvPicPr>
            <a:picLocks noChangeAspect="1"/>
          </p:cNvPicPr>
          <p:nvPr/>
        </p:nvPicPr>
        <p:blipFill>
          <a:blip r:embed="rId2" cstate="print"/>
          <a:stretch>
            <a:fillRect/>
          </a:stretch>
        </p:blipFill>
        <p:spPr>
          <a:xfrm>
            <a:off x="1908000" y="0"/>
            <a:ext cx="4814238"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6166819_1285733225249437_3627464232023912889_n.jpg"/>
          <p:cNvPicPr>
            <a:picLocks noChangeAspect="1"/>
          </p:cNvPicPr>
          <p:nvPr/>
        </p:nvPicPr>
        <p:blipFill>
          <a:blip r:embed="rId2" cstate="print"/>
          <a:stretch>
            <a:fillRect/>
          </a:stretch>
        </p:blipFill>
        <p:spPr>
          <a:xfrm>
            <a:off x="504000" y="0"/>
            <a:ext cx="7633375"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6168538_1285735261915900_4626864412994680580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441421_1285734178582675_6291222115057876599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115912_1285734025249357_4461142186764428958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149436_1285734088582684_838691743193193970_n.jpg"/>
          <p:cNvPicPr>
            <a:picLocks noChangeAspect="1"/>
          </p:cNvPicPr>
          <p:nvPr/>
        </p:nvPicPr>
        <p:blipFill>
          <a:blip r:embed="rId2" cstate="print"/>
          <a:stretch>
            <a:fillRect/>
          </a:stretch>
        </p:blipFill>
        <p:spPr>
          <a:xfrm>
            <a:off x="648000" y="0"/>
            <a:ext cx="7344717" cy="5617374"/>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163850_1285733461916080_756177784340647724_n.jpg"/>
          <p:cNvPicPr>
            <a:picLocks noChangeAspect="1"/>
          </p:cNvPicPr>
          <p:nvPr/>
        </p:nvPicPr>
        <p:blipFill>
          <a:blip r:embed="rId2" cstate="print"/>
          <a:stretch>
            <a:fillRect/>
          </a:stretch>
        </p:blipFill>
        <p:spPr>
          <a:xfrm>
            <a:off x="468000" y="0"/>
            <a:ext cx="7681385" cy="5761039"/>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190169_1285734161916010_2760999736039976681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02663_1285735011915925_6758426511206863801_n.jpg"/>
          <p:cNvPicPr>
            <a:picLocks noChangeAspect="1"/>
          </p:cNvPicPr>
          <p:nvPr/>
        </p:nvPicPr>
        <p:blipFill>
          <a:blip r:embed="rId2" cstate="print"/>
          <a:stretch>
            <a:fillRect/>
          </a:stretch>
        </p:blipFill>
        <p:spPr>
          <a:xfrm>
            <a:off x="540000" y="0"/>
            <a:ext cx="7575765"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11112_1285733838582709_2267744761820919668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15323_1285733295249430_7805610394906192563_n.jpg"/>
          <p:cNvPicPr>
            <a:picLocks noChangeAspect="1"/>
          </p:cNvPicPr>
          <p:nvPr/>
        </p:nvPicPr>
        <p:blipFill>
          <a:blip r:embed="rId2" cstate="print"/>
          <a:stretch>
            <a:fillRect/>
          </a:stretch>
        </p:blipFill>
        <p:spPr>
          <a:xfrm>
            <a:off x="0" y="0"/>
            <a:ext cx="8582552"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57021_1285735251915901_3376720037882179257_n.jpg"/>
          <p:cNvPicPr>
            <a:picLocks noChangeAspect="1"/>
          </p:cNvPicPr>
          <p:nvPr/>
        </p:nvPicPr>
        <p:blipFill>
          <a:blip r:embed="rId2" cstate="print"/>
          <a:stretch>
            <a:fillRect/>
          </a:stretch>
        </p:blipFill>
        <p:spPr>
          <a:xfrm>
            <a:off x="252000" y="0"/>
            <a:ext cx="8171685"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283819_1285733881916038_9941557496686526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05430_1285733718582721_7150834604186299775_n.jpg"/>
          <p:cNvPicPr>
            <a:picLocks noChangeAspect="1"/>
          </p:cNvPicPr>
          <p:nvPr/>
        </p:nvPicPr>
        <p:blipFill>
          <a:blip r:embed="rId2" cstate="print"/>
          <a:stretch>
            <a:fillRect/>
          </a:stretch>
        </p:blipFill>
        <p:spPr>
          <a:xfrm>
            <a:off x="468000" y="0"/>
            <a:ext cx="7704757" cy="573522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19420_1285733758582717_1343368270787801430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38164_1285733505249409_6756724849578006004_n.jpg"/>
          <p:cNvPicPr>
            <a:picLocks noChangeAspect="1"/>
          </p:cNvPicPr>
          <p:nvPr/>
        </p:nvPicPr>
        <p:blipFill>
          <a:blip r:embed="rId2" cstate="print"/>
          <a:stretch>
            <a:fillRect/>
          </a:stretch>
        </p:blipFill>
        <p:spPr>
          <a:xfrm>
            <a:off x="612000" y="0"/>
            <a:ext cx="7412536"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44852_1285733568582736_7203841960985010973_n.jpg"/>
          <p:cNvPicPr>
            <a:picLocks noChangeAspect="1"/>
          </p:cNvPicPr>
          <p:nvPr/>
        </p:nvPicPr>
        <p:blipFill>
          <a:blip r:embed="rId2" cstate="print"/>
          <a:stretch>
            <a:fillRect/>
          </a:stretch>
        </p:blipFill>
        <p:spPr>
          <a:xfrm>
            <a:off x="540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52047_1285735125249247_4323409708121075710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89879_1285733258582767_5484609925007136269_n.jpg"/>
          <p:cNvPicPr>
            <a:picLocks noChangeAspect="1"/>
          </p:cNvPicPr>
          <p:nvPr/>
        </p:nvPicPr>
        <p:blipFill>
          <a:blip r:embed="rId2" cstate="print"/>
          <a:stretch>
            <a:fillRect/>
          </a:stretch>
        </p:blipFill>
        <p:spPr>
          <a:xfrm>
            <a:off x="396000" y="0"/>
            <a:ext cx="7946259"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395329_1285734918582601_1840465959676559521_n.jpg"/>
          <p:cNvPicPr>
            <a:picLocks noChangeAspect="1"/>
          </p:cNvPicPr>
          <p:nvPr/>
        </p:nvPicPr>
        <p:blipFill>
          <a:blip r:embed="rId2" cstate="print"/>
          <a:stretch>
            <a:fillRect/>
          </a:stretch>
        </p:blipFill>
        <p:spPr>
          <a:xfrm>
            <a:off x="288000" y="0"/>
            <a:ext cx="8085667"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408725_1285733425249417_518152401024881859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440067_1285734835249276_4876067864807422595_n.jpg"/>
          <p:cNvPicPr>
            <a:picLocks noChangeAspect="1"/>
          </p:cNvPicPr>
          <p:nvPr/>
        </p:nvPicPr>
        <p:blipFill>
          <a:blip r:embed="rId2" cstate="print"/>
          <a:stretch>
            <a:fillRect/>
          </a:stretch>
        </p:blipFill>
        <p:spPr>
          <a:xfrm>
            <a:off x="648000" y="0"/>
            <a:ext cx="740293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451285_1285733038582789_7044308860810997157_n.jpg"/>
          <p:cNvPicPr>
            <a:picLocks noChangeAspect="1"/>
          </p:cNvPicPr>
          <p:nvPr/>
        </p:nvPicPr>
        <p:blipFill>
          <a:blip r:embed="rId2" cstate="print"/>
          <a:stretch>
            <a:fillRect/>
          </a:stretch>
        </p:blipFill>
        <p:spPr>
          <a:xfrm>
            <a:off x="504000" y="0"/>
            <a:ext cx="7726455"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05896_1285733791916047_1939433342321531430_n.jpg"/>
          <p:cNvPicPr>
            <a:picLocks noChangeAspect="1"/>
          </p:cNvPicPr>
          <p:nvPr/>
        </p:nvPicPr>
        <p:blipFill>
          <a:blip r:embed="rId2" cstate="print"/>
          <a:stretch>
            <a:fillRect/>
          </a:stretch>
        </p:blipFill>
        <p:spPr>
          <a:xfrm>
            <a:off x="468000" y="0"/>
            <a:ext cx="7851500"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67661_1285733325249427_8393520412724985469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67800_1285735161915910_918962679629800178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69247_1285734955249264_2017981995537903055_n.jpg"/>
          <p:cNvPicPr>
            <a:picLocks noChangeAspect="1"/>
          </p:cNvPicPr>
          <p:nvPr/>
        </p:nvPicPr>
        <p:blipFill>
          <a:blip r:embed="rId2" cstate="print"/>
          <a:stretch>
            <a:fillRect/>
          </a:stretch>
        </p:blipFill>
        <p:spPr>
          <a:xfrm>
            <a:off x="396000" y="0"/>
            <a:ext cx="7918953"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69655_1285733351916091_3624001866906924553_n.jpg"/>
          <p:cNvPicPr>
            <a:picLocks noChangeAspect="1"/>
          </p:cNvPicPr>
          <p:nvPr/>
        </p:nvPicPr>
        <p:blipFill>
          <a:blip r:embed="rId2" cstate="print"/>
          <a:stretch>
            <a:fillRect/>
          </a:stretch>
        </p:blipFill>
        <p:spPr>
          <a:xfrm>
            <a:off x="396000" y="0"/>
            <a:ext cx="7891833"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569972_1285733085249451_4749969137617914727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70248_1285735095249250_6292137746266687442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278570249_1285733028582790_5317372216968320577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70262_1285733405249419_110995046676515183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71977_1285734785249281_6766593091756151605_n.jpg"/>
          <p:cNvPicPr>
            <a:picLocks noChangeAspect="1"/>
          </p:cNvPicPr>
          <p:nvPr/>
        </p:nvPicPr>
        <p:blipFill>
          <a:blip r:embed="rId2" cstate="print"/>
          <a:stretch>
            <a:fillRect/>
          </a:stretch>
        </p:blipFill>
        <p:spPr>
          <a:xfrm>
            <a:off x="468000" y="0"/>
            <a:ext cx="7838147"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72160_1285733565249403_3904514148791994466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72794_1285733628582730_7338417533416829060_n.jpg"/>
          <p:cNvPicPr>
            <a:picLocks noChangeAspect="1"/>
          </p:cNvPicPr>
          <p:nvPr/>
        </p:nvPicPr>
        <p:blipFill>
          <a:blip r:embed="rId2" cstate="print"/>
          <a:stretch>
            <a:fillRect/>
          </a:stretch>
        </p:blipFill>
        <p:spPr>
          <a:xfrm>
            <a:off x="1800000" y="0"/>
            <a:ext cx="5027815"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78572965_1285734721915954_7798328835343981715_n.jpg"/>
          <p:cNvPicPr>
            <a:picLocks noChangeAspect="1"/>
          </p:cNvPicPr>
          <p:nvPr/>
        </p:nvPicPr>
        <p:blipFill>
          <a:blip r:embed="rId2" cstate="print"/>
          <a:stretch>
            <a:fillRect/>
          </a:stretch>
        </p:blipFill>
        <p:spPr>
          <a:xfrm>
            <a:off x="936000" y="0"/>
            <a:ext cx="6745215"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581356_1285735055249254_4467882151620100727_n.jpg"/>
          <p:cNvPicPr>
            <a:picLocks noChangeAspect="1"/>
          </p:cNvPicPr>
          <p:nvPr/>
        </p:nvPicPr>
        <p:blipFill>
          <a:blip r:embed="rId2" cstate="print"/>
          <a:stretch>
            <a:fillRect/>
          </a:stretch>
        </p:blipFill>
        <p:spPr>
          <a:xfrm>
            <a:off x="468000" y="0"/>
            <a:ext cx="7681384"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607466_1285734871915939_4524411231606205391_n.jpg"/>
          <p:cNvPicPr>
            <a:picLocks noChangeAspect="1"/>
          </p:cNvPicPr>
          <p:nvPr/>
        </p:nvPicPr>
        <p:blipFill>
          <a:blip r:embed="rId2" cstate="print"/>
          <a:stretch>
            <a:fillRect/>
          </a:stretch>
        </p:blipFill>
        <p:spPr>
          <a:xfrm>
            <a:off x="540000" y="0"/>
            <a:ext cx="7647778"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8616827_1285735208582572_5100237351041124695_n.jpg"/>
          <p:cNvPicPr>
            <a:picLocks noChangeAspect="1"/>
          </p:cNvPicPr>
          <p:nvPr/>
        </p:nvPicPr>
        <p:blipFill>
          <a:blip r:embed="rId2" cstate="print"/>
          <a:stretch>
            <a:fillRect/>
          </a:stretch>
        </p:blipFill>
        <p:spPr>
          <a:xfrm>
            <a:off x="252000" y="0"/>
            <a:ext cx="8193476" cy="5761038"/>
          </a:xfrm>
          <a:prstGeom prst="rect">
            <a:avLst/>
          </a:prstGeom>
        </p:spPr>
      </p:pic>
    </p:spTree>
  </p:cSld>
  <p:clrMapOvr>
    <a:masterClrMapping/>
  </p:clrMapOvr>
  <p:transition spd="med" advTm="4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647973" y="3528591"/>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2391</a:t>
            </a:r>
            <a:endParaRPr lang="fr-FR" sz="1100" dirty="0">
              <a:solidFill>
                <a:srgbClr val="FF0000"/>
              </a:solidFill>
              <a:latin typeface="Rockwell" pitchFamily="18" charset="0"/>
            </a:endParaRPr>
          </a:p>
        </p:txBody>
      </p:sp>
      <p:sp>
        <p:nvSpPr>
          <p:cNvPr id="8" name="ZoneTexte 7"/>
          <p:cNvSpPr txBox="1"/>
          <p:nvPr/>
        </p:nvSpPr>
        <p:spPr>
          <a:xfrm>
            <a:off x="7128693" y="5112767"/>
            <a:ext cx="896399" cy="276999"/>
          </a:xfrm>
          <a:prstGeom prst="rect">
            <a:avLst/>
          </a:prstGeom>
          <a:solidFill>
            <a:schemeClr val="tx1">
              <a:lumMod val="65000"/>
              <a:lumOff val="35000"/>
            </a:schemeClr>
          </a:solidFill>
        </p:spPr>
        <p:txBody>
          <a:bodyPr wrap="none" rtlCol="0">
            <a:spAutoFit/>
          </a:bodyPr>
          <a:lstStyle/>
          <a:p>
            <a:r>
              <a:rPr lang="fr-FR" sz="1200" b="1" dirty="0" smtClean="0">
                <a:solidFill>
                  <a:srgbClr val="FF0000"/>
                </a:solidFill>
              </a:rPr>
              <a:t>05.03.2025</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4608413" y="1584375"/>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79999" y="36000"/>
            <a:ext cx="4068373" cy="1754324"/>
          </a:xfrm>
          <a:prstGeom prst="rect">
            <a:avLst/>
          </a:prstGeom>
          <a:noFill/>
        </p:spPr>
        <p:txBody>
          <a:bodyPr wrap="square" lIns="91439" tIns="45719" rIns="91439" bIns="45719" rtlCol="0">
            <a:spAutoFit/>
          </a:bodyPr>
          <a:lstStyle/>
          <a:p>
            <a:pPr algn="ctr"/>
            <a:r>
              <a:rPr lang="en-US" sz="3600" dirty="0" smtClean="0">
                <a:ln w="19050">
                  <a:solidFill>
                    <a:schemeClr val="tx1"/>
                  </a:solidFill>
                </a:ln>
                <a:solidFill>
                  <a:srgbClr val="FFFF00"/>
                </a:solidFill>
                <a:latin typeface="Permanent Marker" pitchFamily="2" charset="0"/>
                <a:ea typeface="Permanent Marker" pitchFamily="2" charset="0"/>
              </a:rPr>
              <a:t>AFRICAN MUSIC</a:t>
            </a:r>
          </a:p>
          <a:p>
            <a:pPr algn="ctr"/>
            <a:r>
              <a:rPr lang="en-US" sz="3600" dirty="0" smtClean="0">
                <a:ln w="19050">
                  <a:solidFill>
                    <a:schemeClr val="tx1"/>
                  </a:solidFill>
                </a:ln>
                <a:solidFill>
                  <a:srgbClr val="FFFF00"/>
                </a:solidFill>
                <a:latin typeface="Permanent Marker" pitchFamily="2" charset="0"/>
                <a:ea typeface="Permanent Marker" pitchFamily="2" charset="0"/>
              </a:rPr>
              <a:t>KORA INSPIRATIONS</a:t>
            </a:r>
            <a:endParaRPr lang="fr-FR" sz="3600" dirty="0">
              <a:ln w="19050">
                <a:solidFill>
                  <a:schemeClr val="tx1"/>
                </a:solidFill>
              </a:ln>
              <a:solidFill>
                <a:srgbClr val="FFFF00"/>
              </a:solidFill>
              <a:latin typeface="Permanent Marker" pitchFamily="2"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flipH="1">
            <a:off x="6840661" y="504255"/>
            <a:ext cx="1320000" cy="1980000"/>
          </a:xfrm>
          <a:prstGeom prst="rect">
            <a:avLst/>
          </a:prstGeom>
        </p:spPr>
      </p:pic>
      <p:sp>
        <p:nvSpPr>
          <p:cNvPr id="13" name="Ellipse 12"/>
          <p:cNvSpPr>
            <a:spLocks noChangeAspect="1"/>
          </p:cNvSpPr>
          <p:nvPr/>
        </p:nvSpPr>
        <p:spPr>
          <a:xfrm>
            <a:off x="2448173" y="2160439"/>
            <a:ext cx="1440000" cy="1440000"/>
          </a:xfrm>
          <a:prstGeom prst="ellipse">
            <a:avLst/>
          </a:prstGeom>
          <a:blipFill dpi="0" rotWithShape="1">
            <a:blip r:embed="rId6" cstate="print">
              <a:alphaModFix amt="6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5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500"/>
                            </p:stCondLst>
                            <p:childTnLst>
                              <p:par>
                                <p:cTn id="9" presetID="24" presetClass="entr" presetSubtype="0" fill="hold" grpId="0" nodeType="afterEffect">
                                  <p:stCondLst>
                                    <p:cond delay="15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15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7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9500"/>
                            </p:stCondLst>
                            <p:childTnLst>
                              <p:par>
                                <p:cTn id="25" presetID="24" presetClass="entr" presetSubtype="0" fill="hold" grpId="0" nodeType="afterEffect">
                                  <p:stCondLst>
                                    <p:cond delay="15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1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3000"/>
                            </p:stCondLst>
                            <p:childTnLst>
                              <p:par>
                                <p:cTn id="33" presetID="24"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4500"/>
                            </p:stCondLst>
                            <p:childTnLst>
                              <p:par>
                                <p:cTn id="37" presetID="24" presetClass="entr" presetSubtype="0" fill="hold" grpId="0" nodeType="afterEffect">
                                  <p:stCondLst>
                                    <p:cond delay="150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3" grpId="0" animBg="1"/>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4471</TotalTime>
  <Words>318</Words>
  <Application>Microsoft Office PowerPoint</Application>
  <PresentationFormat>Personnalisé</PresentationFormat>
  <Paragraphs>48</Paragraphs>
  <Slides>49</Slides>
  <Notes>0</Notes>
  <HiddenSlides>0</HiddenSlides>
  <MMClips>1</MMClips>
  <ScaleCrop>false</ScaleCrop>
  <HeadingPairs>
    <vt:vector size="4" baseType="variant">
      <vt:variant>
        <vt:lpstr>Thème</vt:lpstr>
      </vt:variant>
      <vt:variant>
        <vt:i4>2</vt:i4>
      </vt:variant>
      <vt:variant>
        <vt:lpstr>Titres des diapositives</vt:lpstr>
      </vt:variant>
      <vt:variant>
        <vt:i4>49</vt:i4>
      </vt:variant>
    </vt:vector>
  </HeadingPairs>
  <TitlesOfParts>
    <vt:vector size="51"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458</cp:revision>
  <dcterms:created xsi:type="dcterms:W3CDTF">2020-01-17T12:16:53Z</dcterms:created>
  <dcterms:modified xsi:type="dcterms:W3CDTF">2025-03-11T15:49:48Z</dcterms:modified>
</cp:coreProperties>
</file>