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82" autoAdjust="0"/>
    <p:restoredTop sz="94660"/>
  </p:normalViewPr>
  <p:slideViewPr>
    <p:cSldViewPr snapToGrid="0">
      <p:cViewPr varScale="1">
        <p:scale>
          <a:sx n="63" d="100"/>
          <a:sy n="63" d="100"/>
        </p:scale>
        <p:origin x="480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B21CB-103C-431A-A208-4AEDD31FBC25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2BD5A1-3A91-4248-BF95-C2A53A448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052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2BD5A1-3A91-4248-BF95-C2A53A448B8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8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omme, Visage humain, croquis&#10;&#10;Le contenu généré par l’IA peut être incorrect.">
            <a:extLst>
              <a:ext uri="{FF2B5EF4-FFF2-40B4-BE49-F238E27FC236}">
                <a16:creationId xmlns:a16="http://schemas.microsoft.com/office/drawing/2014/main" id="{BEBA2419-F750-5539-C688-E07DEE26EF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7002" y="135000"/>
            <a:ext cx="4698998" cy="658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EFA3F1-AC65-AF6E-FBE2-98694E94C5BF}"/>
              </a:ext>
            </a:extLst>
          </p:cNvPr>
          <p:cNvSpPr txBox="1"/>
          <p:nvPr/>
        </p:nvSpPr>
        <p:spPr>
          <a:xfrm>
            <a:off x="6410507" y="1536174"/>
            <a:ext cx="46989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Vittore</a:t>
            </a:r>
            <a:r>
              <a:rPr lang="fr-FR" sz="2400" b="1" dirty="0">
                <a:solidFill>
                  <a:srgbClr val="FFFF00"/>
                </a:solidFill>
              </a:rPr>
              <a:t> Carpaccio, né vers 1465 à Venise (Italie) et mort en 1525 ou 1526 à Capo d'</a:t>
            </a:r>
            <a:r>
              <a:rPr lang="fr-FR" sz="2400" b="1" dirty="0" err="1">
                <a:solidFill>
                  <a:srgbClr val="FFFF00"/>
                </a:solidFill>
              </a:rPr>
              <a:t>Istria</a:t>
            </a:r>
            <a:r>
              <a:rPr lang="fr-FR" sz="2400" b="1" dirty="0">
                <a:solidFill>
                  <a:srgbClr val="FFFF00"/>
                </a:solidFill>
              </a:rPr>
              <a:t>, de son vrai nom </a:t>
            </a:r>
            <a:r>
              <a:rPr lang="fr-FR" sz="2400" b="1" dirty="0" err="1">
                <a:solidFill>
                  <a:srgbClr val="FFFF00"/>
                </a:solidFill>
              </a:rPr>
              <a:t>Scarpazza</a:t>
            </a:r>
            <a:r>
              <a:rPr lang="fr-FR" sz="2400" b="1" dirty="0">
                <a:solidFill>
                  <a:srgbClr val="FFFF00"/>
                </a:solidFill>
              </a:rPr>
              <a:t> ou </a:t>
            </a:r>
            <a:r>
              <a:rPr lang="fr-FR" sz="2400" b="1" dirty="0" err="1">
                <a:solidFill>
                  <a:srgbClr val="FFFF00"/>
                </a:solidFill>
              </a:rPr>
              <a:t>Scarpaccia</a:t>
            </a:r>
            <a:r>
              <a:rPr lang="fr-FR" sz="2400" b="1" dirty="0">
                <a:solidFill>
                  <a:srgbClr val="FFFF00"/>
                </a:solidFill>
              </a:rPr>
              <a:t>, est un peintre italien narratif de l'école vénitienne, émule de Gentile Bellini et de Lazzaro </a:t>
            </a:r>
            <a:r>
              <a:rPr lang="fr-FR" sz="2400" b="1" dirty="0" err="1">
                <a:solidFill>
                  <a:srgbClr val="FFFF00"/>
                </a:solidFill>
              </a:rPr>
              <a:t>Bastiani</a:t>
            </a:r>
            <a:r>
              <a:rPr lang="fr-FR" sz="2400" b="1" dirty="0">
                <a:solidFill>
                  <a:srgbClr val="FFFF00"/>
                </a:solidFill>
              </a:rPr>
              <a:t>, et influencé par la peinture flamande.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  <p:sndAc>
          <p:stSnd loop="1">
            <p:snd r:embed="rId2" name="Gounod - Ave Maria, transcription pour orgue solo (Anne-Isabelle de Parcevaux, orgue).wav"/>
          </p:stSnd>
        </p:sndAc>
      </p:transition>
    </mc:Choice>
    <mc:Fallback>
      <p:transition spd="slow">
        <p:fade/>
        <p:sndAc>
          <p:stSnd loop="1">
            <p:snd r:embed="rId2" name="Gounod - Ave Maria, transcription pour orgue solo (Anne-Isabelle de Parcevaux, orgu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ébé, Visage humain, habits&#10;&#10;Le contenu généré par l’IA peut être incorrect.">
            <a:extLst>
              <a:ext uri="{FF2B5EF4-FFF2-40B4-BE49-F238E27FC236}">
                <a16:creationId xmlns:a16="http://schemas.microsoft.com/office/drawing/2014/main" id="{BF3A9E99-C21D-ADBD-78A9-ADAE55E5FD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4624" y="470880"/>
            <a:ext cx="4752000" cy="591624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936C34-53C4-9461-C3D9-970B4F872203}"/>
              </a:ext>
            </a:extLst>
          </p:cNvPr>
          <p:cNvSpPr txBox="1"/>
          <p:nvPr/>
        </p:nvSpPr>
        <p:spPr>
          <a:xfrm>
            <a:off x="1499616" y="3593360"/>
            <a:ext cx="42550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Vierge à l'enfant bénissant, 1505-1510, 84,8 × 68,3 cm, huile sur panneau, National </a:t>
            </a:r>
            <a:r>
              <a:rPr lang="fr-FR" sz="2400" b="1" dirty="0" err="1"/>
              <a:t>Gallery</a:t>
            </a:r>
            <a:r>
              <a:rPr lang="fr-FR" sz="2400" b="1" dirty="0"/>
              <a:t> of Art, Washington (district de Columbia).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âtiment, dessin, véhicule&#10;&#10;Le contenu généré par l’IA peut être incorrect.">
            <a:extLst>
              <a:ext uri="{FF2B5EF4-FFF2-40B4-BE49-F238E27FC236}">
                <a16:creationId xmlns:a16="http://schemas.microsoft.com/office/drawing/2014/main" id="{6CE11B9D-FCB1-EEB3-C7F1-F2184C63B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247" y="417240"/>
            <a:ext cx="6408000" cy="60235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3639F7-F193-13FD-903B-BA7EF6D701E0}"/>
              </a:ext>
            </a:extLst>
          </p:cNvPr>
          <p:cNvSpPr txBox="1"/>
          <p:nvPr/>
        </p:nvSpPr>
        <p:spPr>
          <a:xfrm>
            <a:off x="7449312" y="3291840"/>
            <a:ext cx="43891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 Miracle de la relique de la Croix au Pont du Rialto, 1496, 365 × 399 cm, tempera sur toile, </a:t>
            </a:r>
            <a:r>
              <a:rPr lang="fr-FR" sz="2400" b="1" dirty="0" err="1">
                <a:solidFill>
                  <a:srgbClr val="FFFF00"/>
                </a:solidFill>
              </a:rPr>
              <a:t>Gallerie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dell'Accademia</a:t>
            </a:r>
            <a:r>
              <a:rPr lang="fr-FR" sz="2400" b="1" dirty="0">
                <a:solidFill>
                  <a:srgbClr val="FFFF00"/>
                </a:solidFill>
              </a:rPr>
              <a:t> de Venise.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mythologie&#10;&#10;Le contenu généré par l’IA peut être incorrect.">
            <a:extLst>
              <a:ext uri="{FF2B5EF4-FFF2-40B4-BE49-F238E27FC236}">
                <a16:creationId xmlns:a16="http://schemas.microsoft.com/office/drawing/2014/main" id="{E2FE6CCF-12FF-39B2-2349-06C79B3E1F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5616" y="862960"/>
            <a:ext cx="8604000" cy="531031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27889D-DED0-EB94-71CE-4CFD9FC53ABD}"/>
              </a:ext>
            </a:extLst>
          </p:cNvPr>
          <p:cNvSpPr txBox="1"/>
          <p:nvPr/>
        </p:nvSpPr>
        <p:spPr>
          <a:xfrm>
            <a:off x="402336" y="3096768"/>
            <a:ext cx="22920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Sainte Famille et Donateurs, 1505. Musée </a:t>
            </a:r>
            <a:r>
              <a:rPr lang="fr-FR" sz="2400" b="1" dirty="0" err="1">
                <a:solidFill>
                  <a:srgbClr val="FFFF00"/>
                </a:solidFill>
              </a:rPr>
              <a:t>Calouste</a:t>
            </a:r>
            <a:r>
              <a:rPr lang="fr-FR" sz="2400" b="1" dirty="0">
                <a:solidFill>
                  <a:srgbClr val="FFFF00"/>
                </a:solidFill>
              </a:rPr>
              <a:t>-Gulbenkian, Lisbonne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femme, art&#10;&#10;Le contenu généré par l’IA peut être incorrect.">
            <a:extLst>
              <a:ext uri="{FF2B5EF4-FFF2-40B4-BE49-F238E27FC236}">
                <a16:creationId xmlns:a16="http://schemas.microsoft.com/office/drawing/2014/main" id="{1C334268-E492-6407-2924-6BEDF0F279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091" y="510030"/>
            <a:ext cx="7596000" cy="583794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359EE1-ECC7-C7F9-7E5F-F3557866995D}"/>
              </a:ext>
            </a:extLst>
          </p:cNvPr>
          <p:cNvSpPr txBox="1"/>
          <p:nvPr/>
        </p:nvSpPr>
        <p:spPr>
          <a:xfrm>
            <a:off x="8802624" y="3429000"/>
            <a:ext cx="3133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Prédication de saint Etienne à Jérusalem (Louvre, Inv181).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abits, personnes, plein air&#10;&#10;Le contenu généré par l’IA peut être incorrect.">
            <a:extLst>
              <a:ext uri="{FF2B5EF4-FFF2-40B4-BE49-F238E27FC236}">
                <a16:creationId xmlns:a16="http://schemas.microsoft.com/office/drawing/2014/main" id="{4C7E8B3D-D3FE-6CEA-BB0E-6E4266ABBD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7069" y="360536"/>
            <a:ext cx="8856000" cy="613692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D791C5-0D04-562D-B573-B7764B29F817}"/>
              </a:ext>
            </a:extLst>
          </p:cNvPr>
          <p:cNvSpPr txBox="1"/>
          <p:nvPr/>
        </p:nvSpPr>
        <p:spPr>
          <a:xfrm>
            <a:off x="172365" y="2304288"/>
            <a:ext cx="2340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Giovanni di Niccolò Mansueti, Miracle de la Relique de la Sainte Croix à l'Église San Lio.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église, art, habits&#10;&#10;Le contenu généré par l’IA peut être incorrect.">
            <a:extLst>
              <a:ext uri="{FF2B5EF4-FFF2-40B4-BE49-F238E27FC236}">
                <a16:creationId xmlns:a16="http://schemas.microsoft.com/office/drawing/2014/main" id="{4FB39071-88BD-1868-2FA9-9276534F21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0277" y="455310"/>
            <a:ext cx="3384000" cy="594737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518BDF-44DE-F4F5-0BD1-7555ECB0B161}"/>
              </a:ext>
            </a:extLst>
          </p:cNvPr>
          <p:cNvSpPr txBox="1"/>
          <p:nvPr/>
        </p:nvSpPr>
        <p:spPr>
          <a:xfrm>
            <a:off x="7912608" y="3428999"/>
            <a:ext cx="3925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Présentation de Jésus au temple, 1510, Gallerie dell'Accademia de Venise.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adre photo, art&#10;&#10;Le contenu généré par l’IA peut être incorrect.">
            <a:extLst>
              <a:ext uri="{FF2B5EF4-FFF2-40B4-BE49-F238E27FC236}">
                <a16:creationId xmlns:a16="http://schemas.microsoft.com/office/drawing/2014/main" id="{21FBE3EE-D3F8-3765-BD57-00FC5097CF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8320" y="369000"/>
            <a:ext cx="7962996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97EA02-11AF-A285-03B2-AC6707965F1E}"/>
              </a:ext>
            </a:extLst>
          </p:cNvPr>
          <p:cNvSpPr txBox="1"/>
          <p:nvPr/>
        </p:nvSpPr>
        <p:spPr>
          <a:xfrm>
            <a:off x="426720" y="3121152"/>
            <a:ext cx="2511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Prédication de saint Étienne à Jérusalem, v. 1515, musée du Louvre.</a:t>
            </a: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essin, croquis, art&#10;&#10;Le contenu généré par l’IA peut être incorrect.">
            <a:extLst>
              <a:ext uri="{FF2B5EF4-FFF2-40B4-BE49-F238E27FC236}">
                <a16:creationId xmlns:a16="http://schemas.microsoft.com/office/drawing/2014/main" id="{35520BE6-5A53-49B4-3853-B417D701CC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240" y="1467000"/>
            <a:ext cx="10689519" cy="39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4B8310-5777-38FA-C3DE-2F46530374C7}"/>
              </a:ext>
            </a:extLst>
          </p:cNvPr>
          <p:cNvSpPr txBox="1"/>
          <p:nvPr/>
        </p:nvSpPr>
        <p:spPr>
          <a:xfrm>
            <a:off x="438912" y="5632704"/>
            <a:ext cx="12326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 1516, </a:t>
            </a:r>
            <a:r>
              <a:rPr lang="fr-FR" sz="2400" b="1" dirty="0" err="1">
                <a:solidFill>
                  <a:schemeClr val="bg1"/>
                </a:solidFill>
              </a:rPr>
              <a:t>Vittore</a:t>
            </a:r>
            <a:r>
              <a:rPr lang="fr-FR" sz="2400" b="1" dirty="0">
                <a:solidFill>
                  <a:schemeClr val="bg1"/>
                </a:solidFill>
              </a:rPr>
              <a:t> Carpaccio peint le Lion de Saint-Marc, emblème de la république de Venise. Tempera sur toile, 130 × 368 cm, Palais des Doges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bre, mammifère&#10;&#10;Le contenu généré par l’IA peut être incorrect.">
            <a:extLst>
              <a:ext uri="{FF2B5EF4-FFF2-40B4-BE49-F238E27FC236}">
                <a16:creationId xmlns:a16="http://schemas.microsoft.com/office/drawing/2014/main" id="{B7C350EE-B172-3CFE-2F1C-DBF79DBE6F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278" y="333000"/>
            <a:ext cx="7770353" cy="61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C770A4-44BC-916F-D662-C100906FC6AA}"/>
              </a:ext>
            </a:extLst>
          </p:cNvPr>
          <p:cNvSpPr txBox="1"/>
          <p:nvPr/>
        </p:nvSpPr>
        <p:spPr>
          <a:xfrm>
            <a:off x="8753856" y="3767328"/>
            <a:ext cx="3352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lamentation sur le corps du Christ mort, Gemäldegalerie (Berlin)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dessin, arbre&#10;&#10;Le contenu généré par l’IA peut être incorrect.">
            <a:extLst>
              <a:ext uri="{FF2B5EF4-FFF2-40B4-BE49-F238E27FC236}">
                <a16:creationId xmlns:a16="http://schemas.microsoft.com/office/drawing/2014/main" id="{A63096BE-D802-CCE1-5993-FB1FCCD149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7888" y="369000"/>
            <a:ext cx="4261099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D55FF87-BBCE-F77D-5F35-0EE49D4A08E1}"/>
              </a:ext>
            </a:extLst>
          </p:cNvPr>
          <p:cNvSpPr txBox="1"/>
          <p:nvPr/>
        </p:nvSpPr>
        <p:spPr>
          <a:xfrm>
            <a:off x="792480" y="3169920"/>
            <a:ext cx="3413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Jeune Cavalier dans un paysage. Musée Thyssen-</a:t>
            </a:r>
            <a:r>
              <a:rPr lang="fr-FR" sz="2400" b="1" dirty="0" err="1">
                <a:solidFill>
                  <a:srgbClr val="FFFF00"/>
                </a:solidFill>
              </a:rPr>
              <a:t>Bornemisza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livre&#10;&#10;Le contenu généré par l’IA peut être incorrect.">
            <a:extLst>
              <a:ext uri="{FF2B5EF4-FFF2-40B4-BE49-F238E27FC236}">
                <a16:creationId xmlns:a16="http://schemas.microsoft.com/office/drawing/2014/main" id="{04AE8F57-CD3E-47A7-79C8-4E1B0361C2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6064" y="369000"/>
            <a:ext cx="69632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2E4C45-15F2-1A3F-2E02-D5B54DDC2D54}"/>
              </a:ext>
            </a:extLst>
          </p:cNvPr>
          <p:cNvSpPr txBox="1"/>
          <p:nvPr/>
        </p:nvSpPr>
        <p:spPr>
          <a:xfrm>
            <a:off x="9460992" y="1905506"/>
            <a:ext cx="24871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Jacques de Voragine prêchant, détail d'une miniature de frontispice d'un manuscrit de la Légende dorée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AA8A809-D811-03DC-05D6-0EEA635893CE}"/>
              </a:ext>
            </a:extLst>
          </p:cNvPr>
          <p:cNvSpPr txBox="1"/>
          <p:nvPr/>
        </p:nvSpPr>
        <p:spPr>
          <a:xfrm>
            <a:off x="9460992" y="4987343"/>
            <a:ext cx="2487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vers 1480-1490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art, Arts visuels&#10;&#10;Le contenu généré par l’IA peut être incorrect.">
            <a:extLst>
              <a:ext uri="{FF2B5EF4-FFF2-40B4-BE49-F238E27FC236}">
                <a16:creationId xmlns:a16="http://schemas.microsoft.com/office/drawing/2014/main" id="{40160ABA-BC3E-CBC3-C0F0-3E12F7ED05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741527"/>
            <a:ext cx="11268000" cy="508233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ACA9D5-794C-D6AA-CADF-4B66A9D12715}"/>
              </a:ext>
            </a:extLst>
          </p:cNvPr>
          <p:cNvSpPr txBox="1"/>
          <p:nvPr/>
        </p:nvSpPr>
        <p:spPr>
          <a:xfrm>
            <a:off x="3791712" y="6116472"/>
            <a:ext cx="9485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Rencontre et départ des fiancés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cadre photo&#10;&#10;Le contenu généré par l’IA peut être incorrect.">
            <a:extLst>
              <a:ext uri="{FF2B5EF4-FFF2-40B4-BE49-F238E27FC236}">
                <a16:creationId xmlns:a16="http://schemas.microsoft.com/office/drawing/2014/main" id="{B748F083-EB54-D98D-4D15-78D723F65B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517032"/>
            <a:ext cx="11088000" cy="53187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AFFD65-5BBD-25B8-C2B3-79B565B511CB}"/>
              </a:ext>
            </a:extLst>
          </p:cNvPr>
          <p:cNvSpPr txBox="1"/>
          <p:nvPr/>
        </p:nvSpPr>
        <p:spPr>
          <a:xfrm>
            <a:off x="847761" y="6027003"/>
            <a:ext cx="1117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Arrivée des ambassadeurs anglais par Carpaccio - </a:t>
            </a:r>
            <a:r>
              <a:rPr lang="fr-FR" sz="2400" b="1" dirty="0" err="1">
                <a:solidFill>
                  <a:srgbClr val="FFFF00"/>
                </a:solidFill>
              </a:rPr>
              <a:t>Gallerie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dell'Accademia</a:t>
            </a:r>
            <a:r>
              <a:rPr lang="fr-FR" sz="2400" b="1" dirty="0">
                <a:solidFill>
                  <a:srgbClr val="FFFF00"/>
                </a:solidFill>
              </a:rPr>
              <a:t> à Venise</a:t>
            </a: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peinture, Visage humain&#10;&#10;Le contenu généré par l’IA peut être incorrect.">
            <a:extLst>
              <a:ext uri="{FF2B5EF4-FFF2-40B4-BE49-F238E27FC236}">
                <a16:creationId xmlns:a16="http://schemas.microsoft.com/office/drawing/2014/main" id="{2FF65407-E568-8012-3CA6-BD822D4668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2867" y="387000"/>
            <a:ext cx="4110813" cy="6084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1A3EA2-FDDD-D5B6-DE8F-6AA29F759603}"/>
              </a:ext>
            </a:extLst>
          </p:cNvPr>
          <p:cNvSpPr txBox="1"/>
          <p:nvPr/>
        </p:nvSpPr>
        <p:spPr>
          <a:xfrm>
            <a:off x="7022592" y="2560320"/>
            <a:ext cx="36819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légende de la vie de sainte Ursule (détail). Arrivée des ambassadeurs anglais, vers 1495, huile sur toile, </a:t>
            </a:r>
            <a:r>
              <a:rPr lang="fr-FR" sz="2400" b="1" dirty="0" err="1"/>
              <a:t>Gallerie</a:t>
            </a:r>
            <a:r>
              <a:rPr lang="fr-FR" sz="2400" b="1" dirty="0"/>
              <a:t> </a:t>
            </a:r>
            <a:r>
              <a:rPr lang="fr-FR" sz="2400" b="1" dirty="0" err="1"/>
              <a:t>dell'Accademia</a:t>
            </a:r>
            <a:r>
              <a:rPr lang="fr-FR" sz="2400" b="1" dirty="0"/>
              <a:t> de Venise.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art&#10;&#10;Le contenu généré par l’IA peut être incorrect.">
            <a:extLst>
              <a:ext uri="{FF2B5EF4-FFF2-40B4-BE49-F238E27FC236}">
                <a16:creationId xmlns:a16="http://schemas.microsoft.com/office/drawing/2014/main" id="{785686E1-BAD9-F116-9C8A-46E57516A9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2887" y="392175"/>
            <a:ext cx="5940000" cy="607365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90D6D5-1FB4-32CE-83B0-95F887BD8181}"/>
              </a:ext>
            </a:extLst>
          </p:cNvPr>
          <p:cNvSpPr txBox="1"/>
          <p:nvPr/>
        </p:nvSpPr>
        <p:spPr>
          <a:xfrm>
            <a:off x="225180" y="3279648"/>
            <a:ext cx="35722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songe de sainte Ursule, entre 1495-1500, 274 × 267 cm, huile sur toile, Gallerie dell'Accademia de Venise.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heval, dessin, texte&#10;&#10;Le contenu généré par l’IA peut être incorrect.">
            <a:extLst>
              <a:ext uri="{FF2B5EF4-FFF2-40B4-BE49-F238E27FC236}">
                <a16:creationId xmlns:a16="http://schemas.microsoft.com/office/drawing/2014/main" id="{8ABFF790-C732-D0F2-11B9-27B2272542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942351"/>
            <a:ext cx="11376000" cy="45267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96933C-534D-25A4-3E87-6A1B59F65263}"/>
              </a:ext>
            </a:extLst>
          </p:cNvPr>
          <p:cNvSpPr txBox="1"/>
          <p:nvPr/>
        </p:nvSpPr>
        <p:spPr>
          <a:xfrm>
            <a:off x="737184" y="5781537"/>
            <a:ext cx="11259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 Georges et le Dragon, 141 × 360 cm, huile sur toile, Scuola di San Giorgio, Venise.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personne, art, homme&#10;&#10;Le contenu généré par l’IA peut être incorrect.">
            <a:extLst>
              <a:ext uri="{FF2B5EF4-FFF2-40B4-BE49-F238E27FC236}">
                <a16:creationId xmlns:a16="http://schemas.microsoft.com/office/drawing/2014/main" id="{9BB7712F-62E1-1219-1426-0CB25C14C5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1032256"/>
            <a:ext cx="11232000" cy="42588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BE6446-50A7-B600-6C3D-7D0D79A49103}"/>
              </a:ext>
            </a:extLst>
          </p:cNvPr>
          <p:cNvSpPr txBox="1"/>
          <p:nvPr/>
        </p:nvSpPr>
        <p:spPr>
          <a:xfrm>
            <a:off x="536448" y="5495589"/>
            <a:ext cx="11423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Triomphe de saint Georges, 141 × 360 cm, huile sur toile, Scuola di San Giorgio, Venise.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rsonne, mythologie&#10;&#10;Le contenu généré par l’IA peut être incorrect.">
            <a:extLst>
              <a:ext uri="{FF2B5EF4-FFF2-40B4-BE49-F238E27FC236}">
                <a16:creationId xmlns:a16="http://schemas.microsoft.com/office/drawing/2014/main" id="{2ABD2D07-06DF-4B08-B853-063DACD570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33" y="603250"/>
            <a:ext cx="11028134" cy="511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A47FB4-AA68-17CF-2872-28D911F83ED6}"/>
              </a:ext>
            </a:extLst>
          </p:cNvPr>
          <p:cNvSpPr txBox="1"/>
          <p:nvPr/>
        </p:nvSpPr>
        <p:spPr>
          <a:xfrm>
            <a:off x="813581" y="5839251"/>
            <a:ext cx="11378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 Georges baptisant les Silénites, 141 × 285 cm, 1507, huile sur toile, Scuola di San Giorgio, Venise.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personne, intérieur&#10;&#10;Le contenu généré par l’IA peut être incorrect.">
            <a:extLst>
              <a:ext uri="{FF2B5EF4-FFF2-40B4-BE49-F238E27FC236}">
                <a16:creationId xmlns:a16="http://schemas.microsoft.com/office/drawing/2014/main" id="{83134E88-3EA3-D40E-1EB6-F1F6C3CCFF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734708"/>
            <a:ext cx="11268000" cy="520558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2284F9-2698-DF44-C862-E652D5CCDF81}"/>
              </a:ext>
            </a:extLst>
          </p:cNvPr>
          <p:cNvSpPr txBox="1"/>
          <p:nvPr/>
        </p:nvSpPr>
        <p:spPr>
          <a:xfrm>
            <a:off x="1304544" y="6123292"/>
            <a:ext cx="9704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Miracle de saint </a:t>
            </a:r>
            <a:r>
              <a:rPr lang="fr-FR" sz="2400" b="1" dirty="0" err="1">
                <a:solidFill>
                  <a:srgbClr val="FFFF00"/>
                </a:solidFill>
              </a:rPr>
              <a:t>Tryphon</a:t>
            </a:r>
            <a:r>
              <a:rPr lang="fr-FR" sz="2400" b="1" dirty="0">
                <a:solidFill>
                  <a:srgbClr val="FFFF00"/>
                </a:solidFill>
              </a:rPr>
              <a:t>, 141 × 300 cm, 1507, huile sur toile, </a:t>
            </a:r>
            <a:r>
              <a:rPr lang="fr-FR" sz="2400" b="1" dirty="0" err="1">
                <a:solidFill>
                  <a:srgbClr val="FFFF00"/>
                </a:solidFill>
              </a:rPr>
              <a:t>Scuola</a:t>
            </a:r>
            <a:r>
              <a:rPr lang="fr-FR" sz="2400" b="1" dirty="0">
                <a:solidFill>
                  <a:srgbClr val="FFFF00"/>
                </a:solidFill>
              </a:rPr>
              <a:t> di San Giorgio, Venise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Le contenu généré par l’IA peut être incorrect.">
            <a:extLst>
              <a:ext uri="{FF2B5EF4-FFF2-40B4-BE49-F238E27FC236}">
                <a16:creationId xmlns:a16="http://schemas.microsoft.com/office/drawing/2014/main" id="{DCE7FB5F-8E77-CEC6-6F09-F60804DC3D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937" y="369000"/>
            <a:ext cx="906666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5DB2F5-7C8F-D297-14D8-D460E561BE84}"/>
              </a:ext>
            </a:extLst>
          </p:cNvPr>
          <p:cNvSpPr txBox="1"/>
          <p:nvPr/>
        </p:nvSpPr>
        <p:spPr>
          <a:xfrm>
            <a:off x="10253472" y="1964353"/>
            <a:ext cx="19385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Funérailles de saint Jérôme, 141 × 211 cm, 1502, huile sur toile, </a:t>
            </a:r>
            <a:r>
              <a:rPr lang="fr-FR" sz="2400" b="1" dirty="0" err="1">
                <a:solidFill>
                  <a:srgbClr val="FFFF00"/>
                </a:solidFill>
              </a:rPr>
              <a:t>Scuola</a:t>
            </a:r>
            <a:r>
              <a:rPr lang="fr-FR" sz="2400" b="1" dirty="0">
                <a:solidFill>
                  <a:srgbClr val="FFFF00"/>
                </a:solidFill>
              </a:rPr>
              <a:t> di San Giorgio, Venise.</a:t>
            </a: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mammifère&#10;&#10;Le contenu généré par l’IA peut être incorrect.">
            <a:extLst>
              <a:ext uri="{FF2B5EF4-FFF2-40B4-BE49-F238E27FC236}">
                <a16:creationId xmlns:a16="http://schemas.microsoft.com/office/drawing/2014/main" id="{2B653677-BC22-85A8-B42D-23D1BE4822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866" y="369000"/>
            <a:ext cx="8881623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A47C720-E5D6-CD5D-A7CD-2D9A2631F0BC}"/>
              </a:ext>
            </a:extLst>
          </p:cNvPr>
          <p:cNvSpPr txBox="1"/>
          <p:nvPr/>
        </p:nvSpPr>
        <p:spPr>
          <a:xfrm>
            <a:off x="182880" y="2039112"/>
            <a:ext cx="21579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Jérôme conduisant au monastère le lion blessé, 141 × 211 cm, 1502, huile sur toile, Scuola di San Giorgio, Venise.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âtiment, habits, meubles&#10;&#10;Le contenu généré par l’IA peut être incorrect.">
            <a:extLst>
              <a:ext uri="{FF2B5EF4-FFF2-40B4-BE49-F238E27FC236}">
                <a16:creationId xmlns:a16="http://schemas.microsoft.com/office/drawing/2014/main" id="{3F74224B-CE22-3276-D0B9-A791CCBBBD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522" y="464314"/>
            <a:ext cx="8856000" cy="5929371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20B78F-BC9A-3C7C-1394-374E7EB1DDBE}"/>
              </a:ext>
            </a:extLst>
          </p:cNvPr>
          <p:cNvSpPr txBox="1"/>
          <p:nvPr/>
        </p:nvSpPr>
        <p:spPr>
          <a:xfrm>
            <a:off x="9790176" y="3218688"/>
            <a:ext cx="22677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chemeClr val="bg1"/>
                </a:solidFill>
              </a:rPr>
              <a:t>La Vision de saint Augustin, 141 × 210 cm, 1502, huile sur toile, Scuola di San Giorgio, Venise.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adre photo, intérieur&#10;&#10;Le contenu généré par l’IA peut être incorrect.">
            <a:extLst>
              <a:ext uri="{FF2B5EF4-FFF2-40B4-BE49-F238E27FC236}">
                <a16:creationId xmlns:a16="http://schemas.microsoft.com/office/drawing/2014/main" id="{C07BAA27-DB59-8FF2-BE57-577EB5D406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5152" y="447890"/>
            <a:ext cx="5940000" cy="59622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A4858B-B975-FDF1-1A29-59432D33C25C}"/>
              </a:ext>
            </a:extLst>
          </p:cNvPr>
          <p:cNvSpPr txBox="1"/>
          <p:nvPr/>
        </p:nvSpPr>
        <p:spPr>
          <a:xfrm>
            <a:off x="438912" y="3273552"/>
            <a:ext cx="398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Nativité de la Vierge, 126 × 128 cm, tempera sur toile, Académie Carrara, Bergame.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t, femme&#10;&#10;Le contenu généré par l’IA peut être incorrect.">
            <a:extLst>
              <a:ext uri="{FF2B5EF4-FFF2-40B4-BE49-F238E27FC236}">
                <a16:creationId xmlns:a16="http://schemas.microsoft.com/office/drawing/2014/main" id="{88D0D883-5BC1-9EFF-1267-E9C3FE754A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468" y="369000"/>
            <a:ext cx="6740939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013D59-ED27-75FD-551D-9ADA430CB92F}"/>
              </a:ext>
            </a:extLst>
          </p:cNvPr>
          <p:cNvSpPr txBox="1"/>
          <p:nvPr/>
        </p:nvSpPr>
        <p:spPr>
          <a:xfrm>
            <a:off x="8119872" y="3328416"/>
            <a:ext cx="33771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Présentation de la Vierge au Temple, 130 × 137 cm, huile sur toile, Pinacothèque de Brera, Milan.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Prophète&#10;&#10;Le contenu généré par l’IA peut être incorrect.">
            <a:extLst>
              <a:ext uri="{FF2B5EF4-FFF2-40B4-BE49-F238E27FC236}">
                <a16:creationId xmlns:a16="http://schemas.microsoft.com/office/drawing/2014/main" id="{16FA632F-B139-BC73-E95D-826A554A9F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3064" y="387000"/>
            <a:ext cx="6585230" cy="608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2530FB-36E7-0E64-81BD-10E152ADE4B1}"/>
              </a:ext>
            </a:extLst>
          </p:cNvPr>
          <p:cNvSpPr txBox="1"/>
          <p:nvPr/>
        </p:nvSpPr>
        <p:spPr>
          <a:xfrm>
            <a:off x="341376" y="3078712"/>
            <a:ext cx="40111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Miracle de la tige de floraison (ou Mariage de la Vierge), 130 × 140 cm, huile sur toile, Pinacothèque de Brera, Milan.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Arts visuels&#10;&#10;Le contenu généré par l’IA peut être incorrect.">
            <a:extLst>
              <a:ext uri="{FF2B5EF4-FFF2-40B4-BE49-F238E27FC236}">
                <a16:creationId xmlns:a16="http://schemas.microsoft.com/office/drawing/2014/main" id="{BD94CD3F-244A-DCBF-FDA6-F0AFECA7F9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0952" y="472920"/>
            <a:ext cx="6372000" cy="591215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AB0A24-A7A4-CE81-F74F-4691842EF528}"/>
              </a:ext>
            </a:extLst>
          </p:cNvPr>
          <p:cNvSpPr txBox="1"/>
          <p:nvPr/>
        </p:nvSpPr>
        <p:spPr>
          <a:xfrm>
            <a:off x="8290560" y="2743200"/>
            <a:ext cx="3901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Annonciation, 130 × 140 cm, huile et tempera sur panneau, </a:t>
            </a:r>
            <a:r>
              <a:rPr lang="fr-FR" sz="2400" b="1" dirty="0" err="1">
                <a:solidFill>
                  <a:schemeClr val="bg1"/>
                </a:solidFill>
              </a:rPr>
              <a:t>Galleria</a:t>
            </a:r>
            <a:r>
              <a:rPr lang="fr-FR" sz="2400" b="1" dirty="0">
                <a:solidFill>
                  <a:schemeClr val="bg1"/>
                </a:solidFill>
              </a:rPr>
              <a:t> Franchetti, Ca' d'</a:t>
            </a:r>
            <a:r>
              <a:rPr lang="fr-FR" sz="2400" b="1" dirty="0" err="1">
                <a:solidFill>
                  <a:schemeClr val="bg1"/>
                </a:solidFill>
              </a:rPr>
              <a:t>Oro</a:t>
            </a:r>
            <a:r>
              <a:rPr lang="fr-FR" sz="2400" b="1" dirty="0">
                <a:solidFill>
                  <a:schemeClr val="bg1"/>
                </a:solidFill>
              </a:rPr>
              <a:t>, Venise</a:t>
            </a: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iel, bâtiment&#10;&#10;Le contenu généré par l’IA peut être incorrect.">
            <a:extLst>
              <a:ext uri="{FF2B5EF4-FFF2-40B4-BE49-F238E27FC236}">
                <a16:creationId xmlns:a16="http://schemas.microsoft.com/office/drawing/2014/main" id="{F7EAF4FF-F679-65EE-03CC-9F96AB8168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899" y="470600"/>
            <a:ext cx="6480000" cy="59167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396BD2-BA58-C445-40CF-AD334E2F9593}"/>
              </a:ext>
            </a:extLst>
          </p:cNvPr>
          <p:cNvSpPr txBox="1"/>
          <p:nvPr/>
        </p:nvSpPr>
        <p:spPr>
          <a:xfrm>
            <a:off x="548510" y="3279648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Visitation, 130 × 140 cm, huile sur toile, Museo Correr, Venise.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Arts visuels&#10;&#10;Le contenu généré par l’IA peut être incorrect.">
            <a:extLst>
              <a:ext uri="{FF2B5EF4-FFF2-40B4-BE49-F238E27FC236}">
                <a16:creationId xmlns:a16="http://schemas.microsoft.com/office/drawing/2014/main" id="{F0C11D29-F5D3-8E43-7B5A-A44DCBBDA7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4992" y="451080"/>
            <a:ext cx="6336000" cy="595584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9BEA6D-8CE4-7E57-4435-779C7350221A}"/>
              </a:ext>
            </a:extLst>
          </p:cNvPr>
          <p:cNvSpPr txBox="1"/>
          <p:nvPr/>
        </p:nvSpPr>
        <p:spPr>
          <a:xfrm>
            <a:off x="8314944" y="3454878"/>
            <a:ext cx="3877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Mort de la Vierge, 130 × 141 cm, huile sur panneau ?, </a:t>
            </a:r>
            <a:r>
              <a:rPr lang="fr-FR" sz="2400" b="1" dirty="0" err="1">
                <a:solidFill>
                  <a:srgbClr val="FFFF00"/>
                </a:solidFill>
              </a:rPr>
              <a:t>Galleria</a:t>
            </a:r>
            <a:r>
              <a:rPr lang="fr-FR" sz="2400" b="1" dirty="0">
                <a:solidFill>
                  <a:srgbClr val="FFFF00"/>
                </a:solidFill>
              </a:rPr>
              <a:t> Franchetti, Ca' d'</a:t>
            </a:r>
            <a:r>
              <a:rPr lang="fr-FR" sz="2400" b="1" dirty="0" err="1">
                <a:solidFill>
                  <a:srgbClr val="FFFF00"/>
                </a:solidFill>
              </a:rPr>
              <a:t>Oro</a:t>
            </a:r>
            <a:r>
              <a:rPr lang="fr-FR" sz="2400" b="1" dirty="0">
                <a:solidFill>
                  <a:srgbClr val="FFFF00"/>
                </a:solidFill>
              </a:rPr>
              <a:t>, Venise.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Visage humain, personne&#10;&#10;Le contenu généré par l’IA peut être incorrect.">
            <a:extLst>
              <a:ext uri="{FF2B5EF4-FFF2-40B4-BE49-F238E27FC236}">
                <a16:creationId xmlns:a16="http://schemas.microsoft.com/office/drawing/2014/main" id="{95F0B44E-B097-0D14-1851-FABBAAABDE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0" y="473565"/>
            <a:ext cx="5616000" cy="591087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6D3536-DEE5-F3FF-6EB6-B28DE0F16B0F}"/>
              </a:ext>
            </a:extLst>
          </p:cNvPr>
          <p:cNvSpPr txBox="1"/>
          <p:nvPr/>
        </p:nvSpPr>
        <p:spPr>
          <a:xfrm>
            <a:off x="207264" y="2933730"/>
            <a:ext cx="3596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Étienne consacrée diacre (détail) Saint Roch ?), 1511, tempera sur toile, Gemäldegalerie (Berlin).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67DDBF-CE53-3D1B-56AC-EEEE408E5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dessin, art&#10;&#10;Le contenu généré par l’IA peut être incorrect.">
            <a:extLst>
              <a:ext uri="{FF2B5EF4-FFF2-40B4-BE49-F238E27FC236}">
                <a16:creationId xmlns:a16="http://schemas.microsoft.com/office/drawing/2014/main" id="{55598BC4-3E02-60A3-A6DC-4E42B00249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201" y="1228741"/>
            <a:ext cx="7631170" cy="47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E530FB-2E76-9214-5860-558A8478C2F9}"/>
              </a:ext>
            </a:extLst>
          </p:cNvPr>
          <p:cNvSpPr txBox="1"/>
          <p:nvPr/>
        </p:nvSpPr>
        <p:spPr>
          <a:xfrm>
            <a:off x="1815586" y="90974"/>
            <a:ext cx="5486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</a:t>
            </a:r>
            <a:r>
              <a:rPr lang="fr-FR" sz="2800" b="1" dirty="0" err="1">
                <a:solidFill>
                  <a:srgbClr val="FFFF00"/>
                </a:solidFill>
              </a:rPr>
              <a:t>Vittore</a:t>
            </a:r>
            <a:r>
              <a:rPr lang="fr-FR" sz="2800" b="1" dirty="0">
                <a:solidFill>
                  <a:srgbClr val="FFFF00"/>
                </a:solidFill>
              </a:rPr>
              <a:t> Carpaccio Peintre Italien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9716D77-F72E-F867-D576-DD2F0CA83BCB}"/>
              </a:ext>
            </a:extLst>
          </p:cNvPr>
          <p:cNvSpPr txBox="1"/>
          <p:nvPr/>
        </p:nvSpPr>
        <p:spPr>
          <a:xfrm>
            <a:off x="681730" y="6348060"/>
            <a:ext cx="775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Vittore Carpaccio, Saint Etienne est consacré diacre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FAC9F0A-BE81-5973-DAF4-08BE835D8B28}"/>
              </a:ext>
            </a:extLst>
          </p:cNvPr>
          <p:cNvSpPr txBox="1"/>
          <p:nvPr/>
        </p:nvSpPr>
        <p:spPr>
          <a:xfrm>
            <a:off x="8802624" y="2487168"/>
            <a:ext cx="3255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4405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659</Words>
  <Application>Microsoft Office PowerPoint</Application>
  <PresentationFormat>Grand écran</PresentationFormat>
  <Paragraphs>38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2025-02-28T10:54:19Z</dcterms:created>
  <dcterms:modified xsi:type="dcterms:W3CDTF">2025-03-23T10:11:40Z</dcterms:modified>
</cp:coreProperties>
</file>