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1" r:id="rId3"/>
    <p:sldId id="272" r:id="rId4"/>
    <p:sldId id="270" r:id="rId5"/>
    <p:sldId id="269" r:id="rId6"/>
    <p:sldId id="268" r:id="rId7"/>
    <p:sldId id="267" r:id="rId8"/>
    <p:sldId id="266" r:id="rId9"/>
    <p:sldId id="265" r:id="rId10"/>
    <p:sldId id="264" r:id="rId11"/>
    <p:sldId id="262" r:id="rId12"/>
    <p:sldId id="261" r:id="rId13"/>
    <p:sldId id="260" r:id="rId14"/>
    <p:sldId id="259" r:id="rId15"/>
    <p:sldId id="258" r:id="rId16"/>
    <p:sldId id="257" r:id="rId17"/>
    <p:sldId id="273" r:id="rId18"/>
    <p:sldId id="274" r:id="rId19"/>
    <p:sldId id="275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7" r:id="rId28"/>
    <p:sldId id="284" r:id="rId29"/>
    <p:sldId id="289" r:id="rId30"/>
    <p:sldId id="285" r:id="rId31"/>
    <p:sldId id="286" r:id="rId32"/>
    <p:sldId id="288" r:id="rId3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65" autoAdjust="0"/>
    <p:restoredTop sz="94660"/>
  </p:normalViewPr>
  <p:slideViewPr>
    <p:cSldViewPr snapToGrid="0">
      <p:cViewPr varScale="1">
        <p:scale>
          <a:sx n="63" d="100"/>
          <a:sy n="63" d="100"/>
        </p:scale>
        <p:origin x="509" y="18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B089F3-6844-0085-E77E-42F217BC6E6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5B6C09A-8209-4514-2BAE-1348CCA26B7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A6A5C66-C50A-98AD-A554-763D2A3046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21/03/2025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6F45E60-0C24-121D-12A9-D8DD333471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211EEA0-50D4-F6AF-B05F-B32D0557B1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0474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7A246C-B37E-3D51-AA10-F7CBCDFB2F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FABCDF7-765A-07E7-555E-81825C0FB4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6502C7E-EA20-7016-6FA5-26742CE422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21/03/2025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331CAA5-8A70-19CA-5B17-40FB410B9A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A356333-1ADA-D42E-E532-4A574080F4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3440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59A2E6-3414-FE3B-0DD2-40B1DE2966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2FEEC84-1C83-C4F1-7571-2F1C178E6A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4F67399-358F-0E1E-0F44-2915671DC7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21/03/2025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3229CF9-7B36-E59E-9305-D066389A73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BECE468-11AF-B55D-C725-23BCB7A2A7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7790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EFEF63-8840-2BE1-C576-2660BE81AF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37E924D-CCF7-E876-F105-F3E6D996357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DB64F69-05DF-ADF8-2BE1-B2B93B59500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2B206F5-507D-1604-3663-E207283D1D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21/03/2025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EA58CD3-7C49-35BA-A26A-51733D798D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C38830D-C42D-C826-7A44-954D887A91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2427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E8DF51-0AB6-10F3-EF55-8D99AA08C9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08D7E1A-B178-8165-02C5-D31C4DC77A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640F485-95FC-DB48-85C3-13557062D4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ED765EA7-27DB-FBD3-934E-29FCCCDAAA6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91D8E284-3E4D-9021-CACD-BDEF7A3BBD2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CDE2FD3-83C0-A3BB-EF79-384ED5BBE2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21/03/2025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D53E4423-60B7-663C-EB33-A93F2FFAA6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5EDCE821-6141-307B-835E-1F42FF8952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4509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C2E40A-1DF7-F5A4-C5FD-521BE233D5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C6357E0-D07F-E4EA-0FC5-8003A212B4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21/03/2025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3ED47E1-D2B8-6726-EC8C-5C56DA2EC7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E060852-C557-0E21-9696-8EDBD2FC7F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830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860FD76-139E-5B56-87E5-9B41743E93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21/03/2025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94E18E9-4E2A-B44A-725A-C330E40EF3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3A1AB888-1E8A-33FD-B5BD-2A984E908E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6894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16AFFF-15D1-16CC-43A3-D2DBAEC357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C5DFA6F-C200-DA46-A066-4EB8AAA6B8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F4B4A27-7D34-C752-E107-689EC99408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67376FE-A790-8C59-BD90-91ACEBCB35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21/03/2025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C8F7DC7-45CC-57BA-4033-AD2A196314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0E83C21-7CC8-F40B-45B5-DF230B5059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4545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1A970D-F676-87E3-B8F6-5A3A6D8D44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5900529C-FA65-8622-5304-0B8E041FF1A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19A119A-DD07-347F-89AD-E690660AAC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756911E-1E55-4933-D202-062C0373B1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21/03/2025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035D872-202E-F54F-87E7-57B9CCCA80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E46A997-1B11-F72C-298F-B2C693008E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1791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529296-98F8-605B-009C-622A3D3C11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1635291-CDB6-70AB-C724-8AAC20397F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F994723-B4FB-0BD0-AC0F-6C9245BBC5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21/03/2025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22ABAFA-2D71-820B-BF4D-4CD98DFA41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A15E9E5-E0E5-D804-7C6C-8DE4A0D616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1488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3E1E2D92-1232-FC6A-FCBF-1C73B707DF7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66E7EEF-1BCD-6123-21EE-3F97D0E349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30DCB5C-802C-95C2-EA2E-8ADFE53290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21/03/2025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F0BAEA6-71B5-2813-2271-B1E9C0CAA8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89FA58A-C1C0-415C-7767-BC536CD65F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5862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>
              <a:lumMod val="7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11726646-FEBC-08E8-7144-85451D5EDC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6B52F3A-F91D-E677-E206-F8D1E5F558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6C1E6F0-8949-50FB-5292-1F9FBFDAD58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C234826-C824-4A48-8CF1-B89DCDEE2041}" type="datetimeFigureOut">
              <a:rPr lang="fr-FR" smtClean="0"/>
              <a:t>21/03/2025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DCF888B-DBE1-6427-B412-DD7FBE2E311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566BB2D-29F0-85C4-4002-3A863582C61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78119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arbre, ciel&#10;&#10;Le contenu généré par l’IA peut être incorrect.">
            <a:extLst>
              <a:ext uri="{FF2B5EF4-FFF2-40B4-BE49-F238E27FC236}">
                <a16:creationId xmlns:a16="http://schemas.microsoft.com/office/drawing/2014/main" id="{1488D510-C52B-A296-F5B1-B9079BE24A6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5076" y="463311"/>
            <a:ext cx="10081847" cy="612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466899A-160D-765D-8B3A-B146FEDECA8B}"/>
              </a:ext>
            </a:extLst>
          </p:cNvPr>
          <p:cNvSpPr txBox="1"/>
          <p:nvPr/>
        </p:nvSpPr>
        <p:spPr>
          <a:xfrm>
            <a:off x="3633216" y="43856"/>
            <a:ext cx="72054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Château de </a:t>
            </a:r>
            <a:r>
              <a:rPr lang="fr-FR" sz="2400" b="1" dirty="0" err="1">
                <a:solidFill>
                  <a:srgbClr val="FFFF00"/>
                </a:solidFill>
              </a:rPr>
              <a:t>Montclair</a:t>
            </a:r>
            <a:r>
              <a:rPr lang="fr-FR" sz="2400" b="1" dirty="0">
                <a:solidFill>
                  <a:srgbClr val="FFFF00"/>
                </a:solidFill>
              </a:rPr>
              <a:t> – Allemagne -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E69835AA-C85D-0D5E-174C-F0816D415C05}"/>
              </a:ext>
            </a:extLst>
          </p:cNvPr>
          <p:cNvSpPr txBox="1"/>
          <p:nvPr/>
        </p:nvSpPr>
        <p:spPr>
          <a:xfrm>
            <a:off x="10628142" y="4856109"/>
            <a:ext cx="20726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Cliquez Gauche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24F96A4F-0BDC-7CDB-D0BD-02AD18A42184}"/>
              </a:ext>
            </a:extLst>
          </p:cNvPr>
          <p:cNvSpPr txBox="1"/>
          <p:nvPr/>
        </p:nvSpPr>
        <p:spPr>
          <a:xfrm>
            <a:off x="9954298" y="5687106"/>
            <a:ext cx="249373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PPS En Manuel   Merci</a:t>
            </a:r>
          </a:p>
        </p:txBody>
      </p:sp>
    </p:spTree>
    <p:extLst>
      <p:ext uri="{BB962C8B-B14F-4D97-AF65-F5344CB8AC3E}">
        <p14:creationId xmlns:p14="http://schemas.microsoft.com/office/powerpoint/2010/main" val="699682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sndAc>
          <p:stSnd>
            <p:snd r:embed="rId2" name="𝕰𝖑𝖙𝖍𝖎𝖓 - Fort Boyard (medieval cover).wav"/>
          </p:stSnd>
        </p:sndAc>
      </p:transition>
    </mc:Choice>
    <mc:Fallback xmlns="">
      <p:transition spd="slow">
        <p:sndAc>
          <p:stSnd>
            <p:snd r:embed="rId4" name="𝕰𝖑𝖙𝖍𝖎𝖓 - Fort Boyard (medieval cover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D7479EB-B6BE-B61D-A1E3-A19D49436C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nuage, ciel&#10;&#10;Le contenu généré par l’IA peut être incorrect.">
            <a:extLst>
              <a:ext uri="{FF2B5EF4-FFF2-40B4-BE49-F238E27FC236}">
                <a16:creationId xmlns:a16="http://schemas.microsoft.com/office/drawing/2014/main" id="{BF8022A3-A45D-CAA3-DBFD-B5D5F8F60AA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5658" y="622109"/>
            <a:ext cx="8424000" cy="5613782"/>
          </a:xfrm>
          <a:prstGeom prst="rect">
            <a:avLst/>
          </a:prstGeom>
          <a:effectLst>
            <a:softEdge rad="127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A3AA07A-441D-687A-3DEC-C5F117551E95}"/>
              </a:ext>
            </a:extLst>
          </p:cNvPr>
          <p:cNvSpPr txBox="1"/>
          <p:nvPr/>
        </p:nvSpPr>
        <p:spPr>
          <a:xfrm>
            <a:off x="2905370" y="5774226"/>
            <a:ext cx="89087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Château De </a:t>
            </a:r>
            <a:r>
              <a:rPr lang="fr-FR" sz="2400" b="1" dirty="0" err="1">
                <a:solidFill>
                  <a:schemeClr val="bg1"/>
                </a:solidFill>
              </a:rPr>
              <a:t>Montclar</a:t>
            </a:r>
            <a:endParaRPr lang="fr-FR" sz="2400" b="1" dirty="0">
              <a:solidFill>
                <a:schemeClr val="bg1"/>
              </a:solidFill>
            </a:endParaRP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3D1D5558-DBCC-4306-8490-C6C681EC108E}"/>
              </a:ext>
            </a:extLst>
          </p:cNvPr>
          <p:cNvSpPr txBox="1"/>
          <p:nvPr/>
        </p:nvSpPr>
        <p:spPr>
          <a:xfrm>
            <a:off x="9054100" y="1443841"/>
            <a:ext cx="3131421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Le château de </a:t>
            </a:r>
            <a:r>
              <a:rPr lang="fr-FR" sz="2800" b="1" dirty="0" err="1">
                <a:solidFill>
                  <a:schemeClr val="bg1"/>
                </a:solidFill>
              </a:rPr>
              <a:t>Montclair</a:t>
            </a:r>
            <a:r>
              <a:rPr lang="fr-FR" sz="2800" b="1" dirty="0">
                <a:solidFill>
                  <a:schemeClr val="bg1"/>
                </a:solidFill>
              </a:rPr>
              <a:t> est un édifice en ruines situé sur le territoire de la commune allemande de </a:t>
            </a:r>
            <a:r>
              <a:rPr lang="fr-FR" sz="2800" b="1" dirty="0" err="1">
                <a:solidFill>
                  <a:schemeClr val="bg1"/>
                </a:solidFill>
              </a:rPr>
              <a:t>Mettlach</a:t>
            </a:r>
            <a:r>
              <a:rPr lang="fr-FR" sz="2800" b="1" dirty="0">
                <a:solidFill>
                  <a:schemeClr val="bg1"/>
                </a:solidFill>
              </a:rPr>
              <a:t>, en Sarre.</a:t>
            </a:r>
          </a:p>
        </p:txBody>
      </p:sp>
    </p:spTree>
    <p:extLst>
      <p:ext uri="{BB962C8B-B14F-4D97-AF65-F5344CB8AC3E}">
        <p14:creationId xmlns:p14="http://schemas.microsoft.com/office/powerpoint/2010/main" val="2318005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201CE79-8483-E231-CF1B-2D97B822AD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ante, plein air, arbre, herbe&#10;&#10;Le contenu généré par l’IA peut être incorrect.">
            <a:extLst>
              <a:ext uri="{FF2B5EF4-FFF2-40B4-BE49-F238E27FC236}">
                <a16:creationId xmlns:a16="http://schemas.microsoft.com/office/drawing/2014/main" id="{784099D0-0BB5-82B7-3C11-CE294EB8A19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5" y="279000"/>
            <a:ext cx="9453709" cy="6300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726299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>
              <a:lumMod val="75000"/>
            </a:schemeClr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313EB85-F805-F7A8-6677-7381ED9368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nuage, ciel&#10;&#10;Le contenu généré par l’IA peut être incorrect.">
            <a:extLst>
              <a:ext uri="{FF2B5EF4-FFF2-40B4-BE49-F238E27FC236}">
                <a16:creationId xmlns:a16="http://schemas.microsoft.com/office/drawing/2014/main" id="{B1A9CCE3-EFD3-1B45-CA83-6DC4008A3E9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7" y="279000"/>
            <a:ext cx="9453706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F60E5FA-A663-27D2-05F8-24C1B376EB6B}"/>
              </a:ext>
            </a:extLst>
          </p:cNvPr>
          <p:cNvSpPr txBox="1"/>
          <p:nvPr/>
        </p:nvSpPr>
        <p:spPr>
          <a:xfrm>
            <a:off x="2979754" y="0"/>
            <a:ext cx="83880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Le Château De </a:t>
            </a:r>
            <a:r>
              <a:rPr lang="fr-FR" sz="3200" b="1" dirty="0" err="1">
                <a:solidFill>
                  <a:schemeClr val="bg1"/>
                </a:solidFill>
              </a:rPr>
              <a:t>Montclar</a:t>
            </a:r>
            <a:r>
              <a:rPr lang="fr-FR" sz="3200" b="1" dirty="0">
                <a:solidFill>
                  <a:schemeClr val="bg1"/>
                </a:solidFill>
              </a:rPr>
              <a:t> à Suivre</a:t>
            </a:r>
          </a:p>
        </p:txBody>
      </p:sp>
    </p:spTree>
    <p:extLst>
      <p:ext uri="{BB962C8B-B14F-4D97-AF65-F5344CB8AC3E}">
        <p14:creationId xmlns:p14="http://schemas.microsoft.com/office/powerpoint/2010/main" val="900448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5796E7D-867B-94DE-F7BC-535DFC051F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ontagne, végétation, jungle&#10;&#10;Le contenu généré par l’IA peut être incorrect.">
            <a:extLst>
              <a:ext uri="{FF2B5EF4-FFF2-40B4-BE49-F238E27FC236}">
                <a16:creationId xmlns:a16="http://schemas.microsoft.com/office/drawing/2014/main" id="{4E5A641D-D1B4-DDC4-E752-CF1A3ABA50B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2216" y="279000"/>
            <a:ext cx="9509433" cy="630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289918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3D25D70-84B2-51E2-9BEF-63E74C2E65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Ruines&#10;&#10;Le contenu généré par l’IA peut être incorrect.">
            <a:extLst>
              <a:ext uri="{FF2B5EF4-FFF2-40B4-BE49-F238E27FC236}">
                <a16:creationId xmlns:a16="http://schemas.microsoft.com/office/drawing/2014/main" id="{4B28F64C-4567-C802-566F-D63F75B681F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98000" y="432000"/>
            <a:ext cx="3996000" cy="5994000"/>
          </a:xfrm>
          <a:prstGeom prst="rect">
            <a:avLst/>
          </a:prstGeom>
          <a:ln w="2286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91106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65FE46B-AA64-FF91-4B5D-110509018D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ciel, bâtiment&#10;&#10;Le contenu généré par l’IA peut être incorrect.">
            <a:extLst>
              <a:ext uri="{FF2B5EF4-FFF2-40B4-BE49-F238E27FC236}">
                <a16:creationId xmlns:a16="http://schemas.microsoft.com/office/drawing/2014/main" id="{D064E30C-B6DF-13DD-835F-B1858F9A071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4416" y="279000"/>
            <a:ext cx="8400000" cy="6300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02007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CA4F401-5D9A-F3BF-AA34-7FB4F0744F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Ruines&#10;&#10;Le contenu généré par l’IA peut être incorrect.">
            <a:extLst>
              <a:ext uri="{FF2B5EF4-FFF2-40B4-BE49-F238E27FC236}">
                <a16:creationId xmlns:a16="http://schemas.microsoft.com/office/drawing/2014/main" id="{8F729363-CF09-0004-03E1-AA2A9BB9451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20281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2AB7AE7-DBF7-214D-014C-242A33C48C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château&#10;&#10;Le contenu généré par l’IA peut être incorrect.">
            <a:extLst>
              <a:ext uri="{FF2B5EF4-FFF2-40B4-BE49-F238E27FC236}">
                <a16:creationId xmlns:a16="http://schemas.microsoft.com/office/drawing/2014/main" id="{CA18E39B-BDEA-38A2-A944-56943758607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5908" y="369000"/>
            <a:ext cx="4588568" cy="612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ciel, Ruines, arbre&#10;&#10;Le contenu généré par l’IA peut être incorrect.">
            <a:extLst>
              <a:ext uri="{FF2B5EF4-FFF2-40B4-BE49-F238E27FC236}">
                <a16:creationId xmlns:a16="http://schemas.microsoft.com/office/drawing/2014/main" id="{BBA443A8-6C53-CED7-6FFA-5FC7EC9A012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90092" y="369000"/>
            <a:ext cx="4536000" cy="6049895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724928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E0DB5EC-8847-B2BC-9221-70EB9D8A53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ciel, arbre, bâtiment&#10;&#10;Le contenu généré par l’IA peut être incorrect.">
            <a:extLst>
              <a:ext uri="{FF2B5EF4-FFF2-40B4-BE49-F238E27FC236}">
                <a16:creationId xmlns:a16="http://schemas.microsoft.com/office/drawing/2014/main" id="{164E0668-5073-CD8E-9B9D-3EFF3143255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2224" y="279000"/>
            <a:ext cx="8400000" cy="6300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25992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DD5A59F-2A3F-FF52-133E-CB402B747F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arbre, ciel&#10;&#10;Le contenu généré par l’IA peut être incorrect.">
            <a:extLst>
              <a:ext uri="{FF2B5EF4-FFF2-40B4-BE49-F238E27FC236}">
                <a16:creationId xmlns:a16="http://schemas.microsoft.com/office/drawing/2014/main" id="{A71D5C39-FD8C-95A3-09EA-3A20C546FAB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88765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DA9F1A4-DC61-3F3C-93A4-671E09DAC1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bâtiment&#10;&#10;Le contenu généré par l’IA peut être incorrect.">
            <a:extLst>
              <a:ext uri="{FF2B5EF4-FFF2-40B4-BE49-F238E27FC236}">
                <a16:creationId xmlns:a16="http://schemas.microsoft.com/office/drawing/2014/main" id="{9E04D94D-90A9-2082-F4F7-7F5C19A1890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64979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7783FC4-1D1A-32FC-E7E6-B308C3C361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plante, montagne&#10;&#10;Le contenu généré par l’IA peut être incorrect.">
            <a:extLst>
              <a:ext uri="{FF2B5EF4-FFF2-40B4-BE49-F238E27FC236}">
                <a16:creationId xmlns:a16="http://schemas.microsoft.com/office/drawing/2014/main" id="{C79D9486-CD84-B8F9-3997-B4725399F34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32831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590C310-13EE-A072-A303-4C448AC3B9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rbre&#10;&#10;Le contenu généré par l’IA peut être incorrect.">
            <a:extLst>
              <a:ext uri="{FF2B5EF4-FFF2-40B4-BE49-F238E27FC236}">
                <a16:creationId xmlns:a16="http://schemas.microsoft.com/office/drawing/2014/main" id="{AD37B53B-84FF-A7BA-C1E6-580D65B5604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4238" y="477000"/>
            <a:ext cx="4428000" cy="5904000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bâtiment, plein air, ciel, arche&#10;&#10;Le contenu généré par l’IA peut être incorrect.">
            <a:extLst>
              <a:ext uri="{FF2B5EF4-FFF2-40B4-BE49-F238E27FC236}">
                <a16:creationId xmlns:a16="http://schemas.microsoft.com/office/drawing/2014/main" id="{5B24ACD4-D3C0-D023-19DD-581005FE284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30865" y="495000"/>
            <a:ext cx="4046897" cy="5868000"/>
          </a:xfrm>
          <a:prstGeom prst="rect">
            <a:avLst/>
          </a:prstGeom>
          <a:ln w="2286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45214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CD1A042-8B1C-6CCA-037B-1545EC59D0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château&#10;&#10;Le contenu généré par l’IA peut être incorrect.">
            <a:extLst>
              <a:ext uri="{FF2B5EF4-FFF2-40B4-BE49-F238E27FC236}">
                <a16:creationId xmlns:a16="http://schemas.microsoft.com/office/drawing/2014/main" id="{081C7818-0765-3309-9933-E4B3E0C4BD4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22895" y="279000"/>
            <a:ext cx="8746209" cy="6300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52005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F865EE8-8155-1209-E306-8CF6A55DC7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Ruines&#10;&#10;Le contenu généré par l’IA peut être incorrect.">
            <a:extLst>
              <a:ext uri="{FF2B5EF4-FFF2-40B4-BE49-F238E27FC236}">
                <a16:creationId xmlns:a16="http://schemas.microsoft.com/office/drawing/2014/main" id="{6623C3EE-4D11-5C91-F821-4B32A9E042A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8000" y="1069300"/>
            <a:ext cx="11376000" cy="4449681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944684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F6DDAE4-FC3E-0609-36E9-85C57793F8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meubles, Table de cuisine et de salle à manger, bâtiment, table basse&#10;&#10;Le contenu généré par l’IA peut être incorrect.">
            <a:extLst>
              <a:ext uri="{FF2B5EF4-FFF2-40B4-BE49-F238E27FC236}">
                <a16:creationId xmlns:a16="http://schemas.microsoft.com/office/drawing/2014/main" id="{F3F38226-2834-D0D4-3DAB-CE5727FD4AA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8000" y="1009655"/>
            <a:ext cx="11556000" cy="4586288"/>
          </a:xfrm>
          <a:prstGeom prst="rect">
            <a:avLst/>
          </a:prstGeom>
          <a:ln w="228600" cap="sq" cmpd="thickThin">
            <a:solidFill>
              <a:schemeClr val="accent2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79113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DFCE1D6-D194-38E6-6A95-DE85E1C52A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hiver&#10;&#10;Le contenu généré par l’IA peut être incorrect.">
            <a:extLst>
              <a:ext uri="{FF2B5EF4-FFF2-40B4-BE49-F238E27FC236}">
                <a16:creationId xmlns:a16="http://schemas.microsoft.com/office/drawing/2014/main" id="{6CDCD7E8-8433-621A-6D3D-EE24ABC2E2C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4000" y="826725"/>
            <a:ext cx="11304000" cy="5204550"/>
          </a:xfrm>
          <a:prstGeom prst="rect">
            <a:avLst/>
          </a:prstGeom>
          <a:ln w="228600" cap="sq" cmpd="thickThin">
            <a:solidFill>
              <a:schemeClr val="bg2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677634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C7463FE-0072-A021-B47E-0F84EC7F54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bâtiment, ciel&#10;&#10;Le contenu généré par l’IA peut être incorrect.">
            <a:extLst>
              <a:ext uri="{FF2B5EF4-FFF2-40B4-BE49-F238E27FC236}">
                <a16:creationId xmlns:a16="http://schemas.microsoft.com/office/drawing/2014/main" id="{4FD6A829-D6B4-166F-ACC9-949C89B2417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0000" y="1279650"/>
            <a:ext cx="11592000" cy="4298700"/>
          </a:xfrm>
          <a:prstGeom prst="rect">
            <a:avLst/>
          </a:prstGeom>
          <a:ln w="228600" cap="sq" cmpd="thickThin">
            <a:solidFill>
              <a:schemeClr val="tx2">
                <a:lumMod val="25000"/>
                <a:lumOff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44693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66C494B-FF90-0199-4228-11BF51F865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Ruines&#10;&#10;Le contenu généré par l’IA peut être incorrect.">
            <a:extLst>
              <a:ext uri="{FF2B5EF4-FFF2-40B4-BE49-F238E27FC236}">
                <a16:creationId xmlns:a16="http://schemas.microsoft.com/office/drawing/2014/main" id="{A3CDF1D1-B0BF-5CD1-00B8-C8693937FAB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7569" y="458999"/>
            <a:ext cx="4716000" cy="5995215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ciel, bâtiment, nuage&#10;&#10;Le contenu généré par l’IA peut être incorrect.">
            <a:extLst>
              <a:ext uri="{FF2B5EF4-FFF2-40B4-BE49-F238E27FC236}">
                <a16:creationId xmlns:a16="http://schemas.microsoft.com/office/drawing/2014/main" id="{D278AF21-E4D5-5386-F006-1ADA0C89B5A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74431" y="486607"/>
            <a:ext cx="4320000" cy="594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258559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CCFCF47-D379-B0B2-0059-38BD61B4D5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nuage&#10;&#10;Le contenu généré par l’IA peut être incorrect.">
            <a:extLst>
              <a:ext uri="{FF2B5EF4-FFF2-40B4-BE49-F238E27FC236}">
                <a16:creationId xmlns:a16="http://schemas.microsoft.com/office/drawing/2014/main" id="{3D34991B-4A60-0A87-13C8-3C9D6B65D59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37074" y="279000"/>
            <a:ext cx="8717851" cy="6300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39351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E1D6104-DE9B-38FE-BB4A-71D02140BF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arbre&#10;&#10;Le contenu généré par l’IA peut être incorrect.">
            <a:extLst>
              <a:ext uri="{FF2B5EF4-FFF2-40B4-BE49-F238E27FC236}">
                <a16:creationId xmlns:a16="http://schemas.microsoft.com/office/drawing/2014/main" id="{0ED8279E-5C03-E92E-9551-799548D1C6D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89155" y="279000"/>
            <a:ext cx="8228572" cy="6300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061654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9ADD047-2D32-FEFB-DE6E-54DBF774F3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montagne, nature&#10;&#10;Le contenu généré par l’IA peut être incorrect.">
            <a:extLst>
              <a:ext uri="{FF2B5EF4-FFF2-40B4-BE49-F238E27FC236}">
                <a16:creationId xmlns:a16="http://schemas.microsoft.com/office/drawing/2014/main" id="{A81E0748-25F6-A13C-08CB-482CEF0FB4A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5" y="279000"/>
            <a:ext cx="9453709" cy="6300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937948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dkUpDiag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C65D157-265C-E94A-12F7-92D769D58B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nature, végétation&#10;&#10;Le contenu généré par l’IA peut être incorrect.">
            <a:extLst>
              <a:ext uri="{FF2B5EF4-FFF2-40B4-BE49-F238E27FC236}">
                <a16:creationId xmlns:a16="http://schemas.microsoft.com/office/drawing/2014/main" id="{361C2627-40EB-0D5A-212F-F56F9DCF7F7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5" y="279000"/>
            <a:ext cx="9453709" cy="6300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525381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98520FB-3373-A35C-BF23-AAE94614F8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château, mur, art, plante&#10;&#10;Le contenu généré par l’IA peut être incorrect.">
            <a:extLst>
              <a:ext uri="{FF2B5EF4-FFF2-40B4-BE49-F238E27FC236}">
                <a16:creationId xmlns:a16="http://schemas.microsoft.com/office/drawing/2014/main" id="{9F315EDB-A88A-3D09-C94B-30689C17ADD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57115" y="279000"/>
            <a:ext cx="9453709" cy="6300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515107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009BF9B-4D4F-E813-B8AF-51589E31CE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eau, nature&#10;&#10;Le contenu généré par l’IA peut être incorrect.">
            <a:extLst>
              <a:ext uri="{FF2B5EF4-FFF2-40B4-BE49-F238E27FC236}">
                <a16:creationId xmlns:a16="http://schemas.microsoft.com/office/drawing/2014/main" id="{5490DF22-A20C-01BF-A2F5-719ABB58A16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8763" y="428062"/>
            <a:ext cx="4536000" cy="6049890"/>
          </a:xfrm>
          <a:prstGeom prst="rect">
            <a:avLst/>
          </a:prstGeom>
          <a:ln w="228600" cap="sq" cmpd="thickThin">
            <a:solidFill>
              <a:srgbClr val="92D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bâtiment, plein air, portail, arche&#10;&#10;Le contenu généré par l’IA peut être incorrect.">
            <a:extLst>
              <a:ext uri="{FF2B5EF4-FFF2-40B4-BE49-F238E27FC236}">
                <a16:creationId xmlns:a16="http://schemas.microsoft.com/office/drawing/2014/main" id="{AC367AD2-C9E5-12FC-6A58-1B1B0E47926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87238" y="428062"/>
            <a:ext cx="4500000" cy="6001875"/>
          </a:xfrm>
          <a:prstGeom prst="rect">
            <a:avLst/>
          </a:prstGeom>
          <a:ln w="228600" cap="sq" cmpd="thickThin">
            <a:solidFill>
              <a:schemeClr val="accent1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474197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1621027-889D-05B5-DC8D-500F096D63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intérieur, personne, mur&#10;&#10;Le contenu généré par l’IA peut être incorrect.">
            <a:extLst>
              <a:ext uri="{FF2B5EF4-FFF2-40B4-BE49-F238E27FC236}">
                <a16:creationId xmlns:a16="http://schemas.microsoft.com/office/drawing/2014/main" id="{124B6A5A-7F3B-E58C-DBD8-2D0BDACB257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88000" y="367560"/>
            <a:ext cx="4608000" cy="6122880"/>
          </a:xfrm>
          <a:prstGeom prst="rect">
            <a:avLst/>
          </a:prstGeom>
          <a:ln w="228600" cap="sq" cmpd="thickThin">
            <a:solidFill>
              <a:schemeClr val="accent5">
                <a:lumMod val="40000"/>
                <a:lumOff val="6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B7DDBF6-EEC3-8D20-18CE-D88235CFC00D}"/>
              </a:ext>
            </a:extLst>
          </p:cNvPr>
          <p:cNvSpPr txBox="1"/>
          <p:nvPr/>
        </p:nvSpPr>
        <p:spPr>
          <a:xfrm>
            <a:off x="6563638" y="2890391"/>
            <a:ext cx="443421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Le musée Au Château de </a:t>
            </a:r>
            <a:r>
              <a:rPr lang="fr-FR" sz="3200" b="1" dirty="0" err="1">
                <a:solidFill>
                  <a:schemeClr val="bg1"/>
                </a:solidFill>
              </a:rPr>
              <a:t>Monclar</a:t>
            </a:r>
            <a:r>
              <a:rPr lang="fr-FR" sz="3200" b="1" dirty="0">
                <a:solidFill>
                  <a:schemeClr val="bg1"/>
                </a:solidFill>
              </a:rPr>
              <a:t> Allemagne</a:t>
            </a:r>
          </a:p>
        </p:txBody>
      </p:sp>
    </p:spTree>
    <p:extLst>
      <p:ext uri="{BB962C8B-B14F-4D97-AF65-F5344CB8AC3E}">
        <p14:creationId xmlns:p14="http://schemas.microsoft.com/office/powerpoint/2010/main" val="3748771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FD173C9-ADE1-8998-B933-38B0CBC8DC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lein air, paysage, montagne&#10;&#10;Le contenu généré par l’IA peut être incorrect.">
            <a:extLst>
              <a:ext uri="{FF2B5EF4-FFF2-40B4-BE49-F238E27FC236}">
                <a16:creationId xmlns:a16="http://schemas.microsoft.com/office/drawing/2014/main" id="{A822ADF5-333C-7FD1-BB32-E2D19F54A21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5947" y="3232264"/>
            <a:ext cx="4727537" cy="3132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jeune enfant, intérieur, bébé, habits&#10;&#10;Le contenu généré par l’IA peut être incorrect.">
            <a:extLst>
              <a:ext uri="{FF2B5EF4-FFF2-40B4-BE49-F238E27FC236}">
                <a16:creationId xmlns:a16="http://schemas.microsoft.com/office/drawing/2014/main" id="{D38D08CD-122B-6414-1DA8-904136E2439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96053" y="543227"/>
            <a:ext cx="4560000" cy="3420000"/>
          </a:xfrm>
          <a:prstGeom prst="rect">
            <a:avLst/>
          </a:prstGeom>
          <a:ln w="2286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8C09DE5-FD96-295C-8033-5AE98CE66F6B}"/>
              </a:ext>
            </a:extLst>
          </p:cNvPr>
          <p:cNvSpPr txBox="1"/>
          <p:nvPr/>
        </p:nvSpPr>
        <p:spPr>
          <a:xfrm>
            <a:off x="1636843" y="1316170"/>
            <a:ext cx="570306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Le Musée Au Château De </a:t>
            </a:r>
            <a:r>
              <a:rPr lang="fr-FR" sz="3200" b="1" dirty="0" err="1">
                <a:solidFill>
                  <a:srgbClr val="FFFF00"/>
                </a:solidFill>
              </a:rPr>
              <a:t>Monclar</a:t>
            </a:r>
            <a:r>
              <a:rPr lang="fr-FR" sz="3200" b="1" dirty="0">
                <a:solidFill>
                  <a:srgbClr val="FFFF00"/>
                </a:solidFill>
              </a:rPr>
              <a:t> – Allemagne – </a:t>
            </a:r>
          </a:p>
        </p:txBody>
      </p:sp>
    </p:spTree>
    <p:extLst>
      <p:ext uri="{BB962C8B-B14F-4D97-AF65-F5344CB8AC3E}">
        <p14:creationId xmlns:p14="http://schemas.microsoft.com/office/powerpoint/2010/main" val="3546086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eubles, Table de cuisine et de salle à manger, intérieur, mur&#10;&#10;Le contenu généré par l’IA peut être incorrect.">
            <a:extLst>
              <a:ext uri="{FF2B5EF4-FFF2-40B4-BE49-F238E27FC236}">
                <a16:creationId xmlns:a16="http://schemas.microsoft.com/office/drawing/2014/main" id="{503CD71A-39C5-363A-8A5F-8E49EA851D3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2670" y="1737000"/>
            <a:ext cx="4512000" cy="3384000"/>
          </a:xfrm>
          <a:prstGeom prst="rect">
            <a:avLst/>
          </a:prstGeom>
          <a:ln w="2286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arbre, sol, vacances&#10;&#10;Le contenu généré par l’IA peut être incorrect.">
            <a:extLst>
              <a:ext uri="{FF2B5EF4-FFF2-40B4-BE49-F238E27FC236}">
                <a16:creationId xmlns:a16="http://schemas.microsoft.com/office/drawing/2014/main" id="{13AE396B-C8AC-0D3D-99E8-9011A51A87C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09330" y="405000"/>
            <a:ext cx="3780000" cy="6048000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8B6A2A74-4EE1-1E8A-B90B-0CDDCA7790E1}"/>
              </a:ext>
            </a:extLst>
          </p:cNvPr>
          <p:cNvSpPr txBox="1"/>
          <p:nvPr/>
        </p:nvSpPr>
        <p:spPr>
          <a:xfrm>
            <a:off x="574674" y="319096"/>
            <a:ext cx="725341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Le Musée  Au </a:t>
            </a:r>
            <a:r>
              <a:rPr lang="fr-FR" sz="3200" b="1" dirty="0" err="1"/>
              <a:t>Ch^teau</a:t>
            </a:r>
            <a:r>
              <a:rPr lang="fr-FR" sz="3200" b="1" dirty="0"/>
              <a:t> De </a:t>
            </a:r>
            <a:r>
              <a:rPr lang="fr-FR" sz="3200" b="1" dirty="0" err="1"/>
              <a:t>Monclar</a:t>
            </a:r>
            <a:r>
              <a:rPr lang="fr-FR" sz="3200" b="1" dirty="0"/>
              <a:t> - Allemagne</a:t>
            </a:r>
          </a:p>
        </p:txBody>
      </p:sp>
    </p:spTree>
    <p:extLst>
      <p:ext uri="{BB962C8B-B14F-4D97-AF65-F5344CB8AC3E}">
        <p14:creationId xmlns:p14="http://schemas.microsoft.com/office/powerpoint/2010/main" val="62313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F79BF07-1CEB-0846-B4D7-560C62ECCE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herbe, arbre&#10;&#10;Le contenu généré par l’IA peut être incorrect.">
            <a:extLst>
              <a:ext uri="{FF2B5EF4-FFF2-40B4-BE49-F238E27FC236}">
                <a16:creationId xmlns:a16="http://schemas.microsoft.com/office/drawing/2014/main" id="{107FEA61-33AD-5794-0987-C50DBFE58D4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8711" y="1718999"/>
            <a:ext cx="4601949" cy="3420000"/>
          </a:xfrm>
          <a:prstGeom prst="rect">
            <a:avLst/>
          </a:prstGeom>
          <a:ln w="2286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bâtiment, arbre, plante&#10;&#10;Le contenu généré par l’IA peut être incorrect.">
            <a:extLst>
              <a:ext uri="{FF2B5EF4-FFF2-40B4-BE49-F238E27FC236}">
                <a16:creationId xmlns:a16="http://schemas.microsoft.com/office/drawing/2014/main" id="{79230EF4-2B1F-BDCC-8251-150DB5AD55D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77289" y="644136"/>
            <a:ext cx="4176000" cy="5569727"/>
          </a:xfrm>
          <a:prstGeom prst="rect">
            <a:avLst/>
          </a:prstGeom>
          <a:ln w="228600" cap="sq" cmpd="thickThin">
            <a:solidFill>
              <a:schemeClr val="accent2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888997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0DB2295-55A7-9D18-4818-EFFF7EA05D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paysage, eau&#10;&#10;Le contenu généré par l’IA peut être incorrect.">
            <a:extLst>
              <a:ext uri="{FF2B5EF4-FFF2-40B4-BE49-F238E27FC236}">
                <a16:creationId xmlns:a16="http://schemas.microsoft.com/office/drawing/2014/main" id="{10977252-DDE3-A1E6-29D1-9B3CE015AE0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2353" y="602870"/>
            <a:ext cx="4644000" cy="3076651"/>
          </a:xfrm>
          <a:prstGeom prst="rect">
            <a:avLst/>
          </a:prstGeom>
          <a:ln w="228600" cap="sq" cmpd="thickThin">
            <a:solidFill>
              <a:schemeClr val="accent1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arbre, nuage, paysage&#10;&#10;Le contenu généré par l’IA peut être incorrect.">
            <a:extLst>
              <a:ext uri="{FF2B5EF4-FFF2-40B4-BE49-F238E27FC236}">
                <a16:creationId xmlns:a16="http://schemas.microsoft.com/office/drawing/2014/main" id="{CCF2D80D-9D6F-2C88-2C19-BF096CB1B3B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95647" y="3165954"/>
            <a:ext cx="4644000" cy="3091163"/>
          </a:xfrm>
          <a:prstGeom prst="rect">
            <a:avLst/>
          </a:prstGeom>
          <a:ln w="228600" cap="sq" cmpd="thickThin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957181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97A362-0587-F43A-0EEB-0EA2C78899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transport, embarcation, arbre&#10;&#10;Le contenu généré par l’IA peut être incorrect.">
            <a:extLst>
              <a:ext uri="{FF2B5EF4-FFF2-40B4-BE49-F238E27FC236}">
                <a16:creationId xmlns:a16="http://schemas.microsoft.com/office/drawing/2014/main" id="{72C5C22A-8846-4FD8-5332-C65BCE6251E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9677" y="945000"/>
            <a:ext cx="10212645" cy="496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725C7D3E-8CC2-7B13-AD97-F26234A8DCFB}"/>
              </a:ext>
            </a:extLst>
          </p:cNvPr>
          <p:cNvSpPr txBox="1"/>
          <p:nvPr/>
        </p:nvSpPr>
        <p:spPr>
          <a:xfrm>
            <a:off x="1265129" y="0"/>
            <a:ext cx="1036307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Sur Une Suggestion De </a:t>
            </a:r>
            <a:r>
              <a:rPr lang="fr-FR" sz="3200" b="1" dirty="0" err="1">
                <a:solidFill>
                  <a:srgbClr val="FFFF00"/>
                </a:solidFill>
              </a:rPr>
              <a:t>JackDidier</a:t>
            </a:r>
            <a:r>
              <a:rPr lang="fr-FR" sz="3200" b="1" dirty="0">
                <a:solidFill>
                  <a:srgbClr val="FFFF00"/>
                </a:solidFill>
              </a:rPr>
              <a:t> ,Lorient Vous A </a:t>
            </a:r>
          </a:p>
          <a:p>
            <a:r>
              <a:rPr lang="fr-FR" sz="3200" b="1" dirty="0">
                <a:solidFill>
                  <a:srgbClr val="FFFF00"/>
                </a:solidFill>
              </a:rPr>
              <a:t>Présenté Le Château De </a:t>
            </a:r>
            <a:r>
              <a:rPr lang="fr-FR" sz="3200" b="1" dirty="0" err="1">
                <a:solidFill>
                  <a:srgbClr val="FFFF00"/>
                </a:solidFill>
              </a:rPr>
              <a:t>Montclar</a:t>
            </a:r>
            <a:r>
              <a:rPr lang="fr-FR" sz="3200" b="1" dirty="0">
                <a:solidFill>
                  <a:srgbClr val="FFFF00"/>
                </a:solidFill>
              </a:rPr>
              <a:t> –Allemagne  -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C3CA1F8D-448D-6FA2-3752-B25405C109CE}"/>
              </a:ext>
            </a:extLst>
          </p:cNvPr>
          <p:cNvSpPr txBox="1"/>
          <p:nvPr/>
        </p:nvSpPr>
        <p:spPr>
          <a:xfrm>
            <a:off x="2730673" y="5752830"/>
            <a:ext cx="100749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Les Images Et Le Son Du Net - Daniel</a:t>
            </a:r>
          </a:p>
        </p:txBody>
      </p:sp>
    </p:spTree>
    <p:extLst>
      <p:ext uri="{BB962C8B-B14F-4D97-AF65-F5344CB8AC3E}">
        <p14:creationId xmlns:p14="http://schemas.microsoft.com/office/powerpoint/2010/main" val="623607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</TotalTime>
  <Words>97</Words>
  <Application>Microsoft Office PowerPoint</Application>
  <PresentationFormat>Grand écran</PresentationFormat>
  <Paragraphs>12</Paragraphs>
  <Slides>32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32</vt:i4>
      </vt:variant>
    </vt:vector>
  </HeadingPairs>
  <TitlesOfParts>
    <vt:vector size="36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7</cp:revision>
  <dcterms:created xsi:type="dcterms:W3CDTF">2025-02-28T10:54:19Z</dcterms:created>
  <dcterms:modified xsi:type="dcterms:W3CDTF">2025-03-21T05:55:56Z</dcterms:modified>
</cp:coreProperties>
</file>