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301" r:id="rId4"/>
    <p:sldId id="259" r:id="rId5"/>
    <p:sldId id="260" r:id="rId6"/>
    <p:sldId id="261" r:id="rId7"/>
    <p:sldId id="262" r:id="rId8"/>
    <p:sldId id="263" r:id="rId9"/>
    <p:sldId id="264" r:id="rId10"/>
    <p:sldId id="265" r:id="rId11"/>
    <p:sldId id="266" r:id="rId12"/>
    <p:sldId id="267" r:id="rId13"/>
    <p:sldId id="268" r:id="rId14"/>
    <p:sldId id="269" r:id="rId15"/>
    <p:sldId id="282" r:id="rId16"/>
    <p:sldId id="278" r:id="rId17"/>
    <p:sldId id="272" r:id="rId18"/>
    <p:sldId id="283" r:id="rId19"/>
    <p:sldId id="287" r:id="rId20"/>
    <p:sldId id="273" r:id="rId21"/>
    <p:sldId id="276" r:id="rId22"/>
    <p:sldId id="270" r:id="rId23"/>
    <p:sldId id="274" r:id="rId24"/>
    <p:sldId id="295" r:id="rId25"/>
    <p:sldId id="302" r:id="rId26"/>
    <p:sldId id="285" r:id="rId27"/>
    <p:sldId id="271" r:id="rId28"/>
    <p:sldId id="277" r:id="rId29"/>
    <p:sldId id="298" r:id="rId30"/>
    <p:sldId id="279" r:id="rId31"/>
    <p:sldId id="294" r:id="rId32"/>
    <p:sldId id="286" r:id="rId33"/>
    <p:sldId id="280" r:id="rId34"/>
    <p:sldId id="289" r:id="rId35"/>
    <p:sldId id="290" r:id="rId36"/>
    <p:sldId id="293" r:id="rId37"/>
    <p:sldId id="288" r:id="rId38"/>
    <p:sldId id="291" r:id="rId39"/>
    <p:sldId id="297" r:id="rId40"/>
    <p:sldId id="296" r:id="rId41"/>
    <p:sldId id="299" r:id="rId42"/>
    <p:sldId id="300" r:id="rId4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94608EB0-9D52-49CD-95DC-35237DDAF182}" type="datetimeFigureOut">
              <a:rPr lang="fr-FR" smtClean="0"/>
              <a:t>22/03/2025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332004850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4608EB0-9D52-49CD-95DC-35237DDAF182}" type="datetimeFigureOut">
              <a:rPr lang="fr-FR" smtClean="0"/>
              <a:t>22/03/2025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104020274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4608EB0-9D52-49CD-95DC-35237DDAF182}" type="datetimeFigureOut">
              <a:rPr lang="fr-FR" smtClean="0"/>
              <a:t>22/03/2025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323667062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4608EB0-9D52-49CD-95DC-35237DDAF182}" type="datetimeFigureOut">
              <a:rPr lang="fr-FR" smtClean="0"/>
              <a:t>22/03/2025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427292167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4608EB0-9D52-49CD-95DC-35237DDAF182}" type="datetimeFigureOut">
              <a:rPr lang="fr-FR" smtClean="0"/>
              <a:t>22/03/2025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13937607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4608EB0-9D52-49CD-95DC-35237DDAF182}" type="datetimeFigureOut">
              <a:rPr lang="fr-FR" smtClean="0"/>
              <a:t>22/03/2025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151137082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4608EB0-9D52-49CD-95DC-35237DDAF182}" type="datetimeFigureOut">
              <a:rPr lang="fr-FR" smtClean="0"/>
              <a:t>22/03/2025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243293122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4608EB0-9D52-49CD-95DC-35237DDAF182}" type="datetimeFigureOut">
              <a:rPr lang="fr-FR" smtClean="0"/>
              <a:t>22/03/2025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34943037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4608EB0-9D52-49CD-95DC-35237DDAF182}" type="datetimeFigureOut">
              <a:rPr lang="fr-FR" smtClean="0"/>
              <a:t>22/03/2025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393574386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4608EB0-9D52-49CD-95DC-35237DDAF182}" type="datetimeFigureOut">
              <a:rPr lang="fr-FR" smtClean="0"/>
              <a:t>22/03/2025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16055644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4608EB0-9D52-49CD-95DC-35237DDAF182}" type="datetimeFigureOut">
              <a:rPr lang="fr-FR" smtClean="0"/>
              <a:t>22/03/2025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B0BCD0-D3B1-4360-BD37-E4DC3463770B}" type="slidenum">
              <a:rPr lang="fr-FR" smtClean="0"/>
              <a:t>‹N°›</a:t>
            </a:fld>
            <a:endParaRPr lang="fr-FR"/>
          </a:p>
        </p:txBody>
      </p:sp>
    </p:spTree>
    <p:extLst>
      <p:ext uri="{BB962C8B-B14F-4D97-AF65-F5344CB8AC3E}">
        <p14:creationId xmlns:p14="http://schemas.microsoft.com/office/powerpoint/2010/main" val="14946185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608EB0-9D52-49CD-95DC-35237DDAF182}" type="datetimeFigureOut">
              <a:rPr lang="fr-FR" smtClean="0"/>
              <a:t>22/03/2025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B0BCD0-D3B1-4360-BD37-E4DC3463770B}" type="slidenum">
              <a:rPr lang="fr-FR" smtClean="0"/>
              <a:t>‹N°›</a:t>
            </a:fld>
            <a:endParaRPr lang="fr-FR"/>
          </a:p>
        </p:txBody>
      </p:sp>
    </p:spTree>
    <p:extLst>
      <p:ext uri="{BB962C8B-B14F-4D97-AF65-F5344CB8AC3E}">
        <p14:creationId xmlns:p14="http://schemas.microsoft.com/office/powerpoint/2010/main" val="154206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g"/><Relationship Id="rId7" Type="http://schemas.openxmlformats.org/officeDocument/2006/relationships/image" Target="../media/image4.jpg"/><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8" Type="http://schemas.openxmlformats.org/officeDocument/2006/relationships/hyperlink" Target="https://fr.wikipedia.org/wiki/Sous-r%C3%A9gions_du_Portugal" TargetMode="External"/><Relationship Id="rId13" Type="http://schemas.openxmlformats.org/officeDocument/2006/relationships/hyperlink" Target="https://fr.wikipedia.org/wiki/Maire" TargetMode="External"/><Relationship Id="rId18" Type="http://schemas.openxmlformats.org/officeDocument/2006/relationships/hyperlink" Target="https://fr.wikipedia.org/wiki/Code_postal" TargetMode="External"/><Relationship Id="rId3" Type="http://schemas.openxmlformats.org/officeDocument/2006/relationships/image" Target="../media/image6.png"/><Relationship Id="rId21" Type="http://schemas.openxmlformats.org/officeDocument/2006/relationships/hyperlink" Target="https://fr.wikipedia.org/wiki/Densit%C3%A9_de_population" TargetMode="External"/><Relationship Id="rId7" Type="http://schemas.openxmlformats.org/officeDocument/2006/relationships/hyperlink" Target="https://fr.wikipedia.org/wiki/R%C3%A9gion_Centre_(Portugal)" TargetMode="External"/><Relationship Id="rId12" Type="http://schemas.openxmlformats.org/officeDocument/2006/relationships/hyperlink" Target="https://fr.wikipedia.org/wiki/District_d'Aveiro" TargetMode="External"/><Relationship Id="rId17" Type="http://schemas.openxmlformats.org/officeDocument/2006/relationships/hyperlink" Target="https://fr.wikipedia.org/wiki/CDS_%E2%80%93_Parti_populaire" TargetMode="External"/><Relationship Id="rId2" Type="http://schemas.openxmlformats.org/officeDocument/2006/relationships/image" Target="../media/image5.png"/><Relationship Id="rId16" Type="http://schemas.openxmlformats.org/officeDocument/2006/relationships/hyperlink" Target="https://fr.wikipedia.org/wiki/Parti_social-d%C3%A9mocrate_(Portugal)" TargetMode="External"/><Relationship Id="rId20" Type="http://schemas.openxmlformats.org/officeDocument/2006/relationships/hyperlink" Target="https://fr.wikipedia.org/wiki/Aveiro#cite_note-pop-1" TargetMode="External"/><Relationship Id="rId1" Type="http://schemas.openxmlformats.org/officeDocument/2006/relationships/slideLayout" Target="../slideLayouts/slideLayout7.xml"/><Relationship Id="rId6" Type="http://schemas.openxmlformats.org/officeDocument/2006/relationships/hyperlink" Target="https://fr.wikipedia.org/wiki/R%C3%A9gions_du_Portugal" TargetMode="External"/><Relationship Id="rId11" Type="http://schemas.openxmlformats.org/officeDocument/2006/relationships/hyperlink" Target="https://fr.wikipedia.org/wiki/Districts_du_Portugal" TargetMode="External"/><Relationship Id="rId5" Type="http://schemas.openxmlformats.org/officeDocument/2006/relationships/hyperlink" Target="https://fr.wikipedia.org/wiki/Portugal" TargetMode="External"/><Relationship Id="rId15" Type="http://schemas.openxmlformats.org/officeDocument/2006/relationships/hyperlink" Target="https://fr.wikipedia.org/w/index.php?title=Ribau_Esteves&amp;action=edit&amp;redlink=1" TargetMode="External"/><Relationship Id="rId23" Type="http://schemas.openxmlformats.org/officeDocument/2006/relationships/image" Target="../media/image8.jpeg"/><Relationship Id="rId10" Type="http://schemas.openxmlformats.org/officeDocument/2006/relationships/hyperlink" Target="https://fr.wikipedia.org/w/index.php?title=Beira_littorale&amp;action=edit&amp;redlink=1" TargetMode="External"/><Relationship Id="rId19" Type="http://schemas.openxmlformats.org/officeDocument/2006/relationships/hyperlink" Target="https://fr.wikipedia.org/wiki/Recensement_de_la_population" TargetMode="External"/><Relationship Id="rId4" Type="http://schemas.openxmlformats.org/officeDocument/2006/relationships/hyperlink" Target="https://fr.wikipedia.org/wiki/Liste_des_pays_du_monde" TargetMode="External"/><Relationship Id="rId9" Type="http://schemas.openxmlformats.org/officeDocument/2006/relationships/hyperlink" Target="https://fr.wikipedia.org/wiki/Basse_Vouga" TargetMode="External"/><Relationship Id="rId14" Type="http://schemas.openxmlformats.org/officeDocument/2006/relationships/hyperlink" Target="https://fr.wikipedia.org/wiki/Mandat_politique" TargetMode="External"/><Relationship Id="rId22"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hyperlink" Target="https://translate.googleusercontent.com/translate_c?depth=1&amp;hl=fr&amp;prev=search&amp;rurl=translate.google.fr&amp;sl=pt-BR&amp;u=https://pt.wikipedia.org/w/index.php?title=Castelo_da_proa&amp;action=edit&amp;redlink=1&amp;usg=ALkJrhgkRVbeBmsih2fGl43F_MLsBSr2XA" TargetMode="External"/><Relationship Id="rId3" Type="http://schemas.openxmlformats.org/officeDocument/2006/relationships/hyperlink" Target="https://translate.googleusercontent.com/translate_c?depth=1&amp;hl=fr&amp;prev=search&amp;rurl=translate.google.fr&amp;sl=pt-BR&amp;u=https://pt.wikipedia.org/wiki/Ex-libris&amp;usg=ALkJrhjGXWuhFHWr1axEOJLLgie2HvV38Q" TargetMode="External"/><Relationship Id="rId7" Type="http://schemas.openxmlformats.org/officeDocument/2006/relationships/hyperlink" Target="https://translate.googleusercontent.com/translate_c?depth=1&amp;hl=fr&amp;prev=search&amp;rurl=translate.google.fr&amp;sl=pt-BR&amp;u=https://pt.wikipedia.org/wiki/Proa&amp;usg=ALkJrhirB4Mrh99_uqNNncYljyOvNyt00A" TargetMode="External"/><Relationship Id="rId12" Type="http://schemas.openxmlformats.org/officeDocument/2006/relationships/hyperlink" Target="https://translate.googleusercontent.com/translate_c?depth=1&amp;hl=fr&amp;prev=search&amp;rurl=translate.google.fr&amp;sl=pt-BR&amp;u=https://pt.wikipedia.org/wiki/Pinheiro&amp;usg=ALkJrhgweYddrMwevjJ4uchEfoRKPn2TyA" TargetMode="External"/><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hyperlink" Target="https://translate.googleusercontent.com/translate_c?depth=1&amp;hl=fr&amp;prev=search&amp;rurl=translate.google.fr&amp;sl=pt-BR&amp;u=https://pt.wikipedia.org/wiki/Adubo&amp;usg=ALkJrhheqOAQxyiN_TgFKCcijw2080AeCw" TargetMode="External"/><Relationship Id="rId11" Type="http://schemas.openxmlformats.org/officeDocument/2006/relationships/hyperlink" Target="https://translate.googleusercontent.com/translate_c?depth=1&amp;hl=fr&amp;prev=search&amp;rurl=translate.google.fr&amp;sl=pt-BR&amp;u=https://pt.wikipedia.org/wiki/Sirga&amp;usg=ALkJrhjehwlEGUvtgqvrem7R5CiP-GWJhg" TargetMode="External"/><Relationship Id="rId5" Type="http://schemas.openxmlformats.org/officeDocument/2006/relationships/hyperlink" Target="https://translate.googleusercontent.com/translate_c?depth=1&amp;hl=fr&amp;prev=search&amp;rurl=translate.google.fr&amp;sl=pt-BR&amp;u=https://pt.wikipedia.org/wiki/Humor&amp;usg=ALkJrhhjt05ez8xJ8MxZM60PzGJQjmTmRQ" TargetMode="External"/><Relationship Id="rId10" Type="http://schemas.openxmlformats.org/officeDocument/2006/relationships/hyperlink" Target="https://translate.googleusercontent.com/translate_c?depth=1&amp;hl=fr&amp;prev=search&amp;rurl=translate.google.fr&amp;sl=pt-BR&amp;u=https://pt.wikipedia.org/wiki/Vara&amp;usg=ALkJrhhGjNMpitIsamycygWMvhtzoDubYw" TargetMode="External"/><Relationship Id="rId4" Type="http://schemas.openxmlformats.org/officeDocument/2006/relationships/hyperlink" Target="https://translate.googleusercontent.com/translate_c?depth=1&amp;hl=fr&amp;prev=search&amp;rurl=translate.google.fr&amp;sl=pt-BR&amp;u=https://pt.wikipedia.org/wiki/Aveiro&amp;usg=ALkJrhhQ9jxaEDm4Kyz5hW522jbNvwRVyA" TargetMode="External"/><Relationship Id="rId9" Type="http://schemas.openxmlformats.org/officeDocument/2006/relationships/hyperlink" Target="https://translate.googleusercontent.com/translate_c?depth=1&amp;hl=fr&amp;prev=search&amp;rurl=translate.google.fr&amp;sl=pt-BR&amp;u=https://pt.wikipedia.org/wiki/Vela_(n%C3%A1utica)&amp;usg=ALkJrhhYHJRsmd-UzCzlN0j3HyG5W-9GUw"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9.jpeg"/><Relationship Id="rId1" Type="http://schemas.openxmlformats.org/officeDocument/2006/relationships/slideLayout" Target="../slideLayouts/slideLayout7.xml"/><Relationship Id="rId5" Type="http://schemas.microsoft.com/office/2007/relationships/hdphoto" Target="../media/hdphoto16.wdp"/><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g"/><Relationship Id="rId1" Type="http://schemas.openxmlformats.org/officeDocument/2006/relationships/slideLayout" Target="../slideLayouts/slideLayout7.xml"/><Relationship Id="rId4" Type="http://schemas.microsoft.com/office/2007/relationships/hdphoto" Target="../media/hdphoto17.wdp"/></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hyperlink" Target="https://translate.googleusercontent.com/translate_c?depth=1&amp;hl=fr&amp;prev=search&amp;rurl=translate.google.fr&amp;sl=pt-BR&amp;u=https://pt.wikipedia.org/wiki/4_de_novembro&amp;usg=ALkJrhjAwP40dFV_nmQIrTfLjchyXwJC4w" TargetMode="External"/><Relationship Id="rId13" Type="http://schemas.openxmlformats.org/officeDocument/2006/relationships/hyperlink" Target="https://translate.googleusercontent.com/translate_c?depth=1&amp;hl=fr&amp;prev=search&amp;rurl=translate.google.fr&amp;sl=pt-BR&amp;u=https://pt.wikipedia.org/wiki/Inglaterra&amp;usg=ALkJrhhlTmnzN_WJhAvuKXRxVkj_Y2hvug" TargetMode="External"/><Relationship Id="rId18" Type="http://schemas.openxmlformats.org/officeDocument/2006/relationships/hyperlink" Target="https://translate.googleusercontent.com/translate_c?depth=1&amp;hl=fr&amp;prev=search&amp;rurl=translate.google.fr&amp;sl=pt-BR&amp;u=https://pt.wikipedia.org/wiki/Patuleia&amp;usg=ALkJrhhFyBbAaYR52Hh1Zwoj_grv3ucwRA" TargetMode="External"/><Relationship Id="rId3" Type="http://schemas.microsoft.com/office/2007/relationships/hdphoto" Target="../media/hdphoto20.wdp"/><Relationship Id="rId7" Type="http://schemas.openxmlformats.org/officeDocument/2006/relationships/hyperlink" Target="https://translate.googleusercontent.com/translate_c?depth=1&amp;hl=fr&amp;prev=search&amp;rurl=translate.google.fr&amp;sl=pt-BR&amp;u=https://pt.wikipedia.org/wiki/Lisboa&amp;usg=ALkJrhg-wyYT1A6WqrXDuz8ioWcsqzxw9w" TargetMode="External"/><Relationship Id="rId12" Type="http://schemas.openxmlformats.org/officeDocument/2006/relationships/hyperlink" Target="https://translate.googleusercontent.com/translate_c?depth=1&amp;hl=fr&amp;prev=search&amp;rurl=translate.google.fr&amp;sl=pt-BR&amp;u=https://pt.wikipedia.org/wiki/Guerras_liberais&amp;usg=ALkJrhhfwM6RffoCK7uqN1bc4AuMsVFRsA" TargetMode="External"/><Relationship Id="rId17" Type="http://schemas.openxmlformats.org/officeDocument/2006/relationships/hyperlink" Target="https://translate.googleusercontent.com/translate_c?depth=1&amp;hl=fr&amp;prev=search&amp;rurl=translate.google.fr&amp;sl=pt-BR&amp;u=https://pt.wikipedia.org/wiki/Imprensa&amp;usg=ALkJrhjX0YH0E3MrqtPnocFi_NZ1Z2I-dQ" TargetMode="External"/><Relationship Id="rId2" Type="http://schemas.openxmlformats.org/officeDocument/2006/relationships/image" Target="../media/image46.png"/><Relationship Id="rId16" Type="http://schemas.openxmlformats.org/officeDocument/2006/relationships/hyperlink" Target="https://translate.googleusercontent.com/translate_c?depth=1&amp;hl=fr&amp;prev=search&amp;rurl=translate.google.fr&amp;sl=pt-BR&amp;u=https://pt.wikipedia.org/w/index.php?title%3DA_Revolu%C3%A7%C3%A3o_de_Setembro%26action%3Dedit%26redlink%3D1&amp;usg=ALkJrhh1Sh7uP1vIw3zgZw89JOopryghXw" TargetMode="External"/><Relationship Id="rId1" Type="http://schemas.openxmlformats.org/officeDocument/2006/relationships/slideLayout" Target="../slideLayouts/slideLayout7.xml"/><Relationship Id="rId6" Type="http://schemas.openxmlformats.org/officeDocument/2006/relationships/hyperlink" Target="https://translate.googleusercontent.com/translate_c?depth=1&amp;hl=fr&amp;prev=search&amp;rurl=translate.google.fr&amp;sl=pt-BR&amp;u=https://pt.wikipedia.org/wiki/1809&amp;usg=ALkJrhgJLeAQGN5wlch-CyQLUYbs-8b1vw" TargetMode="External"/><Relationship Id="rId11" Type="http://schemas.openxmlformats.org/officeDocument/2006/relationships/hyperlink" Target="https://translate.googleusercontent.com/translate_c?depth=1&amp;hl=fr&amp;prev=search&amp;rurl=translate.google.fr&amp;sl=pt-BR&amp;u=https://pt.wikipedia.org/wiki/Universidade_de_Coimbra&amp;usg=ALkJrhjlAWPgx3iXGmai_07mAbOQz97V3w" TargetMode="External"/><Relationship Id="rId5" Type="http://schemas.openxmlformats.org/officeDocument/2006/relationships/hyperlink" Target="https://translate.googleusercontent.com/translate_c?depth=1&amp;hl=fr&amp;prev=search&amp;rurl=translate.google.fr&amp;sl=pt-BR&amp;u=https://pt.wikipedia.org/wiki/26_de_dezembro&amp;usg=ALkJrhjHX4A05A_h8nmpxVlHjrlPrK1ssA" TargetMode="External"/><Relationship Id="rId15" Type="http://schemas.openxmlformats.org/officeDocument/2006/relationships/hyperlink" Target="https://translate.googleusercontent.com/translate_c?depth=1&amp;hl=fr&amp;prev=search&amp;rurl=translate.google.fr&amp;sl=pt-BR&amp;u=https://pt.wikipedia.org/wiki/Desembarque_do_Mindelo&amp;usg=ALkJrhhu6RVli_YhSUBKYKFbDyDfReYkug" TargetMode="External"/><Relationship Id="rId10" Type="http://schemas.openxmlformats.org/officeDocument/2006/relationships/hyperlink" Target="https://translate.googleusercontent.com/translate_c?depth=1&amp;hl=fr&amp;prev=search&amp;rurl=translate.google.fr&amp;sl=pt-BR&amp;u=https://pt.wikipedia.org/wiki/Direito&amp;usg=ALkJrhgdJjvubZuAWN_QZCVl89PBAoHnkQ" TargetMode="External"/><Relationship Id="rId19" Type="http://schemas.openxmlformats.org/officeDocument/2006/relationships/hyperlink" Target="https://translate.googleusercontent.com/translate_c?depth=1&amp;hl=fr&amp;prev=search&amp;rurl=translate.google.fr&amp;sl=pt-BR&amp;u=https://pt.wikipedia.org/wiki/Alentejo&amp;usg=ALkJrhhQptK4onnxzVg8jhGiIDVWLoh3Tg" TargetMode="External"/><Relationship Id="rId4" Type="http://schemas.openxmlformats.org/officeDocument/2006/relationships/hyperlink" Target="https://translate.googleusercontent.com/translate_c?depth=1&amp;hl=fr&amp;prev=search&amp;rurl=translate.google.fr&amp;sl=pt-BR&amp;u=https://pt.wikipedia.org/wiki/Aveiro&amp;usg=ALkJrhhQ9jxaEDm4Kyz5hW522jbNvwRVyA" TargetMode="External"/><Relationship Id="rId9" Type="http://schemas.openxmlformats.org/officeDocument/2006/relationships/hyperlink" Target="https://translate.googleusercontent.com/translate_c?depth=1&amp;hl=fr&amp;prev=search&amp;rurl=translate.google.fr&amp;sl=pt-BR&amp;u=https://pt.wikipedia.org/wiki/1862&amp;usg=ALkJrhh_OpgIoEdpTEzhKoNAzfW-ORIYZg" TargetMode="External"/><Relationship Id="rId14" Type="http://schemas.openxmlformats.org/officeDocument/2006/relationships/hyperlink" Target="https://translate.googleusercontent.com/translate_c?depth=1&amp;hl=fr&amp;prev=search&amp;rurl=translate.google.fr&amp;sl=pt-BR&amp;u=https://pt.wikipedia.org/wiki/Terceira&amp;usg=ALkJrhh7DIG0CwJ2pM3K7QqTiOPFlkzKdw"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microsoft.com/office/2007/relationships/hdphoto" Target="../media/hdphoto22.wdp"/><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hyperlink" Target="http://c7.alamy.com/comp/D30890/statue-of-joao-afonso-de-aveiro-1443-1490-the-portuguese-explorer-D30890.jpg"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8610"/>
            <a:ext cx="4499992"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4644008" cy="6858000"/>
          </a:xfrm>
          <a:prstGeom prst="rect">
            <a:avLst/>
          </a:prstGeom>
        </p:spPr>
      </p:pic>
      <p:pic>
        <p:nvPicPr>
          <p:cNvPr id="4" name="Image 3"/>
          <p:cNvPicPr>
            <a:picLocks noChangeAspect="1"/>
          </p:cNvPicPr>
          <p:nvPr/>
        </p:nvPicPr>
        <p:blipFill>
          <a:blip r:embed="rId5">
            <a:biLevel thresh="75000"/>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2699792" y="476672"/>
            <a:ext cx="3237257" cy="3237257"/>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1920" y="3026690"/>
            <a:ext cx="1298448" cy="1444752"/>
          </a:xfrm>
          <a:prstGeom prst="rect">
            <a:avLst/>
          </a:prstGeom>
        </p:spPr>
      </p:pic>
    </p:spTree>
    <p:extLst>
      <p:ext uri="{BB962C8B-B14F-4D97-AF65-F5344CB8AC3E}">
        <p14:creationId xmlns:p14="http://schemas.microsoft.com/office/powerpoint/2010/main" val="147514224"/>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05.Fernando.Mauricio.Conversation.Terra.Irada-TDG.wav"/>
          </p:stSnd>
        </p:sndAc>
      </p:transition>
    </mc:Choice>
    <mc:Fallback xmlns="">
      <p:transition spd="slow" advTm="5000">
        <p:sndAc>
          <p:stSnd>
            <p:snd r:embed="rId8" name="05.Fernando.Mauricio.Conversation.Terra.Irada-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rapeau de Avei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733" y="476672"/>
            <a:ext cx="2080626" cy="276883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lason de Avei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733" y="3645024"/>
            <a:ext cx="2209381" cy="244563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au 1"/>
          <p:cNvGraphicFramePr>
            <a:graphicFrameLocks noGrp="1"/>
          </p:cNvGraphicFramePr>
          <p:nvPr>
            <p:extLst>
              <p:ext uri="{D42A27DB-BD31-4B8C-83A1-F6EECF244321}">
                <p14:modId xmlns:p14="http://schemas.microsoft.com/office/powerpoint/2010/main" val="1547766911"/>
              </p:ext>
            </p:extLst>
          </p:nvPr>
        </p:nvGraphicFramePr>
        <p:xfrm>
          <a:off x="2555776" y="149808"/>
          <a:ext cx="3600400" cy="6447545"/>
        </p:xfrm>
        <a:graphic>
          <a:graphicData uri="http://schemas.openxmlformats.org/drawingml/2006/table">
            <a:tbl>
              <a:tblPr/>
              <a:tblGrid>
                <a:gridCol w="1800200">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tblGrid>
              <a:tr h="497560">
                <a:tc>
                  <a:txBody>
                    <a:bodyPr/>
                    <a:lstStyle/>
                    <a:p>
                      <a:r>
                        <a:rPr lang="fr-FR">
                          <a:hlinkClick r:id="rId4" tooltip="Liste des pays du monde"/>
                        </a:rPr>
                        <a:t>Pays</a:t>
                      </a:r>
                      <a:endParaRPr lang="fr-FR"/>
                    </a:p>
                  </a:txBody>
                  <a:tcPr anchor="ctr">
                    <a:lnL>
                      <a:noFill/>
                    </a:lnL>
                    <a:lnR>
                      <a:noFill/>
                    </a:lnR>
                    <a:lnT>
                      <a:noFill/>
                    </a:lnT>
                    <a:lnB>
                      <a:noFill/>
                    </a:lnB>
                  </a:tcPr>
                </a:tc>
                <a:tc>
                  <a:txBody>
                    <a:bodyPr/>
                    <a:lstStyle/>
                    <a:p>
                      <a:r>
                        <a:rPr lang="fr-FR"/>
                        <a:t> </a:t>
                      </a:r>
                      <a:r>
                        <a:rPr lang="fr-FR">
                          <a:hlinkClick r:id="rId5" tooltip="Portugal"/>
                        </a:rPr>
                        <a:t>Portugal</a:t>
                      </a:r>
                      <a:endParaRPr lang="fr-FR"/>
                    </a:p>
                  </a:txBody>
                  <a:tcPr anchor="ctr">
                    <a:lnL>
                      <a:noFill/>
                    </a:lnL>
                    <a:lnR>
                      <a:noFill/>
                    </a:lnR>
                    <a:lnT>
                      <a:noFill/>
                    </a:lnT>
                    <a:lnB>
                      <a:noFill/>
                    </a:lnB>
                  </a:tcPr>
                </a:tc>
                <a:extLst>
                  <a:ext uri="{0D108BD9-81ED-4DB2-BD59-A6C34878D82A}">
                    <a16:rowId xmlns:a16="http://schemas.microsoft.com/office/drawing/2014/main" val="10000"/>
                  </a:ext>
                </a:extLst>
              </a:tr>
              <a:tr h="497560">
                <a:tc>
                  <a:txBody>
                    <a:bodyPr/>
                    <a:lstStyle/>
                    <a:p>
                      <a:r>
                        <a:rPr lang="fr-FR">
                          <a:hlinkClick r:id="rId6" tooltip="Régions du Portugal"/>
                        </a:rPr>
                        <a:t>Région</a:t>
                      </a:r>
                      <a:endParaRPr lang="fr-FR"/>
                    </a:p>
                  </a:txBody>
                  <a:tcPr anchor="ctr">
                    <a:lnL>
                      <a:noFill/>
                    </a:lnL>
                    <a:lnR>
                      <a:noFill/>
                    </a:lnR>
                    <a:lnT>
                      <a:noFill/>
                    </a:lnT>
                    <a:lnB>
                      <a:noFill/>
                    </a:lnB>
                  </a:tcPr>
                </a:tc>
                <a:tc>
                  <a:txBody>
                    <a:bodyPr/>
                    <a:lstStyle/>
                    <a:p>
                      <a:r>
                        <a:rPr lang="fr-FR">
                          <a:hlinkClick r:id="rId7" tooltip="Région Centre (Portugal)"/>
                        </a:rPr>
                        <a:t>Centre</a:t>
                      </a:r>
                      <a:endParaRPr lang="fr-FR"/>
                    </a:p>
                  </a:txBody>
                  <a:tcPr anchor="ctr">
                    <a:lnL>
                      <a:noFill/>
                    </a:lnL>
                    <a:lnR>
                      <a:noFill/>
                    </a:lnR>
                    <a:lnT>
                      <a:noFill/>
                    </a:lnT>
                    <a:lnB>
                      <a:noFill/>
                    </a:lnB>
                  </a:tcPr>
                </a:tc>
                <a:extLst>
                  <a:ext uri="{0D108BD9-81ED-4DB2-BD59-A6C34878D82A}">
                    <a16:rowId xmlns:a16="http://schemas.microsoft.com/office/drawing/2014/main" val="10001"/>
                  </a:ext>
                </a:extLst>
              </a:tr>
              <a:tr h="497560">
                <a:tc>
                  <a:txBody>
                    <a:bodyPr/>
                    <a:lstStyle/>
                    <a:p>
                      <a:r>
                        <a:rPr lang="fr-FR">
                          <a:hlinkClick r:id="rId8" tooltip="Sous-régions du Portugal"/>
                        </a:rPr>
                        <a:t>Sous-région</a:t>
                      </a:r>
                      <a:endParaRPr lang="fr-FR"/>
                    </a:p>
                  </a:txBody>
                  <a:tcPr anchor="ctr">
                    <a:lnL>
                      <a:noFill/>
                    </a:lnL>
                    <a:lnR>
                      <a:noFill/>
                    </a:lnR>
                    <a:lnT>
                      <a:noFill/>
                    </a:lnT>
                    <a:lnB>
                      <a:noFill/>
                    </a:lnB>
                  </a:tcPr>
                </a:tc>
                <a:tc>
                  <a:txBody>
                    <a:bodyPr/>
                    <a:lstStyle/>
                    <a:p>
                      <a:r>
                        <a:rPr lang="fr-FR">
                          <a:hlinkClick r:id="rId9" tooltip="Basse Vouga"/>
                        </a:rPr>
                        <a:t>Basse Vouga</a:t>
                      </a:r>
                      <a:endParaRPr lang="fr-FR"/>
                    </a:p>
                  </a:txBody>
                  <a:tcPr anchor="ctr">
                    <a:lnL>
                      <a:noFill/>
                    </a:lnL>
                    <a:lnR>
                      <a:noFill/>
                    </a:lnR>
                    <a:lnT>
                      <a:noFill/>
                    </a:lnT>
                    <a:lnB>
                      <a:noFill/>
                    </a:lnB>
                  </a:tcPr>
                </a:tc>
                <a:extLst>
                  <a:ext uri="{0D108BD9-81ED-4DB2-BD59-A6C34878D82A}">
                    <a16:rowId xmlns:a16="http://schemas.microsoft.com/office/drawing/2014/main" val="10002"/>
                  </a:ext>
                </a:extLst>
              </a:tr>
              <a:tr h="870729">
                <a:tc>
                  <a:txBody>
                    <a:bodyPr/>
                    <a:lstStyle/>
                    <a:p>
                      <a:r>
                        <a:rPr lang="fr-FR"/>
                        <a:t>Ancienne province</a:t>
                      </a:r>
                    </a:p>
                  </a:txBody>
                  <a:tcPr anchor="ctr">
                    <a:lnL>
                      <a:noFill/>
                    </a:lnL>
                    <a:lnR>
                      <a:noFill/>
                    </a:lnR>
                    <a:lnT>
                      <a:noFill/>
                    </a:lnT>
                    <a:lnB>
                      <a:noFill/>
                    </a:lnB>
                  </a:tcPr>
                </a:tc>
                <a:tc>
                  <a:txBody>
                    <a:bodyPr/>
                    <a:lstStyle/>
                    <a:p>
                      <a:r>
                        <a:rPr lang="fr-FR">
                          <a:hlinkClick r:id="rId10" tooltip="Beira littorale (page inexistante)"/>
                        </a:rPr>
                        <a:t>Beira littorale</a:t>
                      </a:r>
                      <a:endParaRPr lang="fr-FR"/>
                    </a:p>
                  </a:txBody>
                  <a:tcPr anchor="ctr">
                    <a:lnL>
                      <a:noFill/>
                    </a:lnL>
                    <a:lnR>
                      <a:noFill/>
                    </a:lnR>
                    <a:lnT>
                      <a:noFill/>
                    </a:lnT>
                    <a:lnB>
                      <a:noFill/>
                    </a:lnB>
                  </a:tcPr>
                </a:tc>
                <a:extLst>
                  <a:ext uri="{0D108BD9-81ED-4DB2-BD59-A6C34878D82A}">
                    <a16:rowId xmlns:a16="http://schemas.microsoft.com/office/drawing/2014/main" val="10003"/>
                  </a:ext>
                </a:extLst>
              </a:tr>
              <a:tr h="497560">
                <a:tc>
                  <a:txBody>
                    <a:bodyPr/>
                    <a:lstStyle/>
                    <a:p>
                      <a:r>
                        <a:rPr lang="fr-FR">
                          <a:hlinkClick r:id="rId11" tooltip="Districts du Portugal"/>
                        </a:rPr>
                        <a:t>District</a:t>
                      </a:r>
                      <a:endParaRPr lang="fr-FR"/>
                    </a:p>
                  </a:txBody>
                  <a:tcPr anchor="ctr">
                    <a:lnL>
                      <a:noFill/>
                    </a:lnL>
                    <a:lnR>
                      <a:noFill/>
                    </a:lnR>
                    <a:lnT>
                      <a:noFill/>
                    </a:lnT>
                    <a:lnB>
                      <a:noFill/>
                    </a:lnB>
                  </a:tcPr>
                </a:tc>
                <a:tc>
                  <a:txBody>
                    <a:bodyPr/>
                    <a:lstStyle/>
                    <a:p>
                      <a:r>
                        <a:rPr lang="fr-FR">
                          <a:hlinkClick r:id="rId12" tooltip="District d'Aveiro"/>
                        </a:rPr>
                        <a:t>Aveiro</a:t>
                      </a:r>
                      <a:endParaRPr lang="fr-FR"/>
                    </a:p>
                  </a:txBody>
                  <a:tcPr anchor="ctr">
                    <a:lnL>
                      <a:noFill/>
                    </a:lnL>
                    <a:lnR>
                      <a:noFill/>
                    </a:lnR>
                    <a:lnT>
                      <a:noFill/>
                    </a:lnT>
                    <a:lnB>
                      <a:noFill/>
                    </a:lnB>
                  </a:tcPr>
                </a:tc>
                <a:extLst>
                  <a:ext uri="{0D108BD9-81ED-4DB2-BD59-A6C34878D82A}">
                    <a16:rowId xmlns:a16="http://schemas.microsoft.com/office/drawing/2014/main" val="10004"/>
                  </a:ext>
                </a:extLst>
              </a:tr>
              <a:tr h="1243899">
                <a:tc>
                  <a:txBody>
                    <a:bodyPr/>
                    <a:lstStyle/>
                    <a:p>
                      <a:r>
                        <a:rPr lang="fr-FR">
                          <a:hlinkClick r:id="rId13" tooltip="Maire"/>
                        </a:rPr>
                        <a:t>Maire</a:t>
                      </a:r>
                      <a:r>
                        <a:rPr lang="fr-FR"/>
                        <a:t/>
                      </a:r>
                      <a:br>
                        <a:rPr lang="fr-FR"/>
                      </a:br>
                      <a:r>
                        <a:rPr lang="fr-FR">
                          <a:hlinkClick r:id="rId14" tooltip="Mandat politique"/>
                        </a:rPr>
                        <a:t>Mandat</a:t>
                      </a:r>
                      <a:endParaRPr lang="fr-FR"/>
                    </a:p>
                  </a:txBody>
                  <a:tcPr anchor="ctr">
                    <a:lnL>
                      <a:noFill/>
                    </a:lnL>
                    <a:lnR>
                      <a:noFill/>
                    </a:lnR>
                    <a:lnT>
                      <a:noFill/>
                    </a:lnT>
                    <a:lnB>
                      <a:noFill/>
                    </a:lnB>
                  </a:tcPr>
                </a:tc>
                <a:tc>
                  <a:txBody>
                    <a:bodyPr/>
                    <a:lstStyle/>
                    <a:p>
                      <a:r>
                        <a:rPr lang="pt-BR">
                          <a:hlinkClick r:id="rId15" tooltip="Ribau Esteves (page inexistante)"/>
                        </a:rPr>
                        <a:t>Ribau Esteves</a:t>
                      </a:r>
                      <a:r>
                        <a:rPr lang="pt-BR"/>
                        <a:t> (</a:t>
                      </a:r>
                      <a:r>
                        <a:rPr lang="pt-BR">
                          <a:hlinkClick r:id="rId16" tooltip="Parti social-démocrate (Portugal)"/>
                        </a:rPr>
                        <a:t>PSD</a:t>
                      </a:r>
                      <a:r>
                        <a:rPr lang="pt-BR"/>
                        <a:t> / </a:t>
                      </a:r>
                      <a:r>
                        <a:rPr lang="pt-BR">
                          <a:hlinkClick r:id="rId17" tooltip="CDS – Parti populaire"/>
                        </a:rPr>
                        <a:t>CDS-PP</a:t>
                      </a:r>
                      <a:r>
                        <a:rPr lang="pt-BR"/>
                        <a:t>)</a:t>
                      </a:r>
                      <a:br>
                        <a:rPr lang="pt-BR"/>
                      </a:br>
                      <a:r>
                        <a:rPr lang="pt-BR"/>
                        <a:t>2013-2017</a:t>
                      </a:r>
                    </a:p>
                  </a:txBody>
                  <a:tcPr anchor="ctr">
                    <a:lnL>
                      <a:noFill/>
                    </a:lnL>
                    <a:lnR>
                      <a:noFill/>
                    </a:lnR>
                    <a:lnT>
                      <a:noFill/>
                    </a:lnT>
                    <a:lnB>
                      <a:noFill/>
                    </a:lnB>
                  </a:tcPr>
                </a:tc>
                <a:extLst>
                  <a:ext uri="{0D108BD9-81ED-4DB2-BD59-A6C34878D82A}">
                    <a16:rowId xmlns:a16="http://schemas.microsoft.com/office/drawing/2014/main" val="10005"/>
                  </a:ext>
                </a:extLst>
              </a:tr>
              <a:tr h="497560">
                <a:tc>
                  <a:txBody>
                    <a:bodyPr/>
                    <a:lstStyle/>
                    <a:p>
                      <a:r>
                        <a:rPr lang="fr-FR">
                          <a:hlinkClick r:id="rId18" tooltip="Code postal"/>
                        </a:rPr>
                        <a:t>Code postal</a:t>
                      </a:r>
                      <a:endParaRPr lang="fr-FR"/>
                    </a:p>
                  </a:txBody>
                  <a:tcPr anchor="ctr">
                    <a:lnL>
                      <a:noFill/>
                    </a:lnL>
                    <a:lnR>
                      <a:noFill/>
                    </a:lnR>
                    <a:lnT>
                      <a:noFill/>
                    </a:lnT>
                    <a:lnB>
                      <a:noFill/>
                    </a:lnB>
                  </a:tcPr>
                </a:tc>
                <a:tc>
                  <a:txBody>
                    <a:bodyPr/>
                    <a:lstStyle/>
                    <a:p>
                      <a:r>
                        <a:rPr lang="fr-FR"/>
                        <a:t>3810</a:t>
                      </a:r>
                    </a:p>
                  </a:txBody>
                  <a:tcPr anchor="ctr">
                    <a:lnL>
                      <a:noFill/>
                    </a:lnL>
                    <a:lnR>
                      <a:noFill/>
                    </a:lnR>
                    <a:lnT>
                      <a:noFill/>
                    </a:lnT>
                    <a:lnB>
                      <a:noFill/>
                    </a:lnB>
                  </a:tcPr>
                </a:tc>
                <a:extLst>
                  <a:ext uri="{0D108BD9-81ED-4DB2-BD59-A6C34878D82A}">
                    <a16:rowId xmlns:a16="http://schemas.microsoft.com/office/drawing/2014/main" val="10006"/>
                  </a:ext>
                </a:extLst>
              </a:tr>
              <a:tr h="476828">
                <a:tc gridSpan="2">
                  <a:txBody>
                    <a:bodyPr/>
                    <a:lstStyle/>
                    <a:p>
                      <a:pPr algn="ctr"/>
                      <a:r>
                        <a:rPr lang="fr-FR">
                          <a:solidFill>
                            <a:srgbClr val="000000"/>
                          </a:solidFill>
                          <a:effectLst/>
                        </a:rPr>
                        <a:t>Démographie</a:t>
                      </a:r>
                    </a:p>
                  </a:txBody>
                  <a:tcPr marL="38100" marR="38100" marT="38100" marB="38100" anchor="ctr">
                    <a:lnL>
                      <a:noFill/>
                    </a:lnL>
                    <a:lnR>
                      <a:noFill/>
                    </a:lnR>
                    <a:lnT>
                      <a:noFill/>
                    </a:lnT>
                    <a:lnB>
                      <a:noFill/>
                    </a:lnB>
                    <a:solidFill>
                      <a:srgbClr val="DDFFDD"/>
                    </a:solidFill>
                  </a:tcPr>
                </a:tc>
                <a:tc hMerge="1">
                  <a:txBody>
                    <a:bodyPr/>
                    <a:lstStyle/>
                    <a:p>
                      <a:endParaRPr lang="fr-FR"/>
                    </a:p>
                  </a:txBody>
                  <a:tcPr/>
                </a:tc>
                <a:extLst>
                  <a:ext uri="{0D108BD9-81ED-4DB2-BD59-A6C34878D82A}">
                    <a16:rowId xmlns:a16="http://schemas.microsoft.com/office/drawing/2014/main" val="10007"/>
                  </a:ext>
                </a:extLst>
              </a:tr>
              <a:tr h="870729">
                <a:tc>
                  <a:txBody>
                    <a:bodyPr/>
                    <a:lstStyle/>
                    <a:p>
                      <a:r>
                        <a:rPr lang="fr-FR">
                          <a:hlinkClick r:id="rId19" tooltip="Recensement de la population"/>
                        </a:rPr>
                        <a:t>Population</a:t>
                      </a:r>
                      <a:endParaRPr lang="fr-FR"/>
                    </a:p>
                  </a:txBody>
                  <a:tcPr anchor="ctr">
                    <a:lnL>
                      <a:noFill/>
                    </a:lnL>
                    <a:lnR>
                      <a:noFill/>
                    </a:lnR>
                    <a:lnT>
                      <a:noFill/>
                    </a:lnT>
                    <a:lnB>
                      <a:noFill/>
                    </a:lnB>
                  </a:tcPr>
                </a:tc>
                <a:tc>
                  <a:txBody>
                    <a:bodyPr/>
                    <a:lstStyle/>
                    <a:p>
                      <a:r>
                        <a:rPr lang="fr-FR"/>
                        <a:t>78 450 hab. (2011</a:t>
                      </a:r>
                      <a:r>
                        <a:rPr lang="fr-FR" baseline="30000">
                          <a:hlinkClick r:id="rId20"/>
                        </a:rPr>
                        <a:t>1</a:t>
                      </a:r>
                      <a:r>
                        <a:rPr lang="fr-FR"/>
                        <a:t>)</a:t>
                      </a:r>
                    </a:p>
                  </a:txBody>
                  <a:tcPr anchor="ctr">
                    <a:lnL>
                      <a:noFill/>
                    </a:lnL>
                    <a:lnR>
                      <a:noFill/>
                    </a:lnR>
                    <a:lnT>
                      <a:noFill/>
                    </a:lnT>
                    <a:lnB>
                      <a:noFill/>
                    </a:lnB>
                  </a:tcPr>
                </a:tc>
                <a:extLst>
                  <a:ext uri="{0D108BD9-81ED-4DB2-BD59-A6C34878D82A}">
                    <a16:rowId xmlns:a16="http://schemas.microsoft.com/office/drawing/2014/main" val="10008"/>
                  </a:ext>
                </a:extLst>
              </a:tr>
              <a:tr h="497560">
                <a:tc>
                  <a:txBody>
                    <a:bodyPr/>
                    <a:lstStyle/>
                    <a:p>
                      <a:pPr fontAlgn="b"/>
                      <a:r>
                        <a:rPr lang="fr-FR">
                          <a:effectLst/>
                          <a:hlinkClick r:id="rId21" tooltip="Densité de population"/>
                        </a:rPr>
                        <a:t>Densité</a:t>
                      </a:r>
                      <a:endParaRPr lang="fr-FR">
                        <a:effectLst/>
                      </a:endParaRPr>
                    </a:p>
                  </a:txBody>
                  <a:tcPr anchor="b">
                    <a:lnL>
                      <a:noFill/>
                    </a:lnL>
                    <a:lnR>
                      <a:noFill/>
                    </a:lnR>
                    <a:lnT>
                      <a:noFill/>
                    </a:lnT>
                    <a:lnB>
                      <a:noFill/>
                    </a:lnB>
                  </a:tcPr>
                </a:tc>
                <a:tc>
                  <a:txBody>
                    <a:bodyPr/>
                    <a:lstStyle/>
                    <a:p>
                      <a:r>
                        <a:rPr lang="fr-FR" dirty="0"/>
                        <a:t>397 hab./km</a:t>
                      </a:r>
                      <a:r>
                        <a:rPr lang="fr-FR" baseline="30000" dirty="0"/>
                        <a:t>2</a:t>
                      </a:r>
                      <a:endParaRPr lang="fr-FR" dirty="0"/>
                    </a:p>
                  </a:txBody>
                  <a:tcPr anchor="ctr">
                    <a:lnL>
                      <a:noFill/>
                    </a:lnL>
                    <a:lnR>
                      <a:noFill/>
                    </a:lnR>
                    <a:lnT>
                      <a:noFill/>
                    </a:lnT>
                    <a:lnB>
                      <a:noFill/>
                    </a:lnB>
                  </a:tcPr>
                </a:tc>
                <a:extLst>
                  <a:ext uri="{0D108BD9-81ED-4DB2-BD59-A6C34878D82A}">
                    <a16:rowId xmlns:a16="http://schemas.microsoft.com/office/drawing/2014/main" val="10009"/>
                  </a:ext>
                </a:extLst>
              </a:tr>
            </a:tbl>
          </a:graphicData>
        </a:graphic>
      </p:graphicFrame>
      <p:pic>
        <p:nvPicPr>
          <p:cNvPr id="1029" name="Picture 5" descr="Drapeau du Portugal"/>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5436096" y="414759"/>
            <a:ext cx="190500" cy="1238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012160" y="4029165"/>
            <a:ext cx="3131840" cy="1754326"/>
          </a:xfrm>
          <a:prstGeom prst="rect">
            <a:avLst/>
          </a:prstGeom>
        </p:spPr>
        <p:txBody>
          <a:bodyPr wrap="square">
            <a:spAutoFit/>
          </a:bodyPr>
          <a:lstStyle/>
          <a:p>
            <a:r>
              <a:rPr lang="fr-FR" dirty="0" smtClean="0"/>
              <a:t>Aveiro est une ville et une municipalité, capital du district qui porte le même nom, situé dans la sous-région de </a:t>
            </a:r>
            <a:r>
              <a:rPr lang="fr-FR" dirty="0" err="1" smtClean="0"/>
              <a:t>Baixo</a:t>
            </a:r>
            <a:r>
              <a:rPr lang="fr-FR" dirty="0" smtClean="0"/>
              <a:t> </a:t>
            </a:r>
            <a:r>
              <a:rPr lang="fr-FR" dirty="0" err="1" smtClean="0"/>
              <a:t>Vouga</a:t>
            </a:r>
            <a:r>
              <a:rPr lang="fr-FR" dirty="0" smtClean="0"/>
              <a:t>, elle-même localisé dans la région Centre du Portugal</a:t>
            </a:r>
            <a:endParaRPr lang="fr-FR" dirty="0"/>
          </a:p>
        </p:txBody>
      </p:sp>
      <p:pic>
        <p:nvPicPr>
          <p:cNvPr id="1031" name="Picture 7" descr="Résultat de recherche d'images pour &quot;aveiro logo&quot;"/>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5868144" y="1232437"/>
            <a:ext cx="2990850" cy="1257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808569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3.bp.blogspot.com/-N7CIPOej0nY/Veqa9OD4a6I/AAAAAAAAkF0/1Krk3xWJzcQ/s1600/Aveiro%2B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19" y="0"/>
            <a:ext cx="911978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55050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483768" y="260648"/>
            <a:ext cx="4572000" cy="923330"/>
          </a:xfrm>
          <a:prstGeom prst="rect">
            <a:avLst/>
          </a:prstGeom>
        </p:spPr>
        <p:txBody>
          <a:bodyPr>
            <a:spAutoFit/>
          </a:bodyPr>
          <a:lstStyle/>
          <a:p>
            <a:r>
              <a:rPr lang="fr-FR" dirty="0" smtClean="0"/>
              <a:t>Aveiro est une coquette ville pittoresque située au sud de Porto et connue pour ses canaux, ses voies navigables et ses gondoles. </a:t>
            </a:r>
            <a:endParaRPr lang="fr-FR" dirty="0"/>
          </a:p>
        </p:txBody>
      </p:sp>
    </p:spTree>
    <p:extLst>
      <p:ext uri="{BB962C8B-B14F-4D97-AF65-F5344CB8AC3E}">
        <p14:creationId xmlns:p14="http://schemas.microsoft.com/office/powerpoint/2010/main" val="18855022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434283" y="6093296"/>
            <a:ext cx="2316340" cy="369332"/>
          </a:xfrm>
          <a:prstGeom prst="rect">
            <a:avLst/>
          </a:prstGeom>
        </p:spPr>
        <p:txBody>
          <a:bodyPr wrap="none">
            <a:spAutoFit/>
          </a:bodyPr>
          <a:lstStyle/>
          <a:p>
            <a:r>
              <a:rPr lang="fr-FR" dirty="0" smtClean="0"/>
              <a:t>« </a:t>
            </a:r>
            <a:r>
              <a:rPr lang="fr-FR" b="1" dirty="0" smtClean="0">
                <a:solidFill>
                  <a:srgbClr val="FF0000"/>
                </a:solidFill>
              </a:rPr>
              <a:t>Venise du Portugal »</a:t>
            </a:r>
            <a:endParaRPr lang="fr-FR" b="1" dirty="0">
              <a:solidFill>
                <a:srgbClr val="FF0000"/>
              </a:solidFill>
            </a:endParaRPr>
          </a:p>
        </p:txBody>
      </p:sp>
    </p:spTree>
    <p:extLst>
      <p:ext uri="{BB962C8B-B14F-4D97-AF65-F5344CB8AC3E}">
        <p14:creationId xmlns:p14="http://schemas.microsoft.com/office/powerpoint/2010/main" val="363453184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40005" y="0"/>
            <a:ext cx="9063990" cy="6858000"/>
          </a:xfrm>
          <a:prstGeom prst="rect">
            <a:avLst/>
          </a:prstGeom>
        </p:spPr>
      </p:pic>
    </p:spTree>
    <p:extLst>
      <p:ext uri="{BB962C8B-B14F-4D97-AF65-F5344CB8AC3E}">
        <p14:creationId xmlns:p14="http://schemas.microsoft.com/office/powerpoint/2010/main" val="250025205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36662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045746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8503186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34082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1960" y="-28688"/>
            <a:ext cx="4932040" cy="6886688"/>
          </a:xfrm>
          <a:prstGeom prst="rect">
            <a:avLst/>
          </a:prstGeom>
        </p:spPr>
      </p:pic>
      <p:sp>
        <p:nvSpPr>
          <p:cNvPr id="3" name="Rectangle 2"/>
          <p:cNvSpPr/>
          <p:nvPr/>
        </p:nvSpPr>
        <p:spPr>
          <a:xfrm>
            <a:off x="0" y="183002"/>
            <a:ext cx="4211960" cy="6463308"/>
          </a:xfrm>
          <a:prstGeom prst="rect">
            <a:avLst/>
          </a:prstGeom>
          <a:solidFill>
            <a:schemeClr val="accent3">
              <a:lumMod val="20000"/>
              <a:lumOff val="80000"/>
            </a:schemeClr>
          </a:solidFill>
        </p:spPr>
        <p:txBody>
          <a:bodyPr wrap="square">
            <a:spAutoFit/>
          </a:bodyPr>
          <a:lstStyle/>
          <a:p>
            <a:r>
              <a:rPr lang="fr-FR" dirty="0" smtClean="0"/>
              <a:t>Il est l' un des </a:t>
            </a:r>
            <a:r>
              <a:rPr lang="fr-FR" i="1" dirty="0" smtClean="0">
                <a:hlinkClick r:id="rId3" tooltip="Ex-libris"/>
              </a:rPr>
              <a:t>symboles</a:t>
            </a:r>
            <a:r>
              <a:rPr lang="fr-FR" dirty="0" smtClean="0"/>
              <a:t> de </a:t>
            </a:r>
            <a:r>
              <a:rPr lang="fr-FR" dirty="0" smtClean="0">
                <a:hlinkClick r:id="rId4" tooltip="Aveiro"/>
              </a:rPr>
              <a:t>Aveiro</a:t>
            </a:r>
            <a:r>
              <a:rPr lang="fr-FR" dirty="0" smtClean="0"/>
              <a:t> , Parmi les bateaux typiques, le </a:t>
            </a:r>
            <a:r>
              <a:rPr lang="fr-FR" dirty="0" err="1" smtClean="0"/>
              <a:t>Moliceiro</a:t>
            </a:r>
            <a:r>
              <a:rPr lang="fr-FR" dirty="0" smtClean="0"/>
              <a:t> est considéré comme le plus élégant; malgré le décor coloré et </a:t>
            </a:r>
            <a:r>
              <a:rPr lang="fr-FR" dirty="0" smtClean="0">
                <a:hlinkClick r:id="rId5" tooltip="humour"/>
              </a:rPr>
              <a:t>humoristique</a:t>
            </a:r>
            <a:r>
              <a:rPr lang="fr-FR" dirty="0" smtClean="0"/>
              <a:t> , il est un bateau de travail pour la récolte d'algues, ce qui était la principale source de </a:t>
            </a:r>
            <a:r>
              <a:rPr lang="fr-FR" dirty="0" smtClean="0">
                <a:hlinkClick r:id="rId6" tooltip="engrais"/>
              </a:rPr>
              <a:t>fumure</a:t>
            </a:r>
            <a:r>
              <a:rPr lang="fr-FR" dirty="0" smtClean="0"/>
              <a:t> des terres agricoles d'Aveiro. Ce sont des bateaux de bord inférieur pour faciliter le chargement des algues. Les </a:t>
            </a:r>
            <a:r>
              <a:rPr lang="fr-FR" dirty="0" err="1" smtClean="0"/>
              <a:t>moliceiros</a:t>
            </a:r>
            <a:r>
              <a:rPr lang="fr-FR" dirty="0" smtClean="0"/>
              <a:t> ont un </a:t>
            </a:r>
            <a:r>
              <a:rPr lang="fr-FR" dirty="0" smtClean="0">
                <a:hlinkClick r:id="rId7" tooltip="proue"/>
              </a:rPr>
              <a:t>arc</a:t>
            </a:r>
            <a:r>
              <a:rPr lang="fr-FR" dirty="0" smtClean="0"/>
              <a:t> et un arrière très élégant qui sont habituellement décorée de peintures qui se moquent des situations de tous les jours. La longueur totale est d'environ 15 mètres, largeur 2,50 mètres bouche. Navigue peu de temps à l'eau. Le </a:t>
            </a:r>
            <a:r>
              <a:rPr lang="fr-FR" dirty="0" smtClean="0">
                <a:hlinkClick r:id="rId8" tooltip="bow Castle (page n'existe pas)"/>
              </a:rPr>
              <a:t>château de la proue</a:t>
            </a:r>
            <a:r>
              <a:rPr lang="fr-FR" dirty="0" smtClean="0"/>
              <a:t> est couvert. Comme un moyen de propulsion utilise une </a:t>
            </a:r>
            <a:r>
              <a:rPr lang="fr-FR" dirty="0" smtClean="0">
                <a:hlinkClick r:id="rId9" tooltip="Voile (nautique)"/>
              </a:rPr>
              <a:t>bougie</a:t>
            </a:r>
            <a:r>
              <a:rPr lang="fr-FR" dirty="0" smtClean="0"/>
              <a:t> , un </a:t>
            </a:r>
            <a:r>
              <a:rPr lang="fr-FR" dirty="0" smtClean="0">
                <a:hlinkClick r:id="rId10" tooltip="bâton"/>
              </a:rPr>
              <a:t>bâton</a:t>
            </a:r>
            <a:r>
              <a:rPr lang="fr-FR" dirty="0" smtClean="0"/>
              <a:t> et le </a:t>
            </a:r>
            <a:r>
              <a:rPr lang="fr-FR" dirty="0" smtClean="0">
                <a:hlinkClick r:id="rId11" tooltip="aussière"/>
              </a:rPr>
              <a:t>chemin</a:t>
            </a:r>
            <a:r>
              <a:rPr lang="fr-FR" dirty="0" smtClean="0"/>
              <a:t> de </a:t>
            </a:r>
            <a:r>
              <a:rPr lang="fr-FR" dirty="0" smtClean="0">
                <a:hlinkClick r:id="rId11" tooltip="aussière"/>
              </a:rPr>
              <a:t>halage</a:t>
            </a:r>
            <a:r>
              <a:rPr lang="fr-FR" dirty="0" smtClean="0"/>
              <a:t> . Le chemin de halage est un câble qui est utilisé dans le passage des canaux étroits ou le long des banques en naviguant contre le courant ou contre le vent. Il est construit en bois de </a:t>
            </a:r>
            <a:r>
              <a:rPr lang="fr-FR" dirty="0" smtClean="0">
                <a:hlinkClick r:id="rId12" tooltip="pin"/>
              </a:rPr>
              <a:t>pin</a:t>
            </a:r>
            <a:r>
              <a:rPr lang="fr-FR" dirty="0" smtClean="0"/>
              <a:t> . </a:t>
            </a:r>
            <a:endParaRPr lang="fr-FR" dirty="0"/>
          </a:p>
        </p:txBody>
      </p:sp>
    </p:spTree>
    <p:extLst>
      <p:ext uri="{BB962C8B-B14F-4D97-AF65-F5344CB8AC3E}">
        <p14:creationId xmlns:p14="http://schemas.microsoft.com/office/powerpoint/2010/main" val="4109991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75267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0656714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858863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8800"/>
                    </a14:imgEffect>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210859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88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2402431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8800"/>
                    </a14:imgEffect>
                    <a14:imgEffect>
                      <a14:saturation sat="66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476067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8149733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101540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011518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2643589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178286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l="15311"/>
          <a:stretch/>
        </p:blipFill>
        <p:spPr>
          <a:xfrm>
            <a:off x="4788024" y="0"/>
            <a:ext cx="4355976" cy="6858000"/>
          </a:xfrm>
          <a:prstGeom prst="rect">
            <a:avLst/>
          </a:prstGeom>
        </p:spPr>
      </p:pic>
      <p:pic>
        <p:nvPicPr>
          <p:cNvPr id="2" name="Image 1"/>
          <p:cNvPicPr>
            <a:picLocks noChangeAspect="1"/>
          </p:cNvPicPr>
          <p:nvPr/>
        </p:nvPicPr>
        <p:blipFill rotWithShape="1">
          <a:blip r:embed="rId4" cstate="print">
            <a:extLst>
              <a:ext uri="{BEBA8EAE-BF5A-486C-A8C5-ECC9F3942E4B}">
                <a14:imgProps xmlns:a14="http://schemas.microsoft.com/office/drawing/2010/main">
                  <a14:imgLayer r:embed="rId5">
                    <a14:imgEffect>
                      <a14:sharpenSoften amount="25000"/>
                    </a14:imgEffect>
                    <a14:imgEffect>
                      <a14:colorTemperature colorTemp="7200"/>
                    </a14:imgEffect>
                    <a14:imgEffect>
                      <a14:brightnessContrast bright="20000" contrast="-40000"/>
                    </a14:imgEffect>
                  </a14:imgLayer>
                </a14:imgProps>
              </a:ext>
              <a:ext uri="{28A0092B-C50C-407E-A947-70E740481C1C}">
                <a14:useLocalDpi xmlns:a14="http://schemas.microsoft.com/office/drawing/2010/main" val="0"/>
              </a:ext>
            </a:extLst>
          </a:blip>
          <a:srcRect r="10050"/>
          <a:stretch/>
        </p:blipFill>
        <p:spPr>
          <a:xfrm>
            <a:off x="17417" y="-16864"/>
            <a:ext cx="4626591" cy="6874863"/>
          </a:xfrm>
          <a:prstGeom prst="rect">
            <a:avLst/>
          </a:prstGeom>
        </p:spPr>
      </p:pic>
      <p:sp>
        <p:nvSpPr>
          <p:cNvPr id="4" name="Rectangle 3"/>
          <p:cNvSpPr/>
          <p:nvPr/>
        </p:nvSpPr>
        <p:spPr>
          <a:xfrm>
            <a:off x="2205819" y="46209"/>
            <a:ext cx="4572000" cy="1754326"/>
          </a:xfrm>
          <a:prstGeom prst="rect">
            <a:avLst/>
          </a:prstGeom>
        </p:spPr>
        <p:txBody>
          <a:bodyPr>
            <a:spAutoFit/>
          </a:bodyPr>
          <a:lstStyle/>
          <a:p>
            <a:r>
              <a:rPr lang="fr-FR" dirty="0"/>
              <a:t>Sur la place (</a:t>
            </a:r>
            <a:r>
              <a:rPr lang="fr-FR" dirty="0" err="1"/>
              <a:t>praça</a:t>
            </a:r>
            <a:r>
              <a:rPr lang="fr-FR" dirty="0"/>
              <a:t>) Humberto Delgado vous trouverez quatre statues de bronze qui représentent la vie et les traditions de la ville.</a:t>
            </a:r>
          </a:p>
          <a:p>
            <a:r>
              <a:rPr lang="fr-FR" dirty="0"/>
              <a:t>Les statues </a:t>
            </a:r>
            <a:r>
              <a:rPr lang="fr-FR" dirty="0" err="1"/>
              <a:t>Salineira</a:t>
            </a:r>
            <a:r>
              <a:rPr lang="fr-FR" dirty="0"/>
              <a:t> et </a:t>
            </a:r>
            <a:r>
              <a:rPr lang="fr-FR" dirty="0" err="1"/>
              <a:t>Marnoto</a:t>
            </a:r>
            <a:r>
              <a:rPr lang="fr-FR" dirty="0"/>
              <a:t> habillés avec des costumes traditionnels représentent la vie dans l’exploration du sel dans la région</a:t>
            </a:r>
            <a:r>
              <a:rPr lang="fr-FR" dirty="0" smtClean="0"/>
              <a:t>.</a:t>
            </a:r>
            <a:endParaRPr lang="fr-FR" dirty="0"/>
          </a:p>
        </p:txBody>
      </p:sp>
      <p:sp>
        <p:nvSpPr>
          <p:cNvPr id="6" name="Rectangle 5"/>
          <p:cNvSpPr/>
          <p:nvPr/>
        </p:nvSpPr>
        <p:spPr>
          <a:xfrm>
            <a:off x="5004048" y="6167706"/>
            <a:ext cx="4139952" cy="646331"/>
          </a:xfrm>
          <a:prstGeom prst="rect">
            <a:avLst/>
          </a:prstGeom>
        </p:spPr>
        <p:txBody>
          <a:bodyPr wrap="square">
            <a:spAutoFit/>
          </a:bodyPr>
          <a:lstStyle/>
          <a:p>
            <a:r>
              <a:rPr lang="fr-FR" b="1" dirty="0" smtClean="0">
                <a:solidFill>
                  <a:schemeClr val="bg1"/>
                </a:solidFill>
              </a:rPr>
              <a:t>La </a:t>
            </a:r>
            <a:r>
              <a:rPr lang="fr-FR" b="1" dirty="0" err="1">
                <a:solidFill>
                  <a:schemeClr val="bg1"/>
                </a:solidFill>
              </a:rPr>
              <a:t>Salineira</a:t>
            </a:r>
            <a:r>
              <a:rPr lang="fr-FR" b="1" dirty="0">
                <a:solidFill>
                  <a:schemeClr val="bg1"/>
                </a:solidFill>
              </a:rPr>
              <a:t>: utilise des costumes traditionnels et une tête de canasta</a:t>
            </a:r>
            <a:r>
              <a:rPr lang="fr-FR" dirty="0"/>
              <a:t>;</a:t>
            </a:r>
            <a:endParaRPr lang="pt-BR" dirty="0"/>
          </a:p>
        </p:txBody>
      </p:sp>
      <p:sp>
        <p:nvSpPr>
          <p:cNvPr id="7" name="Rectangle 6"/>
          <p:cNvSpPr/>
          <p:nvPr/>
        </p:nvSpPr>
        <p:spPr>
          <a:xfrm>
            <a:off x="41338" y="5890706"/>
            <a:ext cx="4572000" cy="1200329"/>
          </a:xfrm>
          <a:prstGeom prst="rect">
            <a:avLst/>
          </a:prstGeom>
        </p:spPr>
        <p:txBody>
          <a:bodyPr>
            <a:spAutoFit/>
          </a:bodyPr>
          <a:lstStyle/>
          <a:p>
            <a:r>
              <a:rPr lang="fr-FR" b="1" dirty="0">
                <a:solidFill>
                  <a:schemeClr val="bg1"/>
                </a:solidFill>
              </a:rPr>
              <a:t>Le </a:t>
            </a:r>
            <a:r>
              <a:rPr lang="fr-FR" b="1" dirty="0" err="1">
                <a:solidFill>
                  <a:schemeClr val="bg1"/>
                </a:solidFill>
              </a:rPr>
              <a:t>Marnoto</a:t>
            </a:r>
            <a:r>
              <a:rPr lang="fr-FR" b="1" dirty="0">
                <a:solidFill>
                  <a:schemeClr val="bg1"/>
                </a:solidFill>
              </a:rPr>
              <a:t>: utilise des costumes traditionnels </a:t>
            </a:r>
            <a:r>
              <a:rPr lang="fr-FR" b="1" dirty="0" err="1">
                <a:solidFill>
                  <a:schemeClr val="bg1"/>
                </a:solidFill>
              </a:rPr>
              <a:t>Labora</a:t>
            </a:r>
            <a:r>
              <a:rPr lang="fr-FR" b="1" dirty="0">
                <a:solidFill>
                  <a:schemeClr val="bg1"/>
                </a:solidFill>
              </a:rPr>
              <a:t> et les instruments caractéristiques de la corvée de sel (branche);</a:t>
            </a:r>
            <a:endParaRPr lang="pt-BR" b="1" dirty="0">
              <a:solidFill>
                <a:schemeClr val="bg1"/>
              </a:solidFill>
            </a:endParaRPr>
          </a:p>
          <a:p>
            <a:endParaRPr lang="pt-BR" dirty="0"/>
          </a:p>
        </p:txBody>
      </p:sp>
    </p:spTree>
    <p:extLst>
      <p:ext uri="{BB962C8B-B14F-4D97-AF65-F5344CB8AC3E}">
        <p14:creationId xmlns:p14="http://schemas.microsoft.com/office/powerpoint/2010/main" val="113839923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2041" y="16547"/>
            <a:ext cx="4233664" cy="6828030"/>
          </a:xfrm>
          <a:prstGeom prst="rect">
            <a:avLst/>
          </a:prstGeom>
        </p:spPr>
      </p:pic>
      <p:pic>
        <p:nvPicPr>
          <p:cNvPr id="2" name="Image 1"/>
          <p:cNvPicPr>
            <a:picLocks noChangeAspect="1"/>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0" y="16547"/>
            <a:ext cx="4788024" cy="6828030"/>
          </a:xfrm>
          <a:prstGeom prst="rect">
            <a:avLst/>
          </a:prstGeom>
        </p:spPr>
      </p:pic>
      <p:sp>
        <p:nvSpPr>
          <p:cNvPr id="4" name="Rectangle 3"/>
          <p:cNvSpPr/>
          <p:nvPr/>
        </p:nvSpPr>
        <p:spPr>
          <a:xfrm>
            <a:off x="21839" y="-13423"/>
            <a:ext cx="4788024" cy="1200329"/>
          </a:xfrm>
          <a:prstGeom prst="rect">
            <a:avLst/>
          </a:prstGeom>
        </p:spPr>
        <p:txBody>
          <a:bodyPr wrap="square">
            <a:spAutoFit/>
          </a:bodyPr>
          <a:lstStyle/>
          <a:p>
            <a:r>
              <a:rPr lang="fr-FR" b="1" dirty="0">
                <a:solidFill>
                  <a:schemeClr val="bg1"/>
                </a:solidFill>
              </a:rPr>
              <a:t>Les statues </a:t>
            </a:r>
            <a:r>
              <a:rPr lang="fr-FR" b="1" dirty="0" err="1">
                <a:solidFill>
                  <a:schemeClr val="bg1"/>
                </a:solidFill>
              </a:rPr>
              <a:t>Parceira</a:t>
            </a:r>
            <a:r>
              <a:rPr lang="fr-FR" b="1" dirty="0">
                <a:solidFill>
                  <a:schemeClr val="bg1"/>
                </a:solidFill>
              </a:rPr>
              <a:t> do </a:t>
            </a:r>
            <a:r>
              <a:rPr lang="fr-FR" b="1" dirty="0" err="1">
                <a:solidFill>
                  <a:schemeClr val="bg1"/>
                </a:solidFill>
              </a:rPr>
              <a:t>Ramo</a:t>
            </a:r>
            <a:r>
              <a:rPr lang="fr-FR" b="1" dirty="0">
                <a:solidFill>
                  <a:schemeClr val="bg1"/>
                </a:solidFill>
              </a:rPr>
              <a:t> e </a:t>
            </a:r>
            <a:r>
              <a:rPr lang="fr-FR" b="1" dirty="0" err="1">
                <a:solidFill>
                  <a:schemeClr val="bg1"/>
                </a:solidFill>
              </a:rPr>
              <a:t>Fogueteiro</a:t>
            </a:r>
            <a:r>
              <a:rPr lang="fr-FR" b="1" dirty="0">
                <a:solidFill>
                  <a:schemeClr val="bg1"/>
                </a:solidFill>
              </a:rPr>
              <a:t> habillés avec des costumes traditionnels représentent les traditions et les fêtes d’Aveiro.</a:t>
            </a:r>
          </a:p>
        </p:txBody>
      </p:sp>
      <p:sp>
        <p:nvSpPr>
          <p:cNvPr id="5" name="AutoShape 4" descr="Résultat de recherche d'images pour &quot;estátua da ponte aveiro&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8" name="AutoShape 12" descr="Afficher l'image d'origine"/>
          <p:cNvSpPr>
            <a:spLocks noChangeAspect="1" noChangeArrowheads="1"/>
          </p:cNvSpPr>
          <p:nvPr/>
        </p:nvSpPr>
        <p:spPr bwMode="auto">
          <a:xfrm>
            <a:off x="155575" y="-2727325"/>
            <a:ext cx="3190875" cy="56864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0" name="Rectangle 13"/>
          <p:cNvSpPr>
            <a:spLocks noChangeArrowheads="1"/>
          </p:cNvSpPr>
          <p:nvPr/>
        </p:nvSpPr>
        <p:spPr bwMode="auto">
          <a:xfrm>
            <a:off x="4965438" y="-1786"/>
            <a:ext cx="4204036"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b="1" i="0" u="none" strike="noStrike" cap="none" normalizeH="0" baseline="0" dirty="0" smtClean="0">
                <a:ln>
                  <a:noFill/>
                </a:ln>
                <a:solidFill>
                  <a:schemeClr val="bg1"/>
                </a:solidFill>
                <a:effectLst/>
              </a:rPr>
              <a:t>UN PARTENAIRE DE L'INDUSTRIE: utilise les vêtements féminins jour de fête traditionnelle arborant un long châle. Sur la main droite tient un bouquet de fleurs à livrer aux nouveaux majordomes; </a:t>
            </a:r>
          </a:p>
        </p:txBody>
      </p:sp>
      <p:sp>
        <p:nvSpPr>
          <p:cNvPr id="11" name="Rectangle 14"/>
          <p:cNvSpPr>
            <a:spLocks noChangeArrowheads="1"/>
          </p:cNvSpPr>
          <p:nvPr/>
        </p:nvSpPr>
        <p:spPr bwMode="auto">
          <a:xfrm>
            <a:off x="72009" y="5921247"/>
            <a:ext cx="471601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b="1" i="0" u="none" strike="noStrike" cap="none" normalizeH="0" baseline="0" dirty="0" err="1" smtClean="0">
                <a:ln>
                  <a:noFill/>
                </a:ln>
                <a:solidFill>
                  <a:schemeClr val="bg1"/>
                </a:solidFill>
                <a:effectLst/>
              </a:rPr>
              <a:t>Fogueteiro</a:t>
            </a:r>
            <a:r>
              <a:rPr kumimoji="0" lang="fr-FR" b="1" i="0" u="none" strike="noStrike" cap="none" normalizeH="0" baseline="0" dirty="0" smtClean="0">
                <a:ln>
                  <a:noFill/>
                </a:ln>
                <a:solidFill>
                  <a:schemeClr val="bg1"/>
                </a:solidFill>
                <a:effectLst/>
              </a:rPr>
              <a:t>: porte Gabon traditionnelle, sur les habits du dimanche, chaussures boucle, casquette et de la main gauche de la fusée. </a:t>
            </a:r>
          </a:p>
        </p:txBody>
      </p:sp>
    </p:spTree>
    <p:extLst>
      <p:ext uri="{BB962C8B-B14F-4D97-AF65-F5344CB8AC3E}">
        <p14:creationId xmlns:p14="http://schemas.microsoft.com/office/powerpoint/2010/main" val="22789636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3.bp.blogspot.com/-OYF2ED53p7k/VeqbVM0sgqI/AAAAAAAAkGE/FiayQhM0IUY/s1600/Aveiro%2B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41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40075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4139952" y="764704"/>
            <a:ext cx="1568571" cy="369332"/>
          </a:xfrm>
          <a:prstGeom prst="rect">
            <a:avLst/>
          </a:prstGeom>
        </p:spPr>
        <p:txBody>
          <a:bodyPr wrap="none">
            <a:spAutoFit/>
          </a:bodyPr>
          <a:lstStyle/>
          <a:p>
            <a:r>
              <a:rPr lang="fr-FR" dirty="0"/>
              <a:t>La </a:t>
            </a:r>
            <a:r>
              <a:rPr lang="fr-FR" b="1" dirty="0"/>
              <a:t>Ria d’Aveiro</a:t>
            </a:r>
            <a:endParaRPr lang="fr-FR" dirty="0"/>
          </a:p>
        </p:txBody>
      </p:sp>
    </p:spTree>
    <p:extLst>
      <p:ext uri="{BB962C8B-B14F-4D97-AF65-F5344CB8AC3E}">
        <p14:creationId xmlns:p14="http://schemas.microsoft.com/office/powerpoint/2010/main" val="276137621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4427984" y="188640"/>
            <a:ext cx="4572000" cy="923330"/>
          </a:xfrm>
          <a:prstGeom prst="rect">
            <a:avLst/>
          </a:prstGeom>
        </p:spPr>
        <p:txBody>
          <a:bodyPr>
            <a:spAutoFit/>
          </a:bodyPr>
          <a:lstStyle/>
          <a:p>
            <a:r>
              <a:rPr lang="fr-FR" dirty="0"/>
              <a:t>se dresse l'Hôtel Aveiro Palace. Situé au cœur de la ville et le canal principal de l'Aveiro estuaire de baignade. </a:t>
            </a:r>
          </a:p>
        </p:txBody>
      </p:sp>
    </p:spTree>
    <p:extLst>
      <p:ext uri="{BB962C8B-B14F-4D97-AF65-F5344CB8AC3E}">
        <p14:creationId xmlns:p14="http://schemas.microsoft.com/office/powerpoint/2010/main" val="279314752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53752" y="188640"/>
            <a:ext cx="9036496" cy="1200329"/>
          </a:xfrm>
          <a:prstGeom prst="rect">
            <a:avLst/>
          </a:prstGeom>
        </p:spPr>
        <p:txBody>
          <a:bodyPr wrap="square">
            <a:spAutoFit/>
          </a:bodyPr>
          <a:lstStyle/>
          <a:p>
            <a:r>
              <a:rPr lang="fr-FR" b="1" dirty="0" smtClean="0">
                <a:solidFill>
                  <a:schemeClr val="bg1"/>
                </a:solidFill>
              </a:rPr>
              <a:t>Visiter Aveiro et ne pas goûter les «</a:t>
            </a:r>
            <a:r>
              <a:rPr lang="fr-FR" b="1" dirty="0" err="1" smtClean="0">
                <a:solidFill>
                  <a:schemeClr val="bg1"/>
                </a:solidFill>
              </a:rPr>
              <a:t>ovos</a:t>
            </a:r>
            <a:r>
              <a:rPr lang="fr-FR" b="1" dirty="0" smtClean="0">
                <a:solidFill>
                  <a:schemeClr val="bg1"/>
                </a:solidFill>
              </a:rPr>
              <a:t> moles» (en traduction intégrale “œufs mous”), c’est un péché. Ce gâteau typique de la région, hérité des traditions du couvent féminin d’Aveiro, il prend forme avec le mélange indulgent des œufs et du sucre, fait avec les savoirs de la tradition. A coté les pastels que je ne vous présente plus.</a:t>
            </a:r>
            <a:endParaRPr lang="fr-FR" b="1" dirty="0">
              <a:solidFill>
                <a:schemeClr val="bg1"/>
              </a:solidFill>
            </a:endParaRPr>
          </a:p>
        </p:txBody>
      </p:sp>
    </p:spTree>
    <p:extLst>
      <p:ext uri="{BB962C8B-B14F-4D97-AF65-F5344CB8AC3E}">
        <p14:creationId xmlns:p14="http://schemas.microsoft.com/office/powerpoint/2010/main" val="95351770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5453191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550038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0" y="1222"/>
            <a:ext cx="9144000" cy="1754326"/>
          </a:xfrm>
          <a:prstGeom prst="rect">
            <a:avLst/>
          </a:prstGeom>
        </p:spPr>
        <p:txBody>
          <a:bodyPr wrap="square">
            <a:spAutoFit/>
          </a:bodyPr>
          <a:lstStyle/>
          <a:p>
            <a:r>
              <a:rPr lang="fr-FR" dirty="0" smtClean="0"/>
              <a:t>Le bâtiment de </a:t>
            </a:r>
            <a:r>
              <a:rPr lang="fr-FR" dirty="0" err="1" smtClean="0"/>
              <a:t>Capitania</a:t>
            </a:r>
            <a:r>
              <a:rPr lang="fr-FR" dirty="0" smtClean="0"/>
              <a:t> do Porto de Aveiro appartient actuellement à la Mairie de Aveiro. Il est également connu comme “</a:t>
            </a:r>
            <a:r>
              <a:rPr lang="fr-FR" dirty="0" err="1" smtClean="0"/>
              <a:t>Capitania</a:t>
            </a:r>
            <a:r>
              <a:rPr lang="fr-FR" dirty="0" smtClean="0"/>
              <a:t> dos </a:t>
            </a:r>
            <a:r>
              <a:rPr lang="fr-FR" dirty="0" err="1" smtClean="0"/>
              <a:t>Arcos</a:t>
            </a:r>
            <a:r>
              <a:rPr lang="fr-FR" dirty="0" smtClean="0"/>
              <a:t>” et son histoire est en effet longue.</a:t>
            </a:r>
          </a:p>
          <a:p>
            <a:r>
              <a:rPr lang="fr-FR" dirty="0" smtClean="0"/>
              <a:t>Initialement construit comme un moulin à marée, il deviendra plus tard un bâtiment de soutien de l’usine de porcelaine José Ferreira Pinto </a:t>
            </a:r>
            <a:r>
              <a:rPr lang="fr-FR" dirty="0" err="1" smtClean="0"/>
              <a:t>Basto</a:t>
            </a:r>
            <a:r>
              <a:rPr lang="fr-FR" dirty="0" smtClean="0"/>
              <a:t>, qui a fondé la marque de renommée internationale Vista </a:t>
            </a:r>
            <a:r>
              <a:rPr lang="fr-FR" dirty="0" err="1" smtClean="0"/>
              <a:t>Alegre</a:t>
            </a:r>
            <a:r>
              <a:rPr lang="fr-FR" dirty="0" smtClean="0"/>
              <a:t>. Plus tard, en 1903, Francisco Augusto</a:t>
            </a:r>
            <a:r>
              <a:rPr lang="fr-FR" dirty="0" smtClean="0">
                <a:solidFill>
                  <a:schemeClr val="bg1"/>
                </a:solidFill>
              </a:rPr>
              <a:t> da Silva Rocha rénové l</a:t>
            </a:r>
            <a:r>
              <a:rPr lang="fr-FR" dirty="0" smtClean="0"/>
              <a:t>e bâtiment pour loger l’École de Dessin Industrielle.</a:t>
            </a:r>
            <a:endParaRPr lang="fr-FR" dirty="0"/>
          </a:p>
        </p:txBody>
      </p:sp>
    </p:spTree>
    <p:extLst>
      <p:ext uri="{BB962C8B-B14F-4D97-AF65-F5344CB8AC3E}">
        <p14:creationId xmlns:p14="http://schemas.microsoft.com/office/powerpoint/2010/main" val="303515715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832817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940152" y="260648"/>
            <a:ext cx="2431307" cy="369332"/>
          </a:xfrm>
          <a:prstGeom prst="rect">
            <a:avLst/>
          </a:prstGeom>
        </p:spPr>
        <p:txBody>
          <a:bodyPr wrap="none">
            <a:spAutoFit/>
          </a:bodyPr>
          <a:lstStyle/>
          <a:p>
            <a:r>
              <a:rPr lang="fr-FR" b="1" dirty="0"/>
              <a:t>Eglise de la Miséricorde</a:t>
            </a:r>
          </a:p>
        </p:txBody>
      </p:sp>
      <p:pic>
        <p:nvPicPr>
          <p:cNvPr id="3074" name="Picture 2" descr="http://4.bp.blogspot.com/-ekoDpdi6iUM/T-H3zFJLgGI/AAAAAAAAb5c/C9PxVtlau1k/s400/Gloria+-+Igreja+da+Misericord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002013"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355976" y="1997839"/>
            <a:ext cx="4572000" cy="2862322"/>
          </a:xfrm>
          <a:prstGeom prst="rect">
            <a:avLst/>
          </a:prstGeom>
          <a:solidFill>
            <a:schemeClr val="accent3">
              <a:lumMod val="20000"/>
              <a:lumOff val="80000"/>
            </a:schemeClr>
          </a:solidFill>
        </p:spPr>
        <p:txBody>
          <a:bodyPr>
            <a:spAutoFit/>
          </a:bodyPr>
          <a:lstStyle/>
          <a:p>
            <a:r>
              <a:rPr lang="fr-FR" dirty="0"/>
              <a:t>L’église qui est peut-être la plus connue d’Aveiro, en raison de sa façade recouverte d’azulejos.</a:t>
            </a:r>
          </a:p>
          <a:p>
            <a:r>
              <a:rPr lang="fr-FR" dirty="0"/>
              <a:t>Parmi les petits carrés en céramique bleu et blanc, se dresse la voute d’entrée en pierre, imposante, où domine l’image de Notre-Dame de la Miséricorde. L’intérieur du temple mérite d’être visité juste pour vous éblouir avec des murs tapissés d’azulejos, des stalles en pierre sculptées et des autels d’or et de couleur</a:t>
            </a:r>
          </a:p>
        </p:txBody>
      </p:sp>
    </p:spTree>
    <p:extLst>
      <p:ext uri="{BB962C8B-B14F-4D97-AF65-F5344CB8AC3E}">
        <p14:creationId xmlns:p14="http://schemas.microsoft.com/office/powerpoint/2010/main" val="405394800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51520" y="5949280"/>
            <a:ext cx="7272808" cy="646331"/>
          </a:xfrm>
          <a:prstGeom prst="rect">
            <a:avLst/>
          </a:prstGeom>
        </p:spPr>
        <p:txBody>
          <a:bodyPr wrap="square">
            <a:spAutoFit/>
          </a:bodyPr>
          <a:lstStyle/>
          <a:p>
            <a:r>
              <a:rPr lang="fr-FR" b="1" dirty="0">
                <a:solidFill>
                  <a:schemeClr val="bg1"/>
                </a:solidFill>
              </a:rPr>
              <a:t>On pense à visiter l'intérieur du temple et laissez-vous éblouir par les murs recouverts de carrelage, les stalles sculptées et retables d'or et la couleur.</a:t>
            </a:r>
          </a:p>
        </p:txBody>
      </p:sp>
    </p:spTree>
    <p:extLst>
      <p:ext uri="{BB962C8B-B14F-4D97-AF65-F5344CB8AC3E}">
        <p14:creationId xmlns:p14="http://schemas.microsoft.com/office/powerpoint/2010/main" val="234409793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7598354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008" y="0"/>
            <a:ext cx="4499992"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499992" cy="6858000"/>
          </a:xfrm>
          <a:prstGeom prst="rect">
            <a:avLst/>
          </a:prstGeom>
        </p:spPr>
      </p:pic>
    </p:spTree>
    <p:extLst>
      <p:ext uri="{BB962C8B-B14F-4D97-AF65-F5344CB8AC3E}">
        <p14:creationId xmlns:p14="http://schemas.microsoft.com/office/powerpoint/2010/main" val="339306663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4211960" y="0"/>
            <a:ext cx="4932040" cy="6858000"/>
          </a:xfrm>
          <a:prstGeom prst="rect">
            <a:avLst/>
          </a:prstGeom>
        </p:spPr>
      </p:pic>
      <p:sp>
        <p:nvSpPr>
          <p:cNvPr id="2" name="Rectangle 1"/>
          <p:cNvSpPr/>
          <p:nvPr/>
        </p:nvSpPr>
        <p:spPr>
          <a:xfrm>
            <a:off x="30547" y="125993"/>
            <a:ext cx="4181413" cy="6740307"/>
          </a:xfrm>
          <a:prstGeom prst="rect">
            <a:avLst/>
          </a:prstGeom>
          <a:solidFill>
            <a:schemeClr val="accent3">
              <a:lumMod val="20000"/>
              <a:lumOff val="80000"/>
            </a:schemeClr>
          </a:solidFill>
        </p:spPr>
        <p:txBody>
          <a:bodyPr wrap="square">
            <a:spAutoFit/>
          </a:bodyPr>
          <a:lstStyle/>
          <a:p>
            <a:r>
              <a:rPr lang="fr-FR" b="1" dirty="0"/>
              <a:t>Joseph Stephen Coelho de </a:t>
            </a:r>
            <a:r>
              <a:rPr lang="fr-FR" b="1" dirty="0" err="1"/>
              <a:t>Magalhães</a:t>
            </a:r>
            <a:r>
              <a:rPr lang="fr-FR" dirty="0"/>
              <a:t> ( </a:t>
            </a:r>
            <a:r>
              <a:rPr lang="fr-FR" dirty="0">
                <a:hlinkClick r:id="rId4" tooltip="Aveiro"/>
              </a:rPr>
              <a:t>Aveiro</a:t>
            </a:r>
            <a:r>
              <a:rPr lang="fr-FR" dirty="0"/>
              <a:t> , </a:t>
            </a:r>
            <a:r>
              <a:rPr lang="fr-FR" dirty="0">
                <a:hlinkClick r:id="rId5" tooltip="26 décembre"/>
              </a:rPr>
              <a:t>26 de Décembre</a:t>
            </a:r>
            <a:r>
              <a:rPr lang="fr-FR" dirty="0"/>
              <a:t> de </a:t>
            </a:r>
            <a:r>
              <a:rPr lang="fr-FR" dirty="0">
                <a:hlinkClick r:id="rId6" tooltip="1809"/>
              </a:rPr>
              <a:t>1809</a:t>
            </a:r>
            <a:r>
              <a:rPr lang="fr-FR" dirty="0"/>
              <a:t> - </a:t>
            </a:r>
            <a:r>
              <a:rPr lang="fr-FR" dirty="0">
                <a:hlinkClick r:id="rId7" tooltip="Lisbonne"/>
              </a:rPr>
              <a:t>Lisbonne</a:t>
            </a:r>
            <a:r>
              <a:rPr lang="fr-FR" dirty="0"/>
              <a:t> , </a:t>
            </a:r>
            <a:r>
              <a:rPr lang="fr-FR" dirty="0">
                <a:hlinkClick r:id="rId8" tooltip="4 novembre"/>
              </a:rPr>
              <a:t>4 Novembre</a:t>
            </a:r>
            <a:r>
              <a:rPr lang="fr-FR" dirty="0"/>
              <a:t> de </a:t>
            </a:r>
            <a:r>
              <a:rPr lang="fr-FR" dirty="0">
                <a:hlinkClick r:id="rId9" tooltip="1862"/>
              </a:rPr>
              <a:t>1862</a:t>
            </a:r>
            <a:r>
              <a:rPr lang="fr-FR" dirty="0"/>
              <a:t> ), mieux connu par </a:t>
            </a:r>
            <a:r>
              <a:rPr lang="fr-FR" b="1" dirty="0"/>
              <a:t>Joseph Stephen,</a:t>
            </a:r>
            <a:r>
              <a:rPr lang="fr-FR" dirty="0"/>
              <a:t> était un célèbre journaliste, homme politique et président du Parlement portugais, et pendant la période 1836-1862 Figure l'opposition de gauche dominante à la Chambre des représentants. Ce fut un baccalauréat en </a:t>
            </a:r>
            <a:r>
              <a:rPr lang="fr-FR" dirty="0">
                <a:hlinkClick r:id="rId10" tooltip="droit"/>
              </a:rPr>
              <a:t>droit</a:t>
            </a:r>
            <a:r>
              <a:rPr lang="fr-FR" dirty="0"/>
              <a:t> de l' </a:t>
            </a:r>
            <a:r>
              <a:rPr lang="fr-FR" dirty="0">
                <a:hlinkClick r:id="rId11" tooltip="Université de Coimbra"/>
              </a:rPr>
              <a:t>Université de Coimbra</a:t>
            </a:r>
            <a:r>
              <a:rPr lang="fr-FR" dirty="0"/>
              <a:t> , vétéran des </a:t>
            </a:r>
            <a:r>
              <a:rPr lang="fr-FR" dirty="0">
                <a:hlinkClick r:id="rId12" tooltip="guerres libérales"/>
              </a:rPr>
              <a:t>guerres libérales</a:t>
            </a:r>
            <a:r>
              <a:rPr lang="fr-FR" dirty="0"/>
              <a:t> et l' un des </a:t>
            </a:r>
            <a:r>
              <a:rPr lang="fr-FR" i="1" dirty="0"/>
              <a:t>savants</a:t>
            </a:r>
            <a:r>
              <a:rPr lang="fr-FR" dirty="0"/>
              <a:t> qui vivaient en exil en </a:t>
            </a:r>
            <a:r>
              <a:rPr lang="fr-FR" dirty="0">
                <a:hlinkClick r:id="rId13" tooltip="Angleterre"/>
              </a:rPr>
              <a:t>Angleterre</a:t>
            </a:r>
            <a:r>
              <a:rPr lang="fr-FR" dirty="0"/>
              <a:t> et dans l' île de </a:t>
            </a:r>
            <a:r>
              <a:rPr lang="fr-FR" dirty="0">
                <a:hlinkClick r:id="rId14" tooltip="troisième"/>
              </a:rPr>
              <a:t>Terceira</a:t>
            </a:r>
            <a:r>
              <a:rPr lang="fr-FR" dirty="0"/>
              <a:t> et ont participé à l' </a:t>
            </a:r>
            <a:r>
              <a:rPr lang="fr-FR" dirty="0">
                <a:hlinkClick r:id="rId15" tooltip="Débarquement de Mindelo"/>
              </a:rPr>
              <a:t>atterrissage de </a:t>
            </a:r>
            <a:r>
              <a:rPr lang="fr-FR" dirty="0" err="1">
                <a:hlinkClick r:id="rId15" tooltip="Débarquement de Mindelo"/>
              </a:rPr>
              <a:t>Mindelo</a:t>
            </a:r>
            <a:r>
              <a:rPr lang="fr-FR" dirty="0"/>
              <a:t> . En 1841 , il a fondé </a:t>
            </a:r>
            <a:r>
              <a:rPr lang="fr-FR" i="1" dirty="0">
                <a:hlinkClick r:id="rId16" tooltip="La Révolution Septembre (page n'existe pas)"/>
              </a:rPr>
              <a:t>la Révolution Septembre</a:t>
            </a:r>
            <a:r>
              <a:rPr lang="fr-FR" dirty="0"/>
              <a:t> , le journal le plus influent de la </a:t>
            </a:r>
            <a:r>
              <a:rPr lang="fr-FR" dirty="0">
                <a:hlinkClick r:id="rId17" tooltip="presse"/>
              </a:rPr>
              <a:t>presse</a:t>
            </a:r>
            <a:r>
              <a:rPr lang="fr-FR" dirty="0"/>
              <a:t> libérale. Toujours des solutions plus radicales préconisées par les partis politiques de l'époque, a été à plusieurs reprises obligés de chercher refuge à l'extérieur du pays en raison de sa simplicité dans l'opposition. Activement participé à </a:t>
            </a:r>
            <a:r>
              <a:rPr lang="fr-FR" dirty="0" err="1">
                <a:hlinkClick r:id="rId18" tooltip="patuleia"/>
              </a:rPr>
              <a:t>patuleia</a:t>
            </a:r>
            <a:r>
              <a:rPr lang="fr-FR" dirty="0"/>
              <a:t> , l' intégration de l'armée rebelle opérant dans l' </a:t>
            </a:r>
            <a:r>
              <a:rPr lang="fr-FR" dirty="0">
                <a:hlinkClick r:id="rId19" tooltip="Alentejo"/>
              </a:rPr>
              <a:t>Alentejo</a:t>
            </a:r>
            <a:r>
              <a:rPr lang="fr-FR" dirty="0"/>
              <a:t> .</a:t>
            </a:r>
          </a:p>
        </p:txBody>
      </p:sp>
    </p:spTree>
    <p:extLst>
      <p:ext uri="{BB962C8B-B14F-4D97-AF65-F5344CB8AC3E}">
        <p14:creationId xmlns:p14="http://schemas.microsoft.com/office/powerpoint/2010/main" val="82892363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979712" y="3749"/>
            <a:ext cx="5904656" cy="923330"/>
          </a:xfrm>
          <a:prstGeom prst="rect">
            <a:avLst/>
          </a:prstGeom>
        </p:spPr>
        <p:txBody>
          <a:bodyPr wrap="square">
            <a:spAutoFit/>
          </a:bodyPr>
          <a:lstStyle/>
          <a:p>
            <a:r>
              <a:rPr lang="fr-FR" b="1" dirty="0">
                <a:solidFill>
                  <a:schemeClr val="bg1"/>
                </a:solidFill>
              </a:rPr>
              <a:t>Le pouvoir des Cinq </a:t>
            </a:r>
            <a:r>
              <a:rPr lang="fr-FR" b="1" dirty="0" err="1">
                <a:solidFill>
                  <a:schemeClr val="bg1"/>
                </a:solidFill>
              </a:rPr>
              <a:t>Bicas</a:t>
            </a:r>
            <a:r>
              <a:rPr lang="fr-FR" b="1" dirty="0">
                <a:solidFill>
                  <a:schemeClr val="bg1"/>
                </a:solidFill>
              </a:rPr>
              <a:t>, situé dans la ville de la Gloire (Aveiro) et datée de 1880, a été construit en pierre </a:t>
            </a:r>
            <a:r>
              <a:rPr lang="fr-FR" b="1" dirty="0" err="1">
                <a:solidFill>
                  <a:schemeClr val="bg1"/>
                </a:solidFill>
              </a:rPr>
              <a:t>Ançã</a:t>
            </a:r>
            <a:r>
              <a:rPr lang="fr-FR" b="1" dirty="0">
                <a:solidFill>
                  <a:schemeClr val="bg1"/>
                </a:solidFill>
              </a:rPr>
              <a:t>, et a, au sommet, un aigle est le symbole de la ville.</a:t>
            </a:r>
            <a:endParaRPr lang="fr-FR" b="1" dirty="0">
              <a:solidFill>
                <a:schemeClr val="bg1"/>
              </a:solidFill>
              <a:effectLst/>
            </a:endParaRPr>
          </a:p>
        </p:txBody>
      </p:sp>
    </p:spTree>
    <p:extLst>
      <p:ext uri="{BB962C8B-B14F-4D97-AF65-F5344CB8AC3E}">
        <p14:creationId xmlns:p14="http://schemas.microsoft.com/office/powerpoint/2010/main" val="31457770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8800"/>
                    </a14:imgEffect>
                    <a14:imgEffect>
                      <a14:saturation sat="66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95536" y="116632"/>
            <a:ext cx="4572000" cy="646331"/>
          </a:xfrm>
          <a:prstGeom prst="rect">
            <a:avLst/>
          </a:prstGeom>
        </p:spPr>
        <p:txBody>
          <a:bodyPr>
            <a:spAutoFit/>
          </a:bodyPr>
          <a:lstStyle/>
          <a:p>
            <a:r>
              <a:rPr lang="fr-FR" b="1" dirty="0">
                <a:solidFill>
                  <a:schemeClr val="bg1"/>
                </a:solidFill>
              </a:rPr>
              <a:t>La Cathédrale </a:t>
            </a:r>
            <a:r>
              <a:rPr lang="fr-FR" b="1" dirty="0" smtClean="0">
                <a:solidFill>
                  <a:schemeClr val="bg1"/>
                </a:solidFill>
              </a:rPr>
              <a:t> </a:t>
            </a:r>
            <a:r>
              <a:rPr lang="fr-FR" b="1" dirty="0" err="1" smtClean="0">
                <a:solidFill>
                  <a:schemeClr val="bg1"/>
                </a:solidFill>
              </a:rPr>
              <a:t>Sé</a:t>
            </a:r>
            <a:r>
              <a:rPr lang="fr-FR" b="1" dirty="0" smtClean="0">
                <a:solidFill>
                  <a:schemeClr val="bg1"/>
                </a:solidFill>
              </a:rPr>
              <a:t> d’Aveiro </a:t>
            </a:r>
            <a:r>
              <a:rPr lang="fr-FR" b="1" dirty="0">
                <a:solidFill>
                  <a:schemeClr val="bg1"/>
                </a:solidFill>
              </a:rPr>
              <a:t>également connue comme l’église de São </a:t>
            </a:r>
            <a:r>
              <a:rPr lang="fr-FR" b="1" dirty="0" err="1" smtClean="0">
                <a:solidFill>
                  <a:schemeClr val="bg1"/>
                </a:solidFill>
              </a:rPr>
              <a:t>Domingos</a:t>
            </a:r>
            <a:endParaRPr lang="fr-FR" b="1" dirty="0">
              <a:solidFill>
                <a:schemeClr val="bg1"/>
              </a:solidFill>
            </a:endParaRPr>
          </a:p>
        </p:txBody>
      </p:sp>
    </p:spTree>
    <p:extLst>
      <p:ext uri="{BB962C8B-B14F-4D97-AF65-F5344CB8AC3E}">
        <p14:creationId xmlns:p14="http://schemas.microsoft.com/office/powerpoint/2010/main" val="5700675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hoto de Aveiro Cathed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1"/>
            <a:ext cx="547417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2204864"/>
            <a:ext cx="3635896" cy="2585323"/>
          </a:xfrm>
          <a:prstGeom prst="rect">
            <a:avLst/>
          </a:prstGeom>
          <a:solidFill>
            <a:schemeClr val="accent3">
              <a:lumMod val="20000"/>
              <a:lumOff val="80000"/>
            </a:schemeClr>
          </a:solidFill>
        </p:spPr>
        <p:txBody>
          <a:bodyPr wrap="square">
            <a:spAutoFit/>
          </a:bodyPr>
          <a:lstStyle/>
          <a:p>
            <a:r>
              <a:rPr lang="fr-FR" dirty="0"/>
              <a:t>La Cathédrale d’Aveiro également connue comme l’église de São </a:t>
            </a:r>
            <a:r>
              <a:rPr lang="fr-FR" dirty="0" err="1"/>
              <a:t>Domingos</a:t>
            </a:r>
            <a:r>
              <a:rPr lang="fr-FR" dirty="0"/>
              <a:t> est situé dans l’ancien couvent des Dominicains.</a:t>
            </a:r>
          </a:p>
          <a:p>
            <a:r>
              <a:rPr lang="fr-FR" dirty="0"/>
              <a:t>La cathédrale attire tout de suite notre attention par la superbe façade, avec ses images de vertus humaines et l’imposante tour du clocher.</a:t>
            </a:r>
          </a:p>
        </p:txBody>
      </p:sp>
    </p:spTree>
    <p:extLst>
      <p:ext uri="{BB962C8B-B14F-4D97-AF65-F5344CB8AC3E}">
        <p14:creationId xmlns:p14="http://schemas.microsoft.com/office/powerpoint/2010/main" val="7832788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sp>
        <p:nvSpPr>
          <p:cNvPr id="3" name="Rectangle 2"/>
          <p:cNvSpPr/>
          <p:nvPr/>
        </p:nvSpPr>
        <p:spPr>
          <a:xfrm>
            <a:off x="-48213" y="188640"/>
            <a:ext cx="4023633" cy="923330"/>
          </a:xfrm>
          <a:prstGeom prst="rect">
            <a:avLst/>
          </a:prstGeom>
          <a:solidFill>
            <a:schemeClr val="accent3">
              <a:lumMod val="20000"/>
              <a:lumOff val="80000"/>
            </a:schemeClr>
          </a:solidFill>
        </p:spPr>
        <p:txBody>
          <a:bodyPr wrap="square">
            <a:spAutoFit/>
          </a:bodyPr>
          <a:lstStyle/>
          <a:p>
            <a:r>
              <a:rPr lang="pt-BR" dirty="0">
                <a:hlinkClick r:id="rId4"/>
              </a:rPr>
              <a:t>Statue de Joao Afonso de Aveiro (1443 - 1490), l'explorateur portugais, à Aveiro, Portugal</a:t>
            </a:r>
            <a:r>
              <a:rPr lang="pt-BR" dirty="0" smtClean="0">
                <a:hlinkClick r:id="rId4"/>
              </a:rPr>
              <a:t>.</a:t>
            </a:r>
            <a:r>
              <a:rPr lang="fr-FR" dirty="0"/>
              <a:t> est situé dans le jardin </a:t>
            </a:r>
            <a:r>
              <a:rPr lang="fr-FR" dirty="0" err="1"/>
              <a:t>Rossio</a:t>
            </a:r>
            <a:r>
              <a:rPr lang="fr-FR" dirty="0"/>
              <a:t> ..</a:t>
            </a:r>
          </a:p>
        </p:txBody>
      </p:sp>
      <p:sp>
        <p:nvSpPr>
          <p:cNvPr id="4" name="Rectangle 3"/>
          <p:cNvSpPr/>
          <p:nvPr/>
        </p:nvSpPr>
        <p:spPr>
          <a:xfrm>
            <a:off x="0" y="1340768"/>
            <a:ext cx="3975420" cy="4524315"/>
          </a:xfrm>
          <a:prstGeom prst="rect">
            <a:avLst/>
          </a:prstGeom>
          <a:solidFill>
            <a:schemeClr val="accent3">
              <a:lumMod val="20000"/>
              <a:lumOff val="80000"/>
            </a:schemeClr>
          </a:solidFill>
        </p:spPr>
        <p:txBody>
          <a:bodyPr wrap="square">
            <a:spAutoFit/>
          </a:bodyPr>
          <a:lstStyle/>
          <a:p>
            <a:r>
              <a:rPr lang="fr-FR" dirty="0"/>
              <a:t>navigateur portugais João Afonso, qui a participé à l'expédition de la côte de Mina, en 1481, ainsi que la découverte du fleuve Zaïre et le Royaume du Congo, avec Diogo Cao. la découverte du Bénin, en 1486, est également associé avec le navigateur portugais João Afonso. Le Monument à João Afonso de Aveiro est par le sculpteur </a:t>
            </a:r>
            <a:r>
              <a:rPr lang="fr-FR" dirty="0" err="1"/>
              <a:t>Euclides</a:t>
            </a:r>
            <a:r>
              <a:rPr lang="fr-FR" dirty="0"/>
              <a:t> </a:t>
            </a:r>
            <a:r>
              <a:rPr lang="fr-FR" dirty="0" err="1"/>
              <a:t>Vaz</a:t>
            </a:r>
            <a:r>
              <a:rPr lang="fr-FR" dirty="0"/>
              <a:t>. L'atelier Fonderie Sa </a:t>
            </a:r>
            <a:r>
              <a:rPr lang="fr-FR" dirty="0" err="1"/>
              <a:t>Lemos</a:t>
            </a:r>
            <a:r>
              <a:rPr lang="fr-FR" dirty="0"/>
              <a:t> forme la statue, l'inscription et le socle en deux matériaux: le bronze et le calcaire. Il est un bâtiment sculptural qui représente la figure de John Afonso, corps entier, bronze, tenant dans sa main gauche, un astrolabe ".</a:t>
            </a:r>
          </a:p>
        </p:txBody>
      </p:sp>
    </p:spTree>
    <p:extLst>
      <p:ext uri="{BB962C8B-B14F-4D97-AF65-F5344CB8AC3E}">
        <p14:creationId xmlns:p14="http://schemas.microsoft.com/office/powerpoint/2010/main" val="1774161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2320" y="4941168"/>
            <a:ext cx="1298448" cy="1444752"/>
          </a:xfrm>
          <a:prstGeom prst="rect">
            <a:avLst/>
          </a:prstGeom>
        </p:spPr>
      </p:pic>
      <p:sp>
        <p:nvSpPr>
          <p:cNvPr id="3" name="Rectangle 2"/>
          <p:cNvSpPr/>
          <p:nvPr/>
        </p:nvSpPr>
        <p:spPr>
          <a:xfrm>
            <a:off x="323528" y="620688"/>
            <a:ext cx="4419672" cy="923330"/>
          </a:xfrm>
          <a:prstGeom prst="rect">
            <a:avLst/>
          </a:prstGeom>
          <a:noFill/>
        </p:spPr>
        <p:txBody>
          <a:bodyPr wrap="none" lIns="91440" tIns="45720" rIns="91440" bIns="45720">
            <a:spAutoFit/>
          </a:bodyPr>
          <a:lstStyle/>
          <a:p>
            <a:pPr algn="ctr"/>
            <a:r>
              <a:rPr lang="fr-FR"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 Bientôt…!!!</a:t>
            </a:r>
            <a:endParaRPr lang="fr-FR"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 name="ZoneTexte 3"/>
          <p:cNvSpPr txBox="1"/>
          <p:nvPr/>
        </p:nvSpPr>
        <p:spPr>
          <a:xfrm>
            <a:off x="467544" y="3140968"/>
            <a:ext cx="4824536"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36523445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TotalTime>
  <Words>1160</Words>
  <Application>Microsoft Office PowerPoint</Application>
  <PresentationFormat>Affichage à l'écran (4:3)</PresentationFormat>
  <Paragraphs>48</Paragraphs>
  <Slides>42</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42</vt:i4>
      </vt:variant>
    </vt:vector>
  </HeadingPairs>
  <TitlesOfParts>
    <vt:vector size="45"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22</cp:revision>
  <dcterms:created xsi:type="dcterms:W3CDTF">2016-11-19T18:33:24Z</dcterms:created>
  <dcterms:modified xsi:type="dcterms:W3CDTF">2025-03-22T15:48:06Z</dcterms:modified>
</cp:coreProperties>
</file>