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09" r:id="rId3"/>
    <p:sldId id="310" r:id="rId4"/>
    <p:sldId id="258" r:id="rId5"/>
    <p:sldId id="262" r:id="rId6"/>
    <p:sldId id="263" r:id="rId7"/>
    <p:sldId id="266" r:id="rId8"/>
    <p:sldId id="265" r:id="rId9"/>
    <p:sldId id="268" r:id="rId10"/>
    <p:sldId id="272" r:id="rId11"/>
    <p:sldId id="267" r:id="rId12"/>
    <p:sldId id="264" r:id="rId13"/>
    <p:sldId id="269" r:id="rId14"/>
    <p:sldId id="308" r:id="rId15"/>
    <p:sldId id="270" r:id="rId16"/>
    <p:sldId id="271" r:id="rId17"/>
    <p:sldId id="273" r:id="rId18"/>
    <p:sldId id="275" r:id="rId19"/>
    <p:sldId id="291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3" r:id="rId37"/>
    <p:sldId id="294" r:id="rId38"/>
    <p:sldId id="295" r:id="rId39"/>
    <p:sldId id="307" r:id="rId40"/>
    <p:sldId id="261" r:id="rId41"/>
    <p:sldId id="297" r:id="rId42"/>
    <p:sldId id="298" r:id="rId43"/>
    <p:sldId id="299" r:id="rId44"/>
    <p:sldId id="300" r:id="rId45"/>
    <p:sldId id="301" r:id="rId46"/>
    <p:sldId id="305" r:id="rId47"/>
    <p:sldId id="312" r:id="rId48"/>
    <p:sldId id="302" r:id="rId49"/>
    <p:sldId id="303" r:id="rId50"/>
    <p:sldId id="304" r:id="rId51"/>
    <p:sldId id="311" r:id="rId52"/>
    <p:sldId id="306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04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1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01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20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1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43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9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72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11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2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EF6E5-695D-45F2-872A-1C7B5484D594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5D04E-5C3B-46C3-B23C-D9047C9ABF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5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840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" y="0"/>
            <a:ext cx="463373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379" y="33048"/>
            <a:ext cx="3237257" cy="323725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783" y="2708920"/>
            <a:ext cx="1298448" cy="173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4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2" name="08.Ana.Moura.Mouraria.Mouraria-TDG.wav"/>
          </p:stSnd>
        </p:sndAc>
      </p:transition>
    </mc:Choice>
    <mc:Fallback xmlns="">
      <p:transition spd="slow" advTm="5000">
        <p:sndAc>
          <p:stSnd>
            <p:snd r:embed="rId8" name="08.Ana.Moura.Mouraria.Mouraria-TD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4.bp.blogspot.com/-NmYaePHZR9g/V4iRP2rC5pI/AAAAAAAAw6Y/nKE_YK6GmiIef-JpyBJKrXm8TNpbsyGxgCLcB/s1600/Con%25C3%25ADmbriga%2B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9" y="0"/>
            <a:ext cx="91246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5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3.bp.blogspot.com/-qqehYcYsYLI/V4iRH65s08I/AAAAAAAAw6U/fmpYTUZZVOsXzV4_hMsy6UmVQ2UV6JW0ACLcB/s1600/Con%25C3%25ADmbriga%2B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5019675" cy="149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9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2" y="0"/>
            <a:ext cx="91304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92760" y="26064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</a:rPr>
              <a:t>Conimbriga</a:t>
            </a:r>
            <a:r>
              <a:rPr lang="fr-FR" dirty="0">
                <a:solidFill>
                  <a:schemeClr val="bg1"/>
                </a:solidFill>
              </a:rPr>
              <a:t> est une des cités antiques d'époque romaine les plus importantes du Portugal. Classée monument national, elle se situe à 16 km de </a:t>
            </a:r>
            <a:r>
              <a:rPr lang="fr-FR" dirty="0" err="1">
                <a:solidFill>
                  <a:schemeClr val="bg1"/>
                </a:solidFill>
              </a:rPr>
              <a:t>Coïmbra</a:t>
            </a:r>
            <a:r>
              <a:rPr lang="fr-FR" dirty="0">
                <a:solidFill>
                  <a:schemeClr val="bg1"/>
                </a:solidFill>
              </a:rPr>
              <a:t> et 2 km de </a:t>
            </a:r>
            <a:r>
              <a:rPr lang="fr-FR" dirty="0" err="1">
                <a:solidFill>
                  <a:schemeClr val="bg1"/>
                </a:solidFill>
              </a:rPr>
              <a:t>Condeixa</a:t>
            </a:r>
            <a:r>
              <a:rPr lang="fr-FR" dirty="0">
                <a:solidFill>
                  <a:schemeClr val="bg1"/>
                </a:solidFill>
              </a:rPr>
              <a:t>-a-Nova</a:t>
            </a:r>
          </a:p>
        </p:txBody>
      </p:sp>
    </p:spTree>
    <p:extLst>
      <p:ext uri="{BB962C8B-B14F-4D97-AF65-F5344CB8AC3E}">
        <p14:creationId xmlns:p14="http://schemas.microsoft.com/office/powerpoint/2010/main" val="213685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08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8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8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4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65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573325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le clou de la visite, la Casa </a:t>
            </a:r>
            <a:r>
              <a:rPr lang="fr-FR" b="1" dirty="0" err="1"/>
              <a:t>das</a:t>
            </a:r>
            <a:r>
              <a:rPr lang="fr-FR" b="1" dirty="0"/>
              <a:t> Fontes. Une superbe habitation datant du IIe siècle avec des fontaines, des jardins et de superbes planchers de céramique. Il y a un magnifique ensemble de fontaines toujours fonctionnel… si l’on accepte d’y déposer quelques centimes. </a:t>
            </a:r>
          </a:p>
        </p:txBody>
      </p:sp>
    </p:spTree>
    <p:extLst>
      <p:ext uri="{BB962C8B-B14F-4D97-AF65-F5344CB8AC3E}">
        <p14:creationId xmlns:p14="http://schemas.microsoft.com/office/powerpoint/2010/main" val="58496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0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1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1760" y="4766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/>
              <a:t>À </a:t>
            </a:r>
            <a:r>
              <a:rPr lang="fr-FR" i="1" dirty="0" err="1"/>
              <a:t>Conímbriga</a:t>
            </a:r>
            <a:r>
              <a:rPr lang="fr-FR" i="1" dirty="0"/>
              <a:t>, l’art de la mosaïque était superbement maîtrisé.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935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3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23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15"/>
          <a:stretch/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101"/>
          <a:stretch/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008" y="602128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entourées d’un magnifique ensemble de mosaïques figuratives avec des scènes de chasse, des passages mythologiques, des saisons, des monstres, des oiseaux et des animaux marins.</a:t>
            </a:r>
          </a:p>
        </p:txBody>
      </p:sp>
    </p:spTree>
    <p:extLst>
      <p:ext uri="{BB962C8B-B14F-4D97-AF65-F5344CB8AC3E}">
        <p14:creationId xmlns:p14="http://schemas.microsoft.com/office/powerpoint/2010/main" val="295097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116632"/>
            <a:ext cx="52920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Quant à l’impressionnant mur de fortification qui entoure une partie de la cité, il a été construit vers 468 après Jésus-Christ pour protéger la ville des barbares. Ceux-ci, les Suèves mirent la ville à mal et elle sombra dans l’oubli jusqu’à tout récemment!</a:t>
            </a:r>
          </a:p>
        </p:txBody>
      </p:sp>
    </p:spTree>
    <p:extLst>
      <p:ext uri="{BB962C8B-B14F-4D97-AF65-F5344CB8AC3E}">
        <p14:creationId xmlns:p14="http://schemas.microsoft.com/office/powerpoint/2010/main" val="19857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6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28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/>
              <a:t>Voilà un tronçon de « la voie romaine » mise au jour par les archéologues. Cette route menait d’</a:t>
            </a:r>
            <a:r>
              <a:rPr lang="fr-FR" i="1" dirty="0" err="1"/>
              <a:t>Olisipo</a:t>
            </a:r>
            <a:r>
              <a:rPr lang="fr-FR" i="1" dirty="0"/>
              <a:t> (Lisbonne) à </a:t>
            </a:r>
            <a:r>
              <a:rPr lang="fr-FR" i="1" dirty="0" err="1"/>
              <a:t>Bracara</a:t>
            </a:r>
            <a:r>
              <a:rPr lang="fr-FR" i="1" dirty="0"/>
              <a:t> Augusta (Braga).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1416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1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33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7664" y="1886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i="1" dirty="0"/>
              <a:t>Le sous-sol de </a:t>
            </a:r>
            <a:r>
              <a:rPr lang="fr-FR" i="1" dirty="0" err="1"/>
              <a:t>Conímbriga</a:t>
            </a:r>
            <a:r>
              <a:rPr lang="fr-FR" i="1" dirty="0"/>
              <a:t> renferme des trésors d’ingéniosité.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696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796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32" y="1196752"/>
            <a:ext cx="4012326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fr-FR" dirty="0"/>
              <a:t>un aqueduc qui parcourt plus  de 3.400 mètres depuis la fontaine,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" y="3717032"/>
            <a:ext cx="3936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5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2" name="03.Maria.Teresa.De.Noronha.Sou.Feliz.Sou.Feliz-TDG.wav"/>
          </p:stSnd>
        </p:sndAc>
      </p:transition>
    </mc:Choice>
    <mc:Fallback xmlns="">
      <p:transition spd="slow" advTm="5000">
        <p:sndAc>
          <p:stSnd>
            <p:snd r:embed="rId5" name="03.Maria.Teresa.De.Noronha.Sou.Feliz.Sou.Feliz-TD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9251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Montez les bancs et les tunnels de l’amphithéâtre,</a:t>
            </a:r>
          </a:p>
        </p:txBody>
      </p:sp>
    </p:spTree>
    <p:extLst>
      <p:ext uri="{BB962C8B-B14F-4D97-AF65-F5344CB8AC3E}">
        <p14:creationId xmlns:p14="http://schemas.microsoft.com/office/powerpoint/2010/main" val="425924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3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88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0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3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8056" y="31045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bg1"/>
                </a:solidFill>
              </a:rPr>
              <a:t>Dès notre entrée sur le site archéologique de </a:t>
            </a:r>
            <a:r>
              <a:rPr lang="fr-FR" i="1" dirty="0" err="1">
                <a:solidFill>
                  <a:schemeClr val="bg1"/>
                </a:solidFill>
              </a:rPr>
              <a:t>Conímbriga</a:t>
            </a:r>
            <a:r>
              <a:rPr lang="fr-FR" i="1" dirty="0">
                <a:solidFill>
                  <a:schemeClr val="bg1"/>
                </a:solidFill>
              </a:rPr>
              <a:t>, nous pouvons admirer un superbe plancher de chambre tout en mosaïque datant du IIIe siècle de notre ère.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26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7624" y="4046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Le site romain de </a:t>
            </a:r>
            <a:r>
              <a:rPr lang="fr-FR" dirty="0" err="1"/>
              <a:t>Conímbriga</a:t>
            </a:r>
            <a:r>
              <a:rPr lang="fr-FR" dirty="0"/>
              <a:t> fait pas moins de 130 000 mètres carrés! Et bien évidemment, les fouilles sur une telle superficie, qui se sont amorcées en 1930 ne sont pas terminées. </a:t>
            </a:r>
          </a:p>
        </p:txBody>
      </p:sp>
    </p:spTree>
    <p:extLst>
      <p:ext uri="{BB962C8B-B14F-4D97-AF65-F5344CB8AC3E}">
        <p14:creationId xmlns:p14="http://schemas.microsoft.com/office/powerpoint/2010/main" val="6123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4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45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80" y="2875002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,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9512" y="6119336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Les fondements d'une église chrétienne ainsi que deux tombeaux (où les squelettes sont visibles sous une plaque de verre) attestent de cette transformation.</a:t>
            </a:r>
          </a:p>
        </p:txBody>
      </p:sp>
    </p:spTree>
    <p:extLst>
      <p:ext uri="{BB962C8B-B14F-4D97-AF65-F5344CB8AC3E}">
        <p14:creationId xmlns:p14="http://schemas.microsoft.com/office/powerpoint/2010/main" val="287195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8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5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9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9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40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13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1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i1.wp.com/aguillon.info/wp-content/uploads/2018/04/Conimbriga-5-Phallus.jpg?fit=1700%2C737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87824" y="510367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Karla"/>
              </a:rPr>
              <a:t>Les amulettes phalliques qu’on voit sur ces photos (prises au Portugal) sont de petits objets dotés d’un anneau pour les attacher ; de cette façon, ils </a:t>
            </a:r>
            <a:r>
              <a:rPr lang="fr-FR" i="1" dirty="0">
                <a:solidFill>
                  <a:srgbClr val="333333"/>
                </a:solidFill>
                <a:latin typeface="Karla"/>
              </a:rPr>
              <a:t>étaient portés sur soi, placés sur des objets, peints sur les murs, etc</a:t>
            </a:r>
            <a:r>
              <a:rPr lang="fr-FR" dirty="0">
                <a:solidFill>
                  <a:srgbClr val="333333"/>
                </a:solidFill>
                <a:latin typeface="Karla"/>
              </a:rPr>
              <a:t>.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427984" y="4766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Karla"/>
              </a:rPr>
              <a:t>ce </a:t>
            </a:r>
            <a:r>
              <a:rPr lang="fr-FR" dirty="0" err="1">
                <a:solidFill>
                  <a:srgbClr val="333333"/>
                </a:solidFill>
                <a:latin typeface="Karla"/>
              </a:rPr>
              <a:t>Fascinus</a:t>
            </a:r>
            <a:r>
              <a:rPr lang="fr-FR" dirty="0">
                <a:solidFill>
                  <a:srgbClr val="333333"/>
                </a:solidFill>
                <a:latin typeface="Karla"/>
              </a:rPr>
              <a:t>, ou Phallus, était « matérialisé » sous forme de </a:t>
            </a:r>
            <a:r>
              <a:rPr lang="fr-FR" i="1" dirty="0" err="1">
                <a:solidFill>
                  <a:srgbClr val="333333"/>
                </a:solidFill>
                <a:latin typeface="Karla"/>
              </a:rPr>
              <a:t>fascinum</a:t>
            </a:r>
            <a:r>
              <a:rPr lang="fr-FR" dirty="0">
                <a:solidFill>
                  <a:srgbClr val="333333"/>
                </a:solidFill>
                <a:latin typeface="Karla"/>
              </a:rPr>
              <a:t> ou amulette phallique (réunissant ainsi les deux sens du mot).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5388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9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6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07-Conimbriga-musÃ©e-un bu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Ã©sultat de recherche d'images pour &quot;conimbriga  musÃ©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47"/>
            <a:ext cx="4499992" cy="683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62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725144"/>
            <a:ext cx="1298448" cy="17304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1520" y="620688"/>
            <a:ext cx="4549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Bientôt…!!!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7544" y="3068960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NET: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9845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409</Words>
  <Application>Microsoft Office PowerPoint</Application>
  <PresentationFormat>Affichage à l'écran (4:3)</PresentationFormat>
  <Paragraphs>17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Arial</vt:lpstr>
      <vt:lpstr>Calibri</vt:lpstr>
      <vt:lpstr>Karla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ALPHA</dc:creator>
  <cp:lastModifiedBy>Admin</cp:lastModifiedBy>
  <cp:revision>21</cp:revision>
  <dcterms:created xsi:type="dcterms:W3CDTF">2016-11-15T08:28:11Z</dcterms:created>
  <dcterms:modified xsi:type="dcterms:W3CDTF">2025-03-24T16:34:37Z</dcterms:modified>
</cp:coreProperties>
</file>