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0" r:id="rId5"/>
    <p:sldId id="259" r:id="rId6"/>
    <p:sldId id="258" r:id="rId7"/>
    <p:sldId id="263" r:id="rId8"/>
    <p:sldId id="257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11" autoAdjust="0"/>
    <p:restoredTop sz="94660"/>
  </p:normalViewPr>
  <p:slideViewPr>
    <p:cSldViewPr snapToGrid="0">
      <p:cViewPr varScale="1">
        <p:scale>
          <a:sx n="81" d="100"/>
          <a:sy n="81" d="100"/>
        </p:scale>
        <p:origin x="43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3B62FE-3D09-FB67-B006-E0CE6B6D68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C5A14B-963E-F1B0-0330-82E95FC6A6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40C6BA-C06C-74E7-F43C-24E75FAD7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40A363-4435-D8C0-58C0-92B378482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3FA38E-5C54-0EF2-B1EE-25F4ACCF3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178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A13FB9-0906-4809-9F8F-E2D53748D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105545-D19C-8D97-058A-FDCC3CFF93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57C684-9150-5CBC-CC95-4C116CB8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337FE9-3F06-DCA8-2C00-2ACB06E75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6CB49B-128D-BCB4-55C5-B0E227172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09650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82F45-2B1C-8FEA-954F-DE3603542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335D1F-11DD-60F4-0165-4F83221951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F72A37-35F5-A86C-2C58-9AE407629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F765B6-3159-8D9C-8A67-9D5335C7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215867-ECFC-D709-0CBC-B27D7A769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5780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CEABD-BBA4-FD59-FBE0-AA5274C35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2B6B45-5F4B-9A75-EF08-2DB382E9C9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086B95-B1D6-8628-6534-3E06B62E57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CF85F0-25C9-9CD0-7FE1-7F34D7189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0E7186F-A187-B2DE-55B2-C1B587C7E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94BE7F9-115C-70BC-B028-5CB51D734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8612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2A0F3-B30A-9515-08B2-BD9BE7BB6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EA68E77-7C8B-DA3B-1AE4-6329CF02E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50BC47A-29DE-F16D-F2A3-3B3F5CCE43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E3F327C-873E-9D20-A2C2-73B1856AD8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CFEB57C-D076-3298-CC92-829BA841DC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59B2805-3293-9638-C7C3-A37AE0C09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D16C55F-5789-DF27-E4F8-5A0BD738F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F35BDBE-2064-4036-6C6A-0C0B8B38F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03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46D1CD-4D56-9887-B99B-655914CDE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5161001-C4CC-4AAD-9A6A-13E70378F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056DBD0-3964-C5A2-E495-FCFEFB684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82A5346-CD80-BF0B-542B-8207BF9CD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607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AFE9D7B-847C-697C-88B7-67911BC18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10EA52A-F938-2B00-B9B5-D9808731E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C1551D1-4E1E-63A5-8CDA-CFE9F1006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7566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B5D44-27D7-394D-F4A9-07DF01849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DFECAD-D6E9-AF5B-A06E-A13D2ED5A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33008B-0BFE-8FDC-9D3C-8FD844A9C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C29D882-F0A5-82FB-33F7-24A5911FA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4354CD-42AB-D030-B907-912157327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F01B62-ED80-5232-ACB3-A7194AFA4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1198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5FB018-2E9A-B464-093B-33B111DB5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4C6896B-25B1-8B3A-FAC8-4E76DF0084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6065FE6-DD56-B3A9-D4E8-6C8120B9DE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0CC7E3A-F2AB-DE08-AFA6-591B8DC38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5310A6-C5D5-DFE2-D917-3378D39E1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9D56B6-7825-3DF7-CFBA-69BB657D0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6722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B8478D-6772-76EB-A9B7-5D14F62B0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AB5D355-BF1D-2767-4DFA-2C152B6EBE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973B08-7335-0D5E-F07E-1BB2FA679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B3948E-C834-B4EC-1D60-7A2CA6193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B41108-7679-104F-7557-89077453E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194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087206D-2DCC-D053-EF96-EBAF8EBBD8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03CBCE-DAA8-78D3-3344-A9172828F0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8BA218-9F8A-75DA-8662-190FDC688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E66453-EE5A-2DCA-56E5-8BD97AF96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43D15B-1F5F-9F9B-C56B-8805D0C24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552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21B03E4-63E9-5411-91B2-55B65127C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4A6F6D-12D1-2218-E07A-D25FA28D7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A7D355-0261-C3E4-F8D2-D1066804E0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F02375-8384-4C77-AF84-6EA827D19748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3EA8A6-B06D-E0C2-6937-17CF36CE97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FD4D41-397D-0997-6D2F-5CAD1E3B5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13A242-0083-41BE-8800-5ADAD8E30F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1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D5BAA76-25F2-F1CA-5B6B-6B4FA3E9CE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621206"/>
            <a:ext cx="11592000" cy="3489675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9E18E5-9B99-BC50-97B3-0353338E1771}"/>
              </a:ext>
            </a:extLst>
          </p:cNvPr>
          <p:cNvSpPr txBox="1"/>
          <p:nvPr/>
        </p:nvSpPr>
        <p:spPr>
          <a:xfrm>
            <a:off x="3772395" y="140951"/>
            <a:ext cx="8419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Varallo Sesia (Piemonte)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A6A8B3D-AA03-044B-3B7F-C605832FCE96}"/>
              </a:ext>
            </a:extLst>
          </p:cNvPr>
          <p:cNvSpPr txBox="1"/>
          <p:nvPr/>
        </p:nvSpPr>
        <p:spPr>
          <a:xfrm>
            <a:off x="300000" y="4297802"/>
            <a:ext cx="119622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Varallo Sesia est une commune de la province de Verceil dans le Piémont en Italie.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Elle se trouve le long des rives de la Sesia et est divisée en deux parties par le </a:t>
            </a:r>
            <a:r>
              <a:rPr lang="fr-FR" sz="2400" b="1" dirty="0" err="1">
                <a:solidFill>
                  <a:srgbClr val="FFFF00"/>
                </a:solidFill>
              </a:rPr>
              <a:t>Mastallone</a:t>
            </a:r>
            <a:r>
              <a:rPr lang="fr-FR" sz="2400" b="1" dirty="0">
                <a:solidFill>
                  <a:srgbClr val="FFFF00"/>
                </a:solidFill>
              </a:rPr>
              <a:t>, son affluent, qui sépare la vieille ville, appelée Varallo Vecchio, des zones les plus récentes. Elle combine les activités industrielles et touristiques.</a:t>
            </a:r>
          </a:p>
        </p:txBody>
      </p:sp>
    </p:spTree>
    <p:extLst>
      <p:ext uri="{BB962C8B-B14F-4D97-AF65-F5344CB8AC3E}">
        <p14:creationId xmlns:p14="http://schemas.microsoft.com/office/powerpoint/2010/main" val="8866909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  <p:sndAc>
          <p:stSnd>
            <p:snd r:embed="rId2" name="Ernesto Cortazar  - Emmanuelles Theme.wav"/>
          </p:stSnd>
        </p:sndAc>
      </p:transition>
    </mc:Choice>
    <mc:Fallback>
      <p:transition spd="slow" advClick="0" advTm="8000">
        <p:fade/>
        <p:sndAc>
          <p:stSnd>
            <p:snd r:embed="rId2" name="Ernesto Cortazar  - Emmanuelles The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C56EA1-823D-4CE3-4725-744CD9084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1DE63BD2-C624-4A6D-8E7C-F272B77F6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213" y="459000"/>
            <a:ext cx="8915573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BD2576-5524-17B0-6F09-E4504F1DC3BE}"/>
              </a:ext>
            </a:extLst>
          </p:cNvPr>
          <p:cNvSpPr txBox="1"/>
          <p:nvPr/>
        </p:nvSpPr>
        <p:spPr>
          <a:xfrm>
            <a:off x="3850747" y="459000"/>
            <a:ext cx="4141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/>
              <a:t>Sacro Monte (Varallo Sesia)</a:t>
            </a:r>
          </a:p>
        </p:txBody>
      </p:sp>
    </p:spTree>
    <p:extLst>
      <p:ext uri="{BB962C8B-B14F-4D97-AF65-F5344CB8AC3E}">
        <p14:creationId xmlns:p14="http://schemas.microsoft.com/office/powerpoint/2010/main" val="14639885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E28A99-E7A3-0767-E5ED-D77150E52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9422FE0E-6439-E745-4499-ED009C6633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484" y="279000"/>
            <a:ext cx="8129032" cy="630000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3D23B6-4591-C0E0-D47B-6BD37F95159B}"/>
              </a:ext>
            </a:extLst>
          </p:cNvPr>
          <p:cNvSpPr txBox="1"/>
          <p:nvPr/>
        </p:nvSpPr>
        <p:spPr>
          <a:xfrm>
            <a:off x="3182586" y="279000"/>
            <a:ext cx="7702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17 du Mont Sacré, Varallo, Province de Vercelli, Région du Piémont, Italie</a:t>
            </a:r>
          </a:p>
        </p:txBody>
      </p:sp>
    </p:spTree>
    <p:extLst>
      <p:ext uri="{BB962C8B-B14F-4D97-AF65-F5344CB8AC3E}">
        <p14:creationId xmlns:p14="http://schemas.microsoft.com/office/powerpoint/2010/main" val="20029204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35DDA8-1861-8D56-F398-0376482E6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mythologie, habits&#10;&#10;Le contenu généré par l’IA peut être incorrect.">
            <a:extLst>
              <a:ext uri="{FF2B5EF4-FFF2-40B4-BE49-F238E27FC236}">
                <a16:creationId xmlns:a16="http://schemas.microsoft.com/office/drawing/2014/main" id="{EA00FE90-33AC-C642-6E3E-0EB5316911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640" y="215010"/>
            <a:ext cx="4824000" cy="6427979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ECD551-E1BC-D090-CF4F-6F297FA9021F}"/>
              </a:ext>
            </a:extLst>
          </p:cNvPr>
          <p:cNvSpPr txBox="1"/>
          <p:nvPr/>
        </p:nvSpPr>
        <p:spPr>
          <a:xfrm>
            <a:off x="8467106" y="2838203"/>
            <a:ext cx="3479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 Sacré de Varallo ; Ecce Homo (détail de la foule appelant à la crucifixion), statues de Giovanni d'Enrico, 1608-9, Chapelle XXXIII</a:t>
            </a:r>
          </a:p>
        </p:txBody>
      </p:sp>
    </p:spTree>
    <p:extLst>
      <p:ext uri="{BB962C8B-B14F-4D97-AF65-F5344CB8AC3E}">
        <p14:creationId xmlns:p14="http://schemas.microsoft.com/office/powerpoint/2010/main" val="5803704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FE9BD2-9A80-31EC-CD61-0839B65E6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égion montagneuse, Station de montagne&#10;&#10;Le contenu généré par l’IA peut être incorrect.">
            <a:extLst>
              <a:ext uri="{FF2B5EF4-FFF2-40B4-BE49-F238E27FC236}">
                <a16:creationId xmlns:a16="http://schemas.microsoft.com/office/drawing/2014/main" id="{E7B5697E-2EE5-0C08-9BC8-06F4AC6299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5856" y="279000"/>
            <a:ext cx="9453606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DA02DF-5CB6-FD73-9C30-662004478E88}"/>
              </a:ext>
            </a:extLst>
          </p:cNvPr>
          <p:cNvSpPr txBox="1"/>
          <p:nvPr/>
        </p:nvSpPr>
        <p:spPr>
          <a:xfrm>
            <a:off x="362538" y="3143992"/>
            <a:ext cx="21613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Cervatto (Piemonte)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6031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F23107-D7A1-B40F-DFAE-CD937238A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348E85B4-6E73-5DFD-8214-1B9400F84E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228" y="279000"/>
            <a:ext cx="943113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68F7AA-ABC7-2726-5751-4135FE482064}"/>
              </a:ext>
            </a:extLst>
          </p:cNvPr>
          <p:cNvSpPr txBox="1"/>
          <p:nvPr/>
        </p:nvSpPr>
        <p:spPr>
          <a:xfrm>
            <a:off x="10153402" y="3402281"/>
            <a:ext cx="17575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Collégiale de San Gaudenzio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63644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38DEB-E98C-3712-E8B4-F23237097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bâtiment&#10;&#10;Le contenu généré par l’IA peut être incorrect.">
            <a:extLst>
              <a:ext uri="{FF2B5EF4-FFF2-40B4-BE49-F238E27FC236}">
                <a16:creationId xmlns:a16="http://schemas.microsoft.com/office/drawing/2014/main" id="{79F305EB-92B2-BE94-08C6-47C3704AF1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431" y="280473"/>
            <a:ext cx="9431137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26821F-A830-6716-A668-46E5CE214E83}"/>
              </a:ext>
            </a:extLst>
          </p:cNvPr>
          <p:cNvSpPr txBox="1"/>
          <p:nvPr/>
        </p:nvSpPr>
        <p:spPr>
          <a:xfrm>
            <a:off x="5106390" y="6198989"/>
            <a:ext cx="2176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Villa Virginia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9947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F87328-9E2D-2302-C888-E32E2C85B6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art, galerie, intérieur&#10;&#10;Le contenu généré par l’IA peut être incorrect.">
            <a:extLst>
              <a:ext uri="{FF2B5EF4-FFF2-40B4-BE49-F238E27FC236}">
                <a16:creationId xmlns:a16="http://schemas.microsoft.com/office/drawing/2014/main" id="{38A90D58-6009-1B5B-71F2-37DF8349EE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3429000"/>
            <a:ext cx="5616000" cy="30382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17B39-19A0-5570-80B3-FA1028830FFF}"/>
              </a:ext>
            </a:extLst>
          </p:cNvPr>
          <p:cNvSpPr txBox="1"/>
          <p:nvPr/>
        </p:nvSpPr>
        <p:spPr>
          <a:xfrm>
            <a:off x="1757547" y="2944332"/>
            <a:ext cx="561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Pinacoteca di Varallo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bâtiment, ruelle, rue, plein air&#10;&#10;Le contenu généré par l’IA peut être incorrect.">
            <a:extLst>
              <a:ext uri="{FF2B5EF4-FFF2-40B4-BE49-F238E27FC236}">
                <a16:creationId xmlns:a16="http://schemas.microsoft.com/office/drawing/2014/main" id="{3BC8E4EC-C022-706F-88B1-DDE2905F04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4753" y="306432"/>
            <a:ext cx="4716000" cy="314557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3805530-3A13-9E78-9E60-BC5A3F616EB9}"/>
              </a:ext>
            </a:extLst>
          </p:cNvPr>
          <p:cNvSpPr txBox="1"/>
          <p:nvPr/>
        </p:nvSpPr>
        <p:spPr>
          <a:xfrm>
            <a:off x="7601641" y="3509894"/>
            <a:ext cx="4926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quartiers historiqueso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8735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E60BA6-15F7-55ED-460E-C89EEC06C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isanat, napperon, intérieur&#10;&#10;Le contenu généré par l’IA peut être incorrect.">
            <a:extLst>
              <a:ext uri="{FF2B5EF4-FFF2-40B4-BE49-F238E27FC236}">
                <a16:creationId xmlns:a16="http://schemas.microsoft.com/office/drawing/2014/main" id="{29DD3316-2A99-F1FB-38B0-E928A64FAA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390" y="380010"/>
            <a:ext cx="4560000" cy="34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EA0252-2AE4-65C5-1C30-C20B617B1AD4}"/>
              </a:ext>
            </a:extLst>
          </p:cNvPr>
          <p:cNvSpPr txBox="1"/>
          <p:nvPr/>
        </p:nvSpPr>
        <p:spPr>
          <a:xfrm>
            <a:off x="1187533" y="3895107"/>
            <a:ext cx="5272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Puncetto Valsesiano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72284FB1-0C31-BDF1-4DB6-74190F73C4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7610" y="3339996"/>
            <a:ext cx="4680000" cy="312156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E5C7A29-898F-4ED5-64E6-0B04ED3A9829}"/>
              </a:ext>
            </a:extLst>
          </p:cNvPr>
          <p:cNvSpPr txBox="1"/>
          <p:nvPr/>
        </p:nvSpPr>
        <p:spPr>
          <a:xfrm>
            <a:off x="8300852" y="2828578"/>
            <a:ext cx="4987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 Antonini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3478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D412FB-8D5C-8813-7A9B-B2B53F68C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ciel&#10;&#10;Le contenu généré par l’IA peut être incorrect.">
            <a:extLst>
              <a:ext uri="{FF2B5EF4-FFF2-40B4-BE49-F238E27FC236}">
                <a16:creationId xmlns:a16="http://schemas.microsoft.com/office/drawing/2014/main" id="{2E4FB6F4-8D56-D910-413E-CAC381FE6D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975" y="3501792"/>
            <a:ext cx="4752000" cy="3169584"/>
          </a:xfrm>
          <a:prstGeom prst="ellipse">
            <a:avLst/>
          </a:prstGeom>
          <a:ln w="635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20C27-6DBC-489C-CF35-43E40DF30D5C}"/>
              </a:ext>
            </a:extLst>
          </p:cNvPr>
          <p:cNvSpPr txBox="1"/>
          <p:nvPr/>
        </p:nvSpPr>
        <p:spPr>
          <a:xfrm>
            <a:off x="961902" y="2670795"/>
            <a:ext cx="2956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rivier Mastallone et Varallo Beach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eige, ciel, bâtiment&#10;&#10;Le contenu généré par l’IA peut être incorrect.">
            <a:extLst>
              <a:ext uri="{FF2B5EF4-FFF2-40B4-BE49-F238E27FC236}">
                <a16:creationId xmlns:a16="http://schemas.microsoft.com/office/drawing/2014/main" id="{5EF2E7AB-F84E-0F62-5BB1-EE08C0836E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5025" y="3647376"/>
            <a:ext cx="4536000" cy="302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BB8D915-1027-F0C4-DDA3-1CB336BF2DBA}"/>
              </a:ext>
            </a:extLst>
          </p:cNvPr>
          <p:cNvSpPr txBox="1"/>
          <p:nvPr/>
        </p:nvSpPr>
        <p:spPr>
          <a:xfrm>
            <a:off x="7806509" y="2870977"/>
            <a:ext cx="3607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FFFF00"/>
                </a:solidFill>
              </a:rPr>
              <a:t>Chapelle de la Madonna di Loreto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9" name="Image 8" descr="Une image contenant nuage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7C5160DB-F63E-FC7C-DA91-33C9218F18A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436" y="184284"/>
            <a:ext cx="4644000" cy="310219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B9CA2E5-D35D-EDE2-F948-00B6974E0FB4}"/>
              </a:ext>
            </a:extLst>
          </p:cNvPr>
          <p:cNvSpPr txBox="1"/>
          <p:nvPr/>
        </p:nvSpPr>
        <p:spPr>
          <a:xfrm>
            <a:off x="7653965" y="133902"/>
            <a:ext cx="3760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Waral Art Urban Project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4745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AFAB43-EEC8-E465-E5BB-11FD4EB4BC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dessin, art&#10;&#10;Le contenu généré par l’IA peut être incorrect.">
            <a:extLst>
              <a:ext uri="{FF2B5EF4-FFF2-40B4-BE49-F238E27FC236}">
                <a16:creationId xmlns:a16="http://schemas.microsoft.com/office/drawing/2014/main" id="{67412F24-7BF6-9137-7D52-7ABB97A9A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21" y="153000"/>
            <a:ext cx="4518661" cy="6552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1DF104-046F-696D-3A73-6D933BAC1535}"/>
              </a:ext>
            </a:extLst>
          </p:cNvPr>
          <p:cNvSpPr txBox="1"/>
          <p:nvPr/>
        </p:nvSpPr>
        <p:spPr>
          <a:xfrm>
            <a:off x="1520043" y="5871750"/>
            <a:ext cx="2422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David et Goliath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abits, personne, Danse, bâtiment&#10;&#10;Le contenu généré par l’IA peut être incorrect.">
            <a:extLst>
              <a:ext uri="{FF2B5EF4-FFF2-40B4-BE49-F238E27FC236}">
                <a16:creationId xmlns:a16="http://schemas.microsoft.com/office/drawing/2014/main" id="{B660957C-B357-741F-05D6-B37307F75B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0379" y="191018"/>
            <a:ext cx="4716000" cy="6513982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9BAF3FD-3812-07E6-1D5E-352C9764E10E}"/>
              </a:ext>
            </a:extLst>
          </p:cNvPr>
          <p:cNvSpPr txBox="1"/>
          <p:nvPr/>
        </p:nvSpPr>
        <p:spPr>
          <a:xfrm>
            <a:off x="5061622" y="0"/>
            <a:ext cx="3859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de l'ange Gabriel de </a:t>
            </a:r>
            <a:r>
              <a:rPr lang="fr-FR" sz="2400" b="1" dirty="0" err="1"/>
              <a:t>Gaudenzio</a:t>
            </a:r>
            <a:r>
              <a:rPr lang="fr-FR" sz="2400" b="1" dirty="0"/>
              <a:t> Ferrari</a:t>
            </a:r>
          </a:p>
        </p:txBody>
      </p:sp>
    </p:spTree>
    <p:extLst>
      <p:ext uri="{BB962C8B-B14F-4D97-AF65-F5344CB8AC3E}">
        <p14:creationId xmlns:p14="http://schemas.microsoft.com/office/powerpoint/2010/main" val="2778008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D929E2-926F-3612-BFAA-CF90E24DB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4F6F9C56-5342-A1CD-CE10-E923AEEC85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888" y="279000"/>
            <a:ext cx="472356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07A954-9C9C-436F-4D92-CB73625BDCA7}"/>
              </a:ext>
            </a:extLst>
          </p:cNvPr>
          <p:cNvSpPr txBox="1"/>
          <p:nvPr/>
        </p:nvSpPr>
        <p:spPr>
          <a:xfrm>
            <a:off x="8550233" y="2713512"/>
            <a:ext cx="29688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l'église basilique du Sacro Monte di Varallo (XVe siècle), Varallo Sesia (VC), Italie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424262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20CF06-7B9E-B7ED-4A7A-60B689C11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athédrale, Paroisse, sanctuaire&#10;&#10;Le contenu généré par l’IA peut être incorrect.">
            <a:extLst>
              <a:ext uri="{FF2B5EF4-FFF2-40B4-BE49-F238E27FC236}">
                <a16:creationId xmlns:a16="http://schemas.microsoft.com/office/drawing/2014/main" id="{A902374A-A629-7B3D-8DCE-B87F72CBA6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008" y="279000"/>
            <a:ext cx="84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DEB2C8-EE09-4A86-9250-AC1D3C92AC38}"/>
              </a:ext>
            </a:extLst>
          </p:cNvPr>
          <p:cNvSpPr txBox="1"/>
          <p:nvPr/>
        </p:nvSpPr>
        <p:spPr>
          <a:xfrm>
            <a:off x="3313028" y="160246"/>
            <a:ext cx="7196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Notre-Dame-des-Grâces de Varallo</a:t>
            </a:r>
          </a:p>
        </p:txBody>
      </p:sp>
    </p:spTree>
    <p:extLst>
      <p:ext uri="{BB962C8B-B14F-4D97-AF65-F5344CB8AC3E}">
        <p14:creationId xmlns:p14="http://schemas.microsoft.com/office/powerpoint/2010/main" val="39706174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6B743A-2FF6-8F5F-04D4-16AC3AEF5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an, intérieur, art, bâtiment&#10;&#10;Le contenu généré par l’IA peut être incorrect.">
            <a:extLst>
              <a:ext uri="{FF2B5EF4-FFF2-40B4-BE49-F238E27FC236}">
                <a16:creationId xmlns:a16="http://schemas.microsoft.com/office/drawing/2014/main" id="{0A550BD5-C982-30A9-5037-336E8CB112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843" y="279000"/>
            <a:ext cx="6781438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DA404A-4944-A7D4-554C-893B787C648B}"/>
              </a:ext>
            </a:extLst>
          </p:cNvPr>
          <p:cNvSpPr txBox="1"/>
          <p:nvPr/>
        </p:nvSpPr>
        <p:spPr>
          <a:xfrm>
            <a:off x="7481455" y="2268188"/>
            <a:ext cx="41088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Histoires de vie et de passion du Christ , fresque, 1513, Église Santa Maria delle Grazie, Varallo Sesia (VC), Italie.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0840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9AEF7B-C502-A92D-046D-D796EDEE2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Prophète&#10;&#10;Le contenu généré par l’IA peut être incorrect.">
            <a:extLst>
              <a:ext uri="{FF2B5EF4-FFF2-40B4-BE49-F238E27FC236}">
                <a16:creationId xmlns:a16="http://schemas.microsoft.com/office/drawing/2014/main" id="{1487E015-8D88-C1B0-B591-722862FD73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526" y="612306"/>
            <a:ext cx="3780000" cy="5633386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E97525-F773-895E-6C49-0C4AA0BEF12B}"/>
              </a:ext>
            </a:extLst>
          </p:cNvPr>
          <p:cNvSpPr txBox="1"/>
          <p:nvPr/>
        </p:nvSpPr>
        <p:spPr>
          <a:xfrm>
            <a:off x="1188623" y="6438364"/>
            <a:ext cx="3443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Crucifixion1</a:t>
            </a:r>
          </a:p>
        </p:txBody>
      </p:sp>
      <p:pic>
        <p:nvPicPr>
          <p:cNvPr id="6" name="Image 5" descr="Une image contenant art, sculpture, mythologie, église&#10;&#10;Le contenu généré par l’IA peut être incorrect.">
            <a:extLst>
              <a:ext uri="{FF2B5EF4-FFF2-40B4-BE49-F238E27FC236}">
                <a16:creationId xmlns:a16="http://schemas.microsoft.com/office/drawing/2014/main" id="{976460A4-3BE2-1AB6-62EF-0FAE88C6D1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0352" y="1016999"/>
            <a:ext cx="6432000" cy="4824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860116E-9503-7D27-E965-B043DFCBC6FE}"/>
              </a:ext>
            </a:extLst>
          </p:cNvPr>
          <p:cNvSpPr txBox="1"/>
          <p:nvPr/>
        </p:nvSpPr>
        <p:spPr>
          <a:xfrm>
            <a:off x="5581402" y="6027003"/>
            <a:ext cx="6958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en bois de la Vierge avec l'enfant Jésus sur ses genoux  2</a:t>
            </a:r>
          </a:p>
        </p:txBody>
      </p:sp>
    </p:spTree>
    <p:extLst>
      <p:ext uri="{BB962C8B-B14F-4D97-AF65-F5344CB8AC3E}">
        <p14:creationId xmlns:p14="http://schemas.microsoft.com/office/powerpoint/2010/main" val="40847898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AFF2EE-F746-8F5F-4140-642ABC8FCF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personne&#10;&#10;Le contenu généré par l’IA peut être incorrect.">
            <a:extLst>
              <a:ext uri="{FF2B5EF4-FFF2-40B4-BE49-F238E27FC236}">
                <a16:creationId xmlns:a16="http://schemas.microsoft.com/office/drawing/2014/main" id="{386B1363-5FAD-0CF6-6576-FB8B16332A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2209" y="279000"/>
            <a:ext cx="72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D2FAB8-CC9F-AA9A-27E8-761B373F65A5}"/>
              </a:ext>
            </a:extLst>
          </p:cNvPr>
          <p:cNvSpPr txBox="1"/>
          <p:nvPr/>
        </p:nvSpPr>
        <p:spPr>
          <a:xfrm>
            <a:off x="488869" y="3315135"/>
            <a:ext cx="4001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Gaudenzio Ferrari, scène de Vie et Passion de Jésus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9365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49C0D3-FF69-0A95-8702-6099F3BAA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rsonne, art, mythologie&#10;&#10;Le contenu généré par l’IA peut être incorrect.">
            <a:extLst>
              <a:ext uri="{FF2B5EF4-FFF2-40B4-BE49-F238E27FC236}">
                <a16:creationId xmlns:a16="http://schemas.microsoft.com/office/drawing/2014/main" id="{4C64D207-22E1-CE77-7393-849C6DC22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76" y="459000"/>
            <a:ext cx="6788572" cy="594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9BDCD3-14D1-603A-C703-EE4970454F91}"/>
              </a:ext>
            </a:extLst>
          </p:cNvPr>
          <p:cNvSpPr txBox="1"/>
          <p:nvPr/>
        </p:nvSpPr>
        <p:spPr>
          <a:xfrm>
            <a:off x="7873340" y="3123210"/>
            <a:ext cx="4037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Gaudenzio Ferrari, scène de Vie et Passion de Jésus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9117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44586A-F9F2-0347-02EA-685B71EAB3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cadre photo&#10;&#10;Le contenu généré par l’IA peut être incorrect.">
            <a:extLst>
              <a:ext uri="{FF2B5EF4-FFF2-40B4-BE49-F238E27FC236}">
                <a16:creationId xmlns:a16="http://schemas.microsoft.com/office/drawing/2014/main" id="{0F14F67A-87B2-9CAA-BD67-6985AEBF16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181" y="279000"/>
            <a:ext cx="4723523" cy="630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BB5D8E-5EBD-307B-9DC5-48569CE4BB25}"/>
              </a:ext>
            </a:extLst>
          </p:cNvPr>
          <p:cNvSpPr txBox="1"/>
          <p:nvPr/>
        </p:nvSpPr>
        <p:spPr>
          <a:xfrm>
            <a:off x="724395" y="3203369"/>
            <a:ext cx="2755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Gaudenzio Ferrari, scène du Chemin de croix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957719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C9441E-334D-F07C-6E4D-7F6FC5CB1D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s visuels, habits&#10;&#10;Le contenu généré par l’IA peut être incorrect.">
            <a:extLst>
              <a:ext uri="{FF2B5EF4-FFF2-40B4-BE49-F238E27FC236}">
                <a16:creationId xmlns:a16="http://schemas.microsoft.com/office/drawing/2014/main" id="{2FA8EBCC-B16B-4C80-7E19-A22E0A157C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643" y="397653"/>
            <a:ext cx="7992000" cy="6062694"/>
          </a:xfrm>
          <a:prstGeom prst="rect">
            <a:avLst/>
          </a:prstGeom>
          <a:ln w="2286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FABA58-D6DC-005D-C5FC-525301BAFD9E}"/>
              </a:ext>
            </a:extLst>
          </p:cNvPr>
          <p:cNvSpPr txBox="1"/>
          <p:nvPr/>
        </p:nvSpPr>
        <p:spPr>
          <a:xfrm>
            <a:off x="8953994" y="2550226"/>
            <a:ext cx="32380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: Atelier de Giovanni Scotto, Adoration des Trois Rois , Chiesa di Santa Maria delle Grazie, Varallo Sesia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6572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6D0A39-F946-7780-4F7F-0835174CB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mythologie&#10;&#10;Le contenu généré par l’IA peut être incorrect.">
            <a:extLst>
              <a:ext uri="{FF2B5EF4-FFF2-40B4-BE49-F238E27FC236}">
                <a16:creationId xmlns:a16="http://schemas.microsoft.com/office/drawing/2014/main" id="{9C7D041B-B763-3C68-B055-0ECE8A8F89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958" y="357189"/>
            <a:ext cx="4572000" cy="6143621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31F241-3C47-F843-F8C1-ACD3906E5C8D}"/>
              </a:ext>
            </a:extLst>
          </p:cNvPr>
          <p:cNvSpPr txBox="1"/>
          <p:nvPr/>
        </p:nvSpPr>
        <p:spPr>
          <a:xfrm>
            <a:off x="273131" y="3129148"/>
            <a:ext cx="3016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Fermo Stella, Jésus prenant congé de sa mère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1838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F0B0C9-58EE-FE29-C91A-5428867EA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femme&#10;&#10;Le contenu généré par l’IA peut être incorrect.">
            <a:extLst>
              <a:ext uri="{FF2B5EF4-FFF2-40B4-BE49-F238E27FC236}">
                <a16:creationId xmlns:a16="http://schemas.microsoft.com/office/drawing/2014/main" id="{909A8D22-F18C-0569-34AD-848F27F6F2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08" y="3182625"/>
            <a:ext cx="4788000" cy="3196988"/>
          </a:xfrm>
          <a:prstGeom prst="rect">
            <a:avLst/>
          </a:prstGeom>
          <a:ln w="88900">
            <a:solidFill>
              <a:srgbClr val="FFFF00"/>
            </a:solidFill>
            <a:prstDash val="sysDash"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 4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B9047232-F258-A72D-EDEF-4881DB4E08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9518" y="585397"/>
            <a:ext cx="5011974" cy="33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50000"/>
                <a:lumOff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030601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A0AE-1C35-A192-1AF5-A89F079BF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arbre&#10;&#10;Le contenu généré par l’IA peut être incorrect.">
            <a:extLst>
              <a:ext uri="{FF2B5EF4-FFF2-40B4-BE49-F238E27FC236}">
                <a16:creationId xmlns:a16="http://schemas.microsoft.com/office/drawing/2014/main" id="{198DCCCB-DB5A-8B6A-FF6E-E0E64635A3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890" y="297077"/>
            <a:ext cx="4464000" cy="29819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bâtiment, plein air, ciel, propriété&#10;&#10;Le contenu généré par l’IA peut être incorrect.">
            <a:extLst>
              <a:ext uri="{FF2B5EF4-FFF2-40B4-BE49-F238E27FC236}">
                <a16:creationId xmlns:a16="http://schemas.microsoft.com/office/drawing/2014/main" id="{FCB2E652-8F08-C327-2488-D59D8223BD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9568" y="3429000"/>
            <a:ext cx="5616000" cy="3159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532937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92BA68-309F-6AF6-1568-EE46161FF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266A4E66-9BFC-6A73-D3F8-9866437126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183" y="3429000"/>
            <a:ext cx="4536000" cy="303912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 descr="Une image contenant plein air, arbre, bâtiment, maison&#10;&#10;Le contenu généré par l’IA peut être incorrect.">
            <a:extLst>
              <a:ext uri="{FF2B5EF4-FFF2-40B4-BE49-F238E27FC236}">
                <a16:creationId xmlns:a16="http://schemas.microsoft.com/office/drawing/2014/main" id="{2C59F685-8119-5A07-9809-8529380E1D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8817" y="427597"/>
            <a:ext cx="5436000" cy="322474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0460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0668C3-07A5-1663-C672-F9C051C80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acienda&#10;&#10;Le contenu généré par l’IA peut être incorrect.">
            <a:extLst>
              <a:ext uri="{FF2B5EF4-FFF2-40B4-BE49-F238E27FC236}">
                <a16:creationId xmlns:a16="http://schemas.microsoft.com/office/drawing/2014/main" id="{4C6FABBC-CB18-3D15-4A6D-AAABA826CB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382" y="563411"/>
            <a:ext cx="4932000" cy="3146274"/>
          </a:xfrm>
          <a:prstGeom prst="rect">
            <a:avLst/>
          </a:prstGeom>
          <a:ln w="228600" cap="sq" cmpd="thickThin">
            <a:solidFill>
              <a:schemeClr val="bg2">
                <a:lumMod val="9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DA9AB273-1BDE-AEA4-5EED-CCD367FBF8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6620" y="3169508"/>
            <a:ext cx="4909628" cy="3132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66449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0D1F8F-D155-27A5-327A-C79598459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iver, ciel, arbre&#10;&#10;Le contenu généré par l’IA peut être incorrect.">
            <a:extLst>
              <a:ext uri="{FF2B5EF4-FFF2-40B4-BE49-F238E27FC236}">
                <a16:creationId xmlns:a16="http://schemas.microsoft.com/office/drawing/2014/main" id="{80921119-6F2C-57A6-E235-E59F77D0BE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409" y="459000"/>
            <a:ext cx="3977016" cy="594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voiture, bâtiment, véhicule&#10;&#10;Le contenu généré par l’IA peut être incorrect.">
            <a:extLst>
              <a:ext uri="{FF2B5EF4-FFF2-40B4-BE49-F238E27FC236}">
                <a16:creationId xmlns:a16="http://schemas.microsoft.com/office/drawing/2014/main" id="{06D2E98F-6AA8-4A3C-3D96-F21F901EB0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2591" y="1766373"/>
            <a:ext cx="5616000" cy="3159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27002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E57AEB-A9EF-29F3-9B9D-162BEC592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537E009B-DC64-8025-AFD9-F375B530F3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682" y="3132117"/>
            <a:ext cx="4680000" cy="3176355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B2072D9B-A0A0-A888-2CBB-D4747B89AF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4318" y="605447"/>
            <a:ext cx="4536000" cy="30343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57165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1E8124-3B9B-B7EE-5D98-CF06F2FC1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Lampadaire extérieur&#10;&#10;Le contenu généré par l’IA peut être incorrect.">
            <a:extLst>
              <a:ext uri="{FF2B5EF4-FFF2-40B4-BE49-F238E27FC236}">
                <a16:creationId xmlns:a16="http://schemas.microsoft.com/office/drawing/2014/main" id="{1B4EC45D-11D1-CA95-EDDA-A8ED686E2D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73" y="312120"/>
            <a:ext cx="4680000" cy="31168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nuage, montagne&#10;&#10;Le contenu généré par l’IA peut être incorrect.">
            <a:extLst>
              <a:ext uri="{FF2B5EF4-FFF2-40B4-BE49-F238E27FC236}">
                <a16:creationId xmlns:a16="http://schemas.microsoft.com/office/drawing/2014/main" id="{BAB634F1-6D5A-0074-200B-E5A0EAFF08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6028" y="3429000"/>
            <a:ext cx="4680000" cy="3120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161582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062535-2A4B-EC45-59F8-E9324FAFF7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168281-DDA8-EE64-7F54-09EFD035E9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02" y="1543848"/>
            <a:ext cx="6582857" cy="4320000"/>
          </a:xfrm>
          <a:prstGeom prst="rect">
            <a:avLst/>
          </a:prstGeom>
          <a:ln w="2286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0D34B0-7180-ABC3-50BB-90791D3D0780}"/>
              </a:ext>
            </a:extLst>
          </p:cNvPr>
          <p:cNvSpPr txBox="1"/>
          <p:nvPr/>
        </p:nvSpPr>
        <p:spPr>
          <a:xfrm>
            <a:off x="439387" y="0"/>
            <a:ext cx="8158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 ,Lorient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E25404D-623C-A351-F6DB-AAFBB70A80A4}"/>
              </a:ext>
            </a:extLst>
          </p:cNvPr>
          <p:cNvSpPr txBox="1"/>
          <p:nvPr/>
        </p:nvSpPr>
        <p:spPr>
          <a:xfrm>
            <a:off x="522514" y="676894"/>
            <a:ext cx="8882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Vous A Présenté Le Village DE Varallo Sesia – Italie -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D696F69-A7C6-2EBA-0EC5-CBA87A507B51}"/>
              </a:ext>
            </a:extLst>
          </p:cNvPr>
          <p:cNvSpPr txBox="1"/>
          <p:nvPr/>
        </p:nvSpPr>
        <p:spPr>
          <a:xfrm>
            <a:off x="7778337" y="3301340"/>
            <a:ext cx="42632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9953288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8000">
        <p159:morph option="byObjec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310</Words>
  <Application>Microsoft Office PowerPoint</Application>
  <PresentationFormat>Grand écran</PresentationFormat>
  <Paragraphs>34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2025-02-23T04:01:03Z</dcterms:created>
  <dcterms:modified xsi:type="dcterms:W3CDTF">2025-02-23T07:43:20Z</dcterms:modified>
</cp:coreProperties>
</file>