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7" r:id="rId3"/>
    <p:sldId id="258" r:id="rId4"/>
    <p:sldId id="259" r:id="rId5"/>
    <p:sldId id="333" r:id="rId6"/>
    <p:sldId id="335" r:id="rId7"/>
    <p:sldId id="301" r:id="rId8"/>
    <p:sldId id="328" r:id="rId9"/>
    <p:sldId id="334" r:id="rId10"/>
    <p:sldId id="273" r:id="rId11"/>
    <p:sldId id="282" r:id="rId12"/>
    <p:sldId id="285" r:id="rId13"/>
    <p:sldId id="279" r:id="rId14"/>
    <p:sldId id="261" r:id="rId15"/>
    <p:sldId id="262" r:id="rId16"/>
    <p:sldId id="308" r:id="rId17"/>
    <p:sldId id="290" r:id="rId18"/>
    <p:sldId id="336" r:id="rId19"/>
    <p:sldId id="268" r:id="rId20"/>
    <p:sldId id="270" r:id="rId21"/>
    <p:sldId id="272" r:id="rId22"/>
    <p:sldId id="286" r:id="rId23"/>
    <p:sldId id="310" r:id="rId24"/>
    <p:sldId id="269" r:id="rId25"/>
    <p:sldId id="309" r:id="rId26"/>
    <p:sldId id="287" r:id="rId27"/>
    <p:sldId id="264" r:id="rId28"/>
    <p:sldId id="289" r:id="rId29"/>
    <p:sldId id="271" r:id="rId30"/>
    <p:sldId id="342" r:id="rId31"/>
    <p:sldId id="341" r:id="rId32"/>
    <p:sldId id="302" r:id="rId33"/>
    <p:sldId id="304" r:id="rId34"/>
    <p:sldId id="307" r:id="rId35"/>
    <p:sldId id="278" r:id="rId36"/>
    <p:sldId id="317" r:id="rId37"/>
    <p:sldId id="332" r:id="rId38"/>
    <p:sldId id="316" r:id="rId39"/>
    <p:sldId id="324" r:id="rId40"/>
    <p:sldId id="280" r:id="rId41"/>
    <p:sldId id="277" r:id="rId42"/>
    <p:sldId id="321" r:id="rId43"/>
    <p:sldId id="295" r:id="rId44"/>
    <p:sldId id="265" r:id="rId45"/>
    <p:sldId id="284" r:id="rId46"/>
    <p:sldId id="292" r:id="rId47"/>
    <p:sldId id="291" r:id="rId48"/>
    <p:sldId id="325" r:id="rId49"/>
    <p:sldId id="326" r:id="rId50"/>
    <p:sldId id="327" r:id="rId51"/>
    <p:sldId id="303" r:id="rId52"/>
    <p:sldId id="306" r:id="rId53"/>
    <p:sldId id="305" r:id="rId54"/>
    <p:sldId id="318" r:id="rId55"/>
    <p:sldId id="319" r:id="rId56"/>
    <p:sldId id="312" r:id="rId57"/>
    <p:sldId id="314" r:id="rId58"/>
    <p:sldId id="311" r:id="rId59"/>
    <p:sldId id="315" r:id="rId60"/>
    <p:sldId id="288" r:id="rId61"/>
    <p:sldId id="329" r:id="rId62"/>
    <p:sldId id="330" r:id="rId63"/>
    <p:sldId id="340" r:id="rId64"/>
    <p:sldId id="338" r:id="rId65"/>
    <p:sldId id="339" r:id="rId66"/>
    <p:sldId id="281" r:id="rId67"/>
    <p:sldId id="337" r:id="rId68"/>
    <p:sldId id="293" r:id="rId69"/>
    <p:sldId id="294" r:id="rId70"/>
    <p:sldId id="296" r:id="rId71"/>
    <p:sldId id="299" r:id="rId72"/>
    <p:sldId id="297" r:id="rId73"/>
    <p:sldId id="298" r:id="rId74"/>
    <p:sldId id="320" r:id="rId75"/>
    <p:sldId id="260" r:id="rId7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cHsprCYNf+g413fK73nRQ==" hashData="zwp7sgkVi3BXX8EjRqjQAvSRAUXga6rdPyy4RwnlBJn6xir916lG7zRdYP/di6oXseCNcp8RulhIsjKuW43ai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94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47270673-9C73-4BA1-B14B-B321DA45FC79}" type="datetimeFigureOut">
              <a:rPr lang="fr-FR" smtClean="0"/>
              <a:t>22/03/2025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DFC4E4-6F06-4E67-A930-A08BBDF5A9C3}" type="slidenum">
              <a:rPr lang="fr-FR" smtClean="0"/>
              <a:t>‹N°›</a:t>
            </a:fld>
            <a:endParaRPr lang="fr-FR"/>
          </a:p>
        </p:txBody>
      </p:sp>
    </p:spTree>
    <p:extLst>
      <p:ext uri="{BB962C8B-B14F-4D97-AF65-F5344CB8AC3E}">
        <p14:creationId xmlns:p14="http://schemas.microsoft.com/office/powerpoint/2010/main" val="3464680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7270673-9C73-4BA1-B14B-B321DA45FC79}" type="datetimeFigureOut">
              <a:rPr lang="fr-FR" smtClean="0"/>
              <a:t>22/03/2025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DFC4E4-6F06-4E67-A930-A08BBDF5A9C3}" type="slidenum">
              <a:rPr lang="fr-FR" smtClean="0"/>
              <a:t>‹N°›</a:t>
            </a:fld>
            <a:endParaRPr lang="fr-FR"/>
          </a:p>
        </p:txBody>
      </p:sp>
    </p:spTree>
    <p:extLst>
      <p:ext uri="{BB962C8B-B14F-4D97-AF65-F5344CB8AC3E}">
        <p14:creationId xmlns:p14="http://schemas.microsoft.com/office/powerpoint/2010/main" val="67688109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7270673-9C73-4BA1-B14B-B321DA45FC79}" type="datetimeFigureOut">
              <a:rPr lang="fr-FR" smtClean="0"/>
              <a:t>22/03/2025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DFC4E4-6F06-4E67-A930-A08BBDF5A9C3}" type="slidenum">
              <a:rPr lang="fr-FR" smtClean="0"/>
              <a:t>‹N°›</a:t>
            </a:fld>
            <a:endParaRPr lang="fr-FR"/>
          </a:p>
        </p:txBody>
      </p:sp>
    </p:spTree>
    <p:extLst>
      <p:ext uri="{BB962C8B-B14F-4D97-AF65-F5344CB8AC3E}">
        <p14:creationId xmlns:p14="http://schemas.microsoft.com/office/powerpoint/2010/main" val="307416298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7270673-9C73-4BA1-B14B-B321DA45FC79}" type="datetimeFigureOut">
              <a:rPr lang="fr-FR" smtClean="0"/>
              <a:t>22/03/2025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DFC4E4-6F06-4E67-A930-A08BBDF5A9C3}" type="slidenum">
              <a:rPr lang="fr-FR" smtClean="0"/>
              <a:t>‹N°›</a:t>
            </a:fld>
            <a:endParaRPr lang="fr-FR"/>
          </a:p>
        </p:txBody>
      </p:sp>
    </p:spTree>
    <p:extLst>
      <p:ext uri="{BB962C8B-B14F-4D97-AF65-F5344CB8AC3E}">
        <p14:creationId xmlns:p14="http://schemas.microsoft.com/office/powerpoint/2010/main" val="201620671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47270673-9C73-4BA1-B14B-B321DA45FC79}" type="datetimeFigureOut">
              <a:rPr lang="fr-FR" smtClean="0"/>
              <a:t>22/03/2025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CDFC4E4-6F06-4E67-A930-A08BBDF5A9C3}" type="slidenum">
              <a:rPr lang="fr-FR" smtClean="0"/>
              <a:t>‹N°›</a:t>
            </a:fld>
            <a:endParaRPr lang="fr-FR"/>
          </a:p>
        </p:txBody>
      </p:sp>
    </p:spTree>
    <p:extLst>
      <p:ext uri="{BB962C8B-B14F-4D97-AF65-F5344CB8AC3E}">
        <p14:creationId xmlns:p14="http://schemas.microsoft.com/office/powerpoint/2010/main" val="306061148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7270673-9C73-4BA1-B14B-B321DA45FC79}" type="datetimeFigureOut">
              <a:rPr lang="fr-FR" smtClean="0"/>
              <a:t>22/03/2025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DFC4E4-6F06-4E67-A930-A08BBDF5A9C3}" type="slidenum">
              <a:rPr lang="fr-FR" smtClean="0"/>
              <a:t>‹N°›</a:t>
            </a:fld>
            <a:endParaRPr lang="fr-FR"/>
          </a:p>
        </p:txBody>
      </p:sp>
    </p:spTree>
    <p:extLst>
      <p:ext uri="{BB962C8B-B14F-4D97-AF65-F5344CB8AC3E}">
        <p14:creationId xmlns:p14="http://schemas.microsoft.com/office/powerpoint/2010/main" val="17200772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7270673-9C73-4BA1-B14B-B321DA45FC79}" type="datetimeFigureOut">
              <a:rPr lang="fr-FR" smtClean="0"/>
              <a:t>22/03/2025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CDFC4E4-6F06-4E67-A930-A08BBDF5A9C3}" type="slidenum">
              <a:rPr lang="fr-FR" smtClean="0"/>
              <a:t>‹N°›</a:t>
            </a:fld>
            <a:endParaRPr lang="fr-FR"/>
          </a:p>
        </p:txBody>
      </p:sp>
    </p:spTree>
    <p:extLst>
      <p:ext uri="{BB962C8B-B14F-4D97-AF65-F5344CB8AC3E}">
        <p14:creationId xmlns:p14="http://schemas.microsoft.com/office/powerpoint/2010/main" val="244904299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47270673-9C73-4BA1-B14B-B321DA45FC79}" type="datetimeFigureOut">
              <a:rPr lang="fr-FR" smtClean="0"/>
              <a:t>22/03/2025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CDFC4E4-6F06-4E67-A930-A08BBDF5A9C3}" type="slidenum">
              <a:rPr lang="fr-FR" smtClean="0"/>
              <a:t>‹N°›</a:t>
            </a:fld>
            <a:endParaRPr lang="fr-FR"/>
          </a:p>
        </p:txBody>
      </p:sp>
    </p:spTree>
    <p:extLst>
      <p:ext uri="{BB962C8B-B14F-4D97-AF65-F5344CB8AC3E}">
        <p14:creationId xmlns:p14="http://schemas.microsoft.com/office/powerpoint/2010/main" val="402344721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7270673-9C73-4BA1-B14B-B321DA45FC79}" type="datetimeFigureOut">
              <a:rPr lang="fr-FR" smtClean="0"/>
              <a:t>22/03/2025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CDFC4E4-6F06-4E67-A930-A08BBDF5A9C3}" type="slidenum">
              <a:rPr lang="fr-FR" smtClean="0"/>
              <a:t>‹N°›</a:t>
            </a:fld>
            <a:endParaRPr lang="fr-FR"/>
          </a:p>
        </p:txBody>
      </p:sp>
    </p:spTree>
    <p:extLst>
      <p:ext uri="{BB962C8B-B14F-4D97-AF65-F5344CB8AC3E}">
        <p14:creationId xmlns:p14="http://schemas.microsoft.com/office/powerpoint/2010/main" val="62875260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7270673-9C73-4BA1-B14B-B321DA45FC79}" type="datetimeFigureOut">
              <a:rPr lang="fr-FR" smtClean="0"/>
              <a:t>22/03/2025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DFC4E4-6F06-4E67-A930-A08BBDF5A9C3}" type="slidenum">
              <a:rPr lang="fr-FR" smtClean="0"/>
              <a:t>‹N°›</a:t>
            </a:fld>
            <a:endParaRPr lang="fr-FR"/>
          </a:p>
        </p:txBody>
      </p:sp>
    </p:spTree>
    <p:extLst>
      <p:ext uri="{BB962C8B-B14F-4D97-AF65-F5344CB8AC3E}">
        <p14:creationId xmlns:p14="http://schemas.microsoft.com/office/powerpoint/2010/main" val="40077065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7270673-9C73-4BA1-B14B-B321DA45FC79}" type="datetimeFigureOut">
              <a:rPr lang="fr-FR" smtClean="0"/>
              <a:t>22/03/2025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CDFC4E4-6F06-4E67-A930-A08BBDF5A9C3}" type="slidenum">
              <a:rPr lang="fr-FR" smtClean="0"/>
              <a:t>‹N°›</a:t>
            </a:fld>
            <a:endParaRPr lang="fr-FR"/>
          </a:p>
        </p:txBody>
      </p:sp>
    </p:spTree>
    <p:extLst>
      <p:ext uri="{BB962C8B-B14F-4D97-AF65-F5344CB8AC3E}">
        <p14:creationId xmlns:p14="http://schemas.microsoft.com/office/powerpoint/2010/main" val="17270246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70673-9C73-4BA1-B14B-B321DA45FC79}" type="datetimeFigureOut">
              <a:rPr lang="fr-FR" smtClean="0"/>
              <a:t>22/03/2025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FC4E4-6F06-4E67-A930-A08BBDF5A9C3}" type="slidenum">
              <a:rPr lang="fr-FR" smtClean="0"/>
              <a:t>‹N°›</a:t>
            </a:fld>
            <a:endParaRPr lang="fr-FR"/>
          </a:p>
        </p:txBody>
      </p:sp>
    </p:spTree>
    <p:extLst>
      <p:ext uri="{BB962C8B-B14F-4D97-AF65-F5344CB8AC3E}">
        <p14:creationId xmlns:p14="http://schemas.microsoft.com/office/powerpoint/2010/main" val="455797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jp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https://www.google.fr/search?client=firefox-b&amp;sa=X&amp;biw=1024&amp;bih=645&amp;q=santa+marta+de+penagui%C3%A3o+portugal+population&amp;stick=H4sIAAAAAAAAAOPgE-LUz9U3MDUyzLDQ0spOttLPyU9OLMnMz9MvLgHSxSWZyYk58UWp6UAhq4L8gtIcsCwAnBp0djkAAAA&amp;ved=0ahUKEwiL8cLQor_QAhWLcBoKHfDwA5UQ6BMIkAEoADAU" TargetMode="External"/><Relationship Id="rId3" Type="http://schemas.openxmlformats.org/officeDocument/2006/relationships/image" Target="../media/image43.jpeg"/><Relationship Id="rId7" Type="http://schemas.openxmlformats.org/officeDocument/2006/relationships/hyperlink" Target="https://www.google.fr/search?client=firefox-b&amp;sa=X&amp;biw=1024&amp;bih=645&amp;q=santa+marta+de+penagui%C3%A3o+portugal+m%C3%A9t%C3%A9o&amp;stick=H4sIAAAAAAAAAOMQfsRYxS3w5GKvpFShkDAXm2NySWZ-nhAnF3t4amJJRmqRUBQXh09-ciJY2E9IiovbrSg1NSmxONU3M0WIm4tTP1ffwNTIMMMCqJ3HNa8ks6TSrzQ3CaiTmYvRQEiaS8QzryS1qKAotQRsCJIkDwA6oUmhfwAAAA&amp;ved=0ahUKEwiL8cLQor_QAhWLcBoKHfDwA5UQ6BMIjQEoADAT" TargetMode="Externa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hyperlink" Target="https://www.google.fr/search?client=firefox-b&amp;sa=X&amp;biw=1024&amp;bih=645&amp;q=santa+marta+de+penagui%C3%A3o+portugal+altitude&amp;stick=H4sIAAAAAAAAAOPgE-LUz9U3MDUyzLDQks9OttLPyU9OLMnMz4MzrFJzUsvALACMtfHcLgAAAA&amp;ved=0ahUKEwiL8cLQor_QAhWLcBoKHfDwA5UQ6BMIigEoADAS" TargetMode="External"/><Relationship Id="rId5" Type="http://schemas.openxmlformats.org/officeDocument/2006/relationships/hyperlink" Target="https://www.google.fr/search?client=firefox-b&amp;sa=X&amp;biw=1024&amp;bih=645&amp;q=santa+marta+de+penagui%C3%A3o+portugal+superficie&amp;stick=H4sIAAAAAAAAAOPgE-LUz9U3MDUyzLDQkspOttLPyU9OLMnMz4MzrBKLUhMBGElHOykAAAA&amp;ved=0ahUKEwiL8cLQor_QAhWLcBoKHfDwA5UQ6BMIhwEoADAR" TargetMode="External"/><Relationship Id="rId10" Type="http://schemas.openxmlformats.org/officeDocument/2006/relationships/hyperlink" Target="https://www.google.fr/search?client=firefox-b&amp;sa=X&amp;biw=1024&amp;bih=645&amp;q=R%C3%A9gion+Nord&amp;stick=H4sIAAAAAAAAAOPgE-LUz9U3MDUyzLBQAjPNc4zjzbTkM8qt9JPzc3JSk0sy8_P0c_KTE0GMYqui1HQgDQBR8EssOQAAAA&amp;ved=0ahUKEwiL8cLQor_QAhWLcBoKHfDwA5UQmxMIlAEoATAV" TargetMode="External"/><Relationship Id="rId4" Type="http://schemas.openxmlformats.org/officeDocument/2006/relationships/image" Target="../media/image44.png"/><Relationship Id="rId9" Type="http://schemas.openxmlformats.org/officeDocument/2006/relationships/hyperlink" Target="https://www.google.fr/search?client=firefox-b&amp;sa=X&amp;biw=1024&amp;bih=645&amp;q=santa+marta+de+penagui%C3%A3o+portugal+r%C3%A9gion&amp;stick=H4sIAAAAAAAAAOPgE-LUz9U3MDUyzLDQks8ot9JPzs_JSU0uyczP08_JT04EMYqtilLTgTQA9UnXhS4AAAA&amp;ved=0ahUKEwiL8cLQor_QAhWLcBoKHfDwA5UQ6BMIkwEoADAV"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fr.wikipedia.org/wiki/Douro_(sous-r%C3%A9gion)" TargetMode="External"/><Relationship Id="rId13" Type="http://schemas.openxmlformats.org/officeDocument/2006/relationships/hyperlink" Target="https://fr.wikipedia.org/wiki/Recensement_de_la_population" TargetMode="External"/><Relationship Id="rId3" Type="http://schemas.openxmlformats.org/officeDocument/2006/relationships/hyperlink" Target="https://fr.wikipedia.org/wiki/Liste_des_pays_du_monde" TargetMode="External"/><Relationship Id="rId7" Type="http://schemas.openxmlformats.org/officeDocument/2006/relationships/hyperlink" Target="https://fr.wikipedia.org/wiki/Sous-r%C3%A9gions_du_Portugal" TargetMode="External"/><Relationship Id="rId12" Type="http://schemas.openxmlformats.org/officeDocument/2006/relationships/hyperlink" Target="https://fr.wikipedia.org/wiki/Code_postal" TargetMode="External"/><Relationship Id="rId2" Type="http://schemas.openxmlformats.org/officeDocument/2006/relationships/image" Target="../media/image5.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fr.wikipedia.org/wiki/R%C3%A9gion_Nord_(Portugal)" TargetMode="External"/><Relationship Id="rId11" Type="http://schemas.openxmlformats.org/officeDocument/2006/relationships/hyperlink" Target="https://fr.wikipedia.org/wiki/District_de_Vila_Real" TargetMode="External"/><Relationship Id="rId5" Type="http://schemas.openxmlformats.org/officeDocument/2006/relationships/hyperlink" Target="https://fr.wikipedia.org/wiki/R%C3%A9gions_du_Portugal" TargetMode="External"/><Relationship Id="rId15" Type="http://schemas.openxmlformats.org/officeDocument/2006/relationships/image" Target="../media/image6.png"/><Relationship Id="rId10" Type="http://schemas.openxmlformats.org/officeDocument/2006/relationships/hyperlink" Target="https://fr.wikipedia.org/wiki/Districts_du_Portugal" TargetMode="External"/><Relationship Id="rId4" Type="http://schemas.openxmlformats.org/officeDocument/2006/relationships/hyperlink" Target="https://fr.wikipedia.org/wiki/Portugal" TargetMode="External"/><Relationship Id="rId9" Type="http://schemas.openxmlformats.org/officeDocument/2006/relationships/hyperlink" Target="https://fr.wikipedia.org/wiki/Tr%C3%A1s-os-Montes_e_Alto_Douro" TargetMode="External"/><Relationship Id="rId14" Type="http://schemas.openxmlformats.org/officeDocument/2006/relationships/hyperlink" Target="https://fr.wikipedia.org/wiki/Densit%C3%A9_de_populatio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pt-BR&amp;u=https://pt.wikipedia.org/wiki/Densidade_populacional&amp;usg=ALkJrhgSZFJ26Cjoy1cw1suX-dg43rGADg" TargetMode="External"/><Relationship Id="rId3" Type="http://schemas.openxmlformats.org/officeDocument/2006/relationships/image" Target="../media/image58.jpeg"/><Relationship Id="rId7" Type="http://schemas.openxmlformats.org/officeDocument/2006/relationships/hyperlink" Target="https://translate.googleusercontent.com/translate_c?depth=1&amp;hl=fr&amp;prev=search&amp;rurl=translate.google.fr&amp;sl=pt-BR&amp;u=https://pt.wikipedia.org/wiki/%C3%81rea&amp;usg=ALkJrhgILGlm__o7RdE64agZ75hZf-11BA" TargetMode="External"/><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pt-BR&amp;u=https://pt.wikipedia.org/wiki/Junta_de_freguesia&amp;usg=ALkJrhj06UgL0hAqFOmohlptEZvDt6BkVg" TargetMode="External"/><Relationship Id="rId5" Type="http://schemas.openxmlformats.org/officeDocument/2006/relationships/hyperlink" Target="https://translate.googleusercontent.com/translate_c?depth=1&amp;hl=fr&amp;prev=search&amp;rurl=translate.google.fr&amp;sl=pt-BR&amp;u=https://pt.wikipedia.org/wiki/Tabua%C3%A7o&amp;usg=ALkJrhhS58AgEo5XYsB7T80qtrvO-bgtRw" TargetMode="External"/><Relationship Id="rId10" Type="http://schemas.openxmlformats.org/officeDocument/2006/relationships/image" Target="../media/image60.png"/><Relationship Id="rId4" Type="http://schemas.openxmlformats.org/officeDocument/2006/relationships/hyperlink" Target="https://translate.googleusercontent.com/translate_c?depth=1&amp;hl=fr&amp;prev=search&amp;rurl=translate.google.fr&amp;sl=pt-BR&amp;u=https://pt.wikipedia.org/wiki/Concelho&amp;usg=ALkJrhi7C1VlIXpOc6NaQXgiATkhqlGbwQ" TargetMode="External"/><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7682" y="0"/>
            <a:ext cx="4826318" cy="68580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286250" cy="6858000"/>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8458" y="3068960"/>
            <a:ext cx="1298448" cy="1444752"/>
          </a:xfrm>
          <a:prstGeom prst="rect">
            <a:avLst/>
          </a:prstGeom>
        </p:spPr>
      </p:pic>
    </p:spTree>
    <p:extLst>
      <p:ext uri="{BB962C8B-B14F-4D97-AF65-F5344CB8AC3E}">
        <p14:creationId xmlns:p14="http://schemas.microsoft.com/office/powerpoint/2010/main" val="16718609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12.Joana.Amendoeira.Teu.Noma.Simplesmente.Teu.Noma.Simplesmente-TDG.wav"/>
          </p:stSnd>
        </p:sndAc>
      </p:transition>
    </mc:Choice>
    <mc:Fallback xmlns="">
      <p:transition spd="slow">
        <p:sndAc>
          <p:stSnd>
            <p:snd r:embed="rId6" name="12.Joana.Amendoeira.Teu.Noma.Simplesmente.Teu.Noma.Simplesmente-TDG.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5" y="0"/>
            <a:ext cx="9170686" cy="6858000"/>
          </a:xfrm>
          <a:prstGeom prst="rect">
            <a:avLst/>
          </a:prstGeom>
        </p:spPr>
      </p:pic>
    </p:spTree>
    <p:extLst>
      <p:ext uri="{BB962C8B-B14F-4D97-AF65-F5344CB8AC3E}">
        <p14:creationId xmlns:p14="http://schemas.microsoft.com/office/powerpoint/2010/main" val="109961137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9" y="0"/>
            <a:ext cx="9113462" cy="6858000"/>
          </a:xfrm>
          <a:prstGeom prst="rect">
            <a:avLst/>
          </a:prstGeom>
        </p:spPr>
      </p:pic>
    </p:spTree>
    <p:extLst>
      <p:ext uri="{BB962C8B-B14F-4D97-AF65-F5344CB8AC3E}">
        <p14:creationId xmlns:p14="http://schemas.microsoft.com/office/powerpoint/2010/main" val="81676248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13105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6569" cy="6804422"/>
          </a:xfrm>
          <a:prstGeom prst="rect">
            <a:avLst/>
          </a:prstGeom>
        </p:spPr>
      </p:pic>
    </p:spTree>
    <p:extLst>
      <p:ext uri="{BB962C8B-B14F-4D97-AF65-F5344CB8AC3E}">
        <p14:creationId xmlns:p14="http://schemas.microsoft.com/office/powerpoint/2010/main" val="131512381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ZoneTexte 2"/>
          <p:cNvSpPr txBox="1"/>
          <p:nvPr/>
        </p:nvSpPr>
        <p:spPr>
          <a:xfrm>
            <a:off x="467544" y="6237312"/>
            <a:ext cx="7992888" cy="369332"/>
          </a:xfrm>
          <a:prstGeom prst="rect">
            <a:avLst/>
          </a:prstGeom>
          <a:noFill/>
        </p:spPr>
        <p:txBody>
          <a:bodyPr wrap="square" rtlCol="0">
            <a:spAutoFit/>
          </a:bodyPr>
          <a:lstStyle/>
          <a:p>
            <a:r>
              <a:rPr lang="fr-FR" dirty="0" smtClean="0"/>
              <a:t>L’hôtel ***** en plein milieu des vignes  du Douro  « prêt pour le voyage   »</a:t>
            </a:r>
            <a:endParaRPr lang="fr-FR" dirty="0"/>
          </a:p>
        </p:txBody>
      </p:sp>
    </p:spTree>
    <p:extLst>
      <p:ext uri="{BB962C8B-B14F-4D97-AF65-F5344CB8AC3E}">
        <p14:creationId xmlns:p14="http://schemas.microsoft.com/office/powerpoint/2010/main" val="379615342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http://www.mesaofrio.com.pt/images/stories/stories/Heraldica/cidadel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17453"/>
            <a:ext cx="1890208"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27586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748190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609040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945804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55" y="0"/>
            <a:ext cx="9082090" cy="6741368"/>
          </a:xfrm>
          <a:prstGeom prst="rect">
            <a:avLst/>
          </a:prstGeom>
        </p:spPr>
      </p:pic>
    </p:spTree>
    <p:extLst>
      <p:ext uri="{BB962C8B-B14F-4D97-AF65-F5344CB8AC3E}">
        <p14:creationId xmlns:p14="http://schemas.microsoft.com/office/powerpoint/2010/main" val="48195163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ZoneTexte 2"/>
          <p:cNvSpPr txBox="1"/>
          <p:nvPr/>
        </p:nvSpPr>
        <p:spPr>
          <a:xfrm>
            <a:off x="125760" y="5733256"/>
            <a:ext cx="8892480" cy="646331"/>
          </a:xfrm>
          <a:prstGeom prst="rect">
            <a:avLst/>
          </a:prstGeom>
          <a:noFill/>
        </p:spPr>
        <p:txBody>
          <a:bodyPr wrap="square" rtlCol="0">
            <a:spAutoFit/>
          </a:bodyPr>
          <a:lstStyle/>
          <a:p>
            <a:r>
              <a:rPr lang="fr-FR" b="1" dirty="0" smtClean="0">
                <a:solidFill>
                  <a:srgbClr val="FF0000"/>
                </a:solidFill>
              </a:rPr>
              <a:t>A</a:t>
            </a:r>
            <a:r>
              <a:rPr lang="fr-FR" dirty="0" smtClean="0"/>
              <a:t> </a:t>
            </a:r>
            <a:r>
              <a:rPr lang="fr-FR" dirty="0" err="1" smtClean="0"/>
              <a:t>Mesão</a:t>
            </a:r>
            <a:r>
              <a:rPr lang="fr-FR" dirty="0" smtClean="0"/>
              <a:t> Frio---</a:t>
            </a:r>
            <a:r>
              <a:rPr lang="fr-FR" b="1" dirty="0" smtClean="0">
                <a:solidFill>
                  <a:srgbClr val="FF0000"/>
                </a:solidFill>
              </a:rPr>
              <a:t>B </a:t>
            </a:r>
            <a:r>
              <a:rPr lang="fr-FR" dirty="0" err="1" smtClean="0"/>
              <a:t>Hotel</a:t>
            </a:r>
            <a:r>
              <a:rPr lang="fr-FR" dirty="0" smtClean="0"/>
              <a:t> Agua  </a:t>
            </a:r>
            <a:r>
              <a:rPr lang="fr-FR" dirty="0" err="1" smtClean="0"/>
              <a:t>hotel</a:t>
            </a:r>
            <a:r>
              <a:rPr lang="fr-FR" dirty="0" smtClean="0"/>
              <a:t>---</a:t>
            </a:r>
            <a:r>
              <a:rPr lang="fr-FR" b="1" dirty="0" smtClean="0">
                <a:solidFill>
                  <a:srgbClr val="FF0000"/>
                </a:solidFill>
              </a:rPr>
              <a:t>C </a:t>
            </a:r>
            <a:r>
              <a:rPr lang="fr-FR" dirty="0" err="1" smtClean="0"/>
              <a:t>Porada</a:t>
            </a:r>
            <a:r>
              <a:rPr lang="fr-FR" dirty="0" smtClean="0"/>
              <a:t> do </a:t>
            </a:r>
            <a:r>
              <a:rPr lang="fr-FR" dirty="0" err="1" smtClean="0"/>
              <a:t>Bispo</a:t>
            </a:r>
            <a:r>
              <a:rPr lang="fr-FR" dirty="0" smtClean="0"/>
              <a:t>---</a:t>
            </a:r>
            <a:r>
              <a:rPr lang="fr-FR" b="1" dirty="0" smtClean="0">
                <a:solidFill>
                  <a:srgbClr val="FF0000"/>
                </a:solidFill>
              </a:rPr>
              <a:t>D</a:t>
            </a:r>
            <a:r>
              <a:rPr lang="fr-FR" dirty="0" smtClean="0"/>
              <a:t> </a:t>
            </a:r>
            <a:r>
              <a:rPr lang="fr-FR" dirty="0" err="1" smtClean="0"/>
              <a:t>Valença</a:t>
            </a:r>
            <a:r>
              <a:rPr lang="fr-FR" dirty="0" smtClean="0"/>
              <a:t> do Douro--- </a:t>
            </a:r>
            <a:r>
              <a:rPr lang="fr-FR" b="1" dirty="0" smtClean="0">
                <a:solidFill>
                  <a:srgbClr val="FF0000"/>
                </a:solidFill>
              </a:rPr>
              <a:t>E </a:t>
            </a:r>
            <a:r>
              <a:rPr lang="fr-FR" dirty="0" err="1" smtClean="0"/>
              <a:t>Pinhao</a:t>
            </a:r>
            <a:r>
              <a:rPr lang="fr-FR" dirty="0" smtClean="0"/>
              <a:t>---</a:t>
            </a:r>
          </a:p>
          <a:p>
            <a:r>
              <a:rPr lang="fr-FR" b="1" dirty="0" smtClean="0">
                <a:solidFill>
                  <a:srgbClr val="FF0000"/>
                </a:solidFill>
              </a:rPr>
              <a:t>F</a:t>
            </a:r>
            <a:r>
              <a:rPr lang="fr-FR" dirty="0" smtClean="0"/>
              <a:t> Santa Marta.</a:t>
            </a:r>
            <a:endParaRPr lang="fr-FR" dirty="0"/>
          </a:p>
        </p:txBody>
      </p:sp>
    </p:spTree>
    <p:extLst>
      <p:ext uri="{BB962C8B-B14F-4D97-AF65-F5344CB8AC3E}">
        <p14:creationId xmlns:p14="http://schemas.microsoft.com/office/powerpoint/2010/main" val="27926309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55" y="0"/>
            <a:ext cx="9192510" cy="6858000"/>
          </a:xfrm>
          <a:prstGeom prst="rect">
            <a:avLst/>
          </a:prstGeom>
        </p:spPr>
      </p:pic>
    </p:spTree>
    <p:extLst>
      <p:ext uri="{BB962C8B-B14F-4D97-AF65-F5344CB8AC3E}">
        <p14:creationId xmlns:p14="http://schemas.microsoft.com/office/powerpoint/2010/main" val="205325697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03" y="0"/>
            <a:ext cx="9177803" cy="6858000"/>
          </a:xfrm>
          <a:prstGeom prst="rect">
            <a:avLst/>
          </a:prstGeom>
        </p:spPr>
      </p:pic>
    </p:spTree>
    <p:extLst>
      <p:ext uri="{BB962C8B-B14F-4D97-AF65-F5344CB8AC3E}">
        <p14:creationId xmlns:p14="http://schemas.microsoft.com/office/powerpoint/2010/main" val="264078804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039411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427989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0"/>
            <a:ext cx="4427984" cy="6858000"/>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 y="-27135"/>
            <a:ext cx="4580450" cy="6858000"/>
          </a:xfrm>
          <a:prstGeom prst="rect">
            <a:avLst/>
          </a:prstGeom>
        </p:spPr>
      </p:pic>
    </p:spTree>
    <p:extLst>
      <p:ext uri="{BB962C8B-B14F-4D97-AF65-F5344CB8AC3E}">
        <p14:creationId xmlns:p14="http://schemas.microsoft.com/office/powerpoint/2010/main" val="5437236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847752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7884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oyster.com/photos/restaurant--v15938007-1280.jpg"/>
          <p:cNvPicPr>
            <a:picLocks noChangeAspect="1" noChangeArrowheads="1"/>
          </p:cNvPicPr>
          <p:nvPr/>
        </p:nvPicPr>
        <p:blipFill rotWithShape="1">
          <a:blip r:embed="rId2">
            <a:extLst>
              <a:ext uri="{28A0092B-C50C-407E-A947-70E740481C1C}">
                <a14:useLocalDpi xmlns:a14="http://schemas.microsoft.com/office/drawing/2010/main" val="0"/>
              </a:ext>
            </a:extLst>
          </a:blip>
          <a:srcRect b="11151"/>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22452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104908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09" y="0"/>
            <a:ext cx="9242818" cy="6858000"/>
          </a:xfrm>
          <a:prstGeom prst="rect">
            <a:avLst/>
          </a:prstGeom>
        </p:spPr>
      </p:pic>
    </p:spTree>
    <p:extLst>
      <p:ext uri="{BB962C8B-B14F-4D97-AF65-F5344CB8AC3E}">
        <p14:creationId xmlns:p14="http://schemas.microsoft.com/office/powerpoint/2010/main" val="193323119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21" y="476672"/>
            <a:ext cx="9144000" cy="6463308"/>
          </a:xfrm>
          <a:prstGeom prst="rect">
            <a:avLst/>
          </a:prstGeom>
        </p:spPr>
        <p:txBody>
          <a:bodyPr wrap="square">
            <a:spAutoFit/>
          </a:bodyPr>
          <a:lstStyle/>
          <a:p>
            <a:r>
              <a:rPr lang="fr-FR" dirty="0"/>
              <a:t>Ne se limitant pas aux belvédères, la voiture est toujours un excellent moyen pour découvrir le fleuve et connaître son terroir. Mais tout d'abord, prenez votre souffle pour monter et descendre sans cesse des petites routes étroites et sinueuses.</a:t>
            </a:r>
            <a:endParaRPr lang="fr-FR" dirty="0" smtClean="0"/>
          </a:p>
          <a:p>
            <a:r>
              <a:rPr lang="fr-FR" dirty="0" smtClean="0"/>
              <a:t>Vous passerez par des villages et des petites villes paisibles, des vignobles qui suivent les courbes du terrain, et bien d'autres endroits, où vous devrez absolument vous arrêter et admirer l'horizon.</a:t>
            </a:r>
          </a:p>
          <a:p>
            <a:r>
              <a:rPr lang="fr-FR" dirty="0"/>
              <a:t>Nous n'avons emprunté que des routes nationales ou départementales (voir l'itinéraire détaillé plus bas), qui étaient </a:t>
            </a:r>
            <a:r>
              <a:rPr lang="fr-FR" b="1" dirty="0"/>
              <a:t>bien entretenues</a:t>
            </a:r>
            <a:r>
              <a:rPr lang="fr-FR" dirty="0"/>
              <a:t> et quasiment désertes à cette saison </a:t>
            </a:r>
            <a:r>
              <a:rPr lang="fr-FR" dirty="0" smtClean="0"/>
              <a:t>(mai), </a:t>
            </a:r>
            <a:r>
              <a:rPr lang="fr-FR" dirty="0"/>
              <a:t>un vrai plaisir! </a:t>
            </a:r>
            <a:r>
              <a:rPr lang="fr-FR" b="1" dirty="0">
                <a:solidFill>
                  <a:srgbClr val="FF0000"/>
                </a:solidFill>
              </a:rPr>
              <a:t>Les «</a:t>
            </a:r>
            <a:r>
              <a:rPr lang="fr-FR" b="1" dirty="0" err="1">
                <a:solidFill>
                  <a:srgbClr val="FF0000"/>
                </a:solidFill>
              </a:rPr>
              <a:t>patamares</a:t>
            </a:r>
            <a:r>
              <a:rPr lang="fr-FR" dirty="0"/>
              <a:t>», ces terrasses sans muret taillées à la sueur des hommes, rayent un paysage de schiste éclaboussé de soleil. Partout le vignoble occupe le moindre recoin de ce paysage tourmenté </a:t>
            </a:r>
          </a:p>
          <a:p>
            <a:endParaRPr lang="fr-FR" dirty="0"/>
          </a:p>
          <a:p>
            <a:r>
              <a:rPr lang="fr-FR" dirty="0"/>
              <a:t>Des villages parsèment le trajet, ce qui permet de faire des pauses régulières pour se dégourdir les jambes ou boire un </a:t>
            </a:r>
            <a:r>
              <a:rPr lang="fr-FR" dirty="0" smtClean="0"/>
              <a:t>café (</a:t>
            </a:r>
            <a:r>
              <a:rPr lang="fr-FR" b="1" i="1" dirty="0" smtClean="0"/>
              <a:t>pas assez d'arrêt au gout de mon épouse</a:t>
            </a:r>
            <a:r>
              <a:rPr lang="fr-FR" dirty="0" smtClean="0"/>
              <a:t>). </a:t>
            </a:r>
            <a:r>
              <a:rPr lang="fr-FR" dirty="0"/>
              <a:t>Malheureusement, par manque d'harmonie architecturale, et parfois du fait d'une urbanisation galopante, rares sont les villes et villages qui sont vraiment beaux</a:t>
            </a:r>
            <a:r>
              <a:rPr lang="fr-FR" dirty="0" smtClean="0"/>
              <a:t>..</a:t>
            </a:r>
          </a:p>
          <a:p>
            <a:endParaRPr lang="fr-FR" dirty="0"/>
          </a:p>
          <a:p>
            <a:r>
              <a:rPr lang="fr-FR" dirty="0" smtClean="0"/>
              <a:t>Donc après notre départ de  Porto, </a:t>
            </a:r>
            <a:r>
              <a:rPr lang="fr-FR" dirty="0" err="1" smtClean="0"/>
              <a:t>Barcelos</a:t>
            </a:r>
            <a:r>
              <a:rPr lang="fr-FR" dirty="0" smtClean="0"/>
              <a:t>, Braga</a:t>
            </a:r>
            <a:r>
              <a:rPr lang="fr-FR" dirty="0"/>
              <a:t>, </a:t>
            </a:r>
            <a:r>
              <a:rPr lang="fr-FR" dirty="0" smtClean="0"/>
              <a:t>Guimarães.</a:t>
            </a:r>
          </a:p>
          <a:p>
            <a:endParaRPr lang="fr-FR" dirty="0"/>
          </a:p>
          <a:p>
            <a:r>
              <a:rPr lang="fr-FR" dirty="0" smtClean="0"/>
              <a:t>nous voila à </a:t>
            </a:r>
            <a:r>
              <a:rPr lang="fr-FR" u="sng" dirty="0" err="1" smtClean="0"/>
              <a:t>Mesão</a:t>
            </a:r>
            <a:r>
              <a:rPr lang="fr-FR" u="sng" dirty="0" smtClean="0"/>
              <a:t> Frio </a:t>
            </a:r>
            <a:r>
              <a:rPr lang="fr-FR" dirty="0" smtClean="0"/>
              <a:t>puis </a:t>
            </a:r>
            <a:r>
              <a:rPr lang="fr-FR" u="sng" dirty="0" err="1" smtClean="0"/>
              <a:t>Cidadelhe</a:t>
            </a:r>
            <a:r>
              <a:rPr lang="fr-FR" u="sng" dirty="0" smtClean="0"/>
              <a:t> </a:t>
            </a:r>
            <a:r>
              <a:rPr lang="fr-FR" dirty="0" smtClean="0"/>
              <a:t>ou se trouve notre </a:t>
            </a:r>
            <a:r>
              <a:rPr lang="fr-FR" u="sng" dirty="0" smtClean="0"/>
              <a:t>hôtel  Agua hôtel scala </a:t>
            </a:r>
            <a:r>
              <a:rPr lang="fr-FR" dirty="0" smtClean="0"/>
              <a:t>en plein milieu des vignes, notre itinéraire se poursuit  par </a:t>
            </a:r>
            <a:r>
              <a:rPr lang="fr-FR" u="sng" dirty="0" smtClean="0"/>
              <a:t>Parada do </a:t>
            </a:r>
            <a:r>
              <a:rPr lang="fr-FR" u="sng" dirty="0" err="1" smtClean="0"/>
              <a:t>Bispo</a:t>
            </a:r>
            <a:r>
              <a:rPr lang="fr-FR" dirty="0" smtClean="0"/>
              <a:t>,  </a:t>
            </a:r>
            <a:r>
              <a:rPr lang="fr-FR" u="sng" dirty="0" err="1" smtClean="0"/>
              <a:t>Valença</a:t>
            </a:r>
            <a:r>
              <a:rPr lang="fr-FR" u="sng" dirty="0" smtClean="0"/>
              <a:t> do Douro,</a:t>
            </a:r>
            <a:r>
              <a:rPr lang="fr-FR" dirty="0" smtClean="0"/>
              <a:t> </a:t>
            </a:r>
            <a:r>
              <a:rPr lang="fr-FR" u="sng" dirty="0" err="1" smtClean="0"/>
              <a:t>Pinhão</a:t>
            </a:r>
            <a:r>
              <a:rPr lang="fr-FR" dirty="0" smtClean="0"/>
              <a:t> ,</a:t>
            </a:r>
            <a:r>
              <a:rPr lang="fr-FR" u="sng" dirty="0" smtClean="0"/>
              <a:t>Santa Marta de </a:t>
            </a:r>
            <a:r>
              <a:rPr lang="fr-FR" u="sng" dirty="0" err="1" smtClean="0"/>
              <a:t>Panaguião</a:t>
            </a:r>
            <a:r>
              <a:rPr lang="fr-FR" dirty="0" smtClean="0"/>
              <a:t>, et nous voilà en direction de l'Espagne.</a:t>
            </a:r>
            <a:endParaRPr lang="fr-FR" dirty="0"/>
          </a:p>
          <a:p>
            <a:endParaRPr lang="fr-FR" dirty="0"/>
          </a:p>
        </p:txBody>
      </p:sp>
    </p:spTree>
    <p:extLst>
      <p:ext uri="{BB962C8B-B14F-4D97-AF65-F5344CB8AC3E}">
        <p14:creationId xmlns:p14="http://schemas.microsoft.com/office/powerpoint/2010/main" val="204004186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165020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933056"/>
            <a:ext cx="2555776" cy="2673354"/>
          </a:xfrm>
          <a:prstGeom prst="rect">
            <a:avLst/>
          </a:prstGeom>
        </p:spPr>
      </p:pic>
    </p:spTree>
    <p:extLst>
      <p:ext uri="{BB962C8B-B14F-4D97-AF65-F5344CB8AC3E}">
        <p14:creationId xmlns:p14="http://schemas.microsoft.com/office/powerpoint/2010/main" val="101168252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319497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73966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049800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07" y="0"/>
            <a:ext cx="9051250" cy="6858000"/>
          </a:xfrm>
          <a:prstGeom prst="rect">
            <a:avLst/>
          </a:prstGeom>
        </p:spPr>
      </p:pic>
    </p:spTree>
    <p:extLst>
      <p:ext uri="{BB962C8B-B14F-4D97-AF65-F5344CB8AC3E}">
        <p14:creationId xmlns:p14="http://schemas.microsoft.com/office/powerpoint/2010/main" val="17778913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6702" y="0"/>
            <a:ext cx="5143500" cy="6858000"/>
          </a:xfrm>
          <a:prstGeom prst="rect">
            <a:avLst/>
          </a:prstGeom>
        </p:spPr>
      </p:pic>
      <p:sp>
        <p:nvSpPr>
          <p:cNvPr id="3" name="AutoShape 2" descr="Résultat de recherche d'images pour &quot;santa marta de penaguiã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172" name="Picture 4"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60648"/>
            <a:ext cx="1828800" cy="17049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145" y="404664"/>
            <a:ext cx="1706488" cy="20882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39752" y="398516"/>
            <a:ext cx="3453487" cy="1754326"/>
          </a:xfrm>
          <a:prstGeom prst="rect">
            <a:avLst/>
          </a:prstGeom>
        </p:spPr>
        <p:txBody>
          <a:bodyPr wrap="square">
            <a:spAutoFit/>
          </a:bodyPr>
          <a:lstStyle/>
          <a:p>
            <a:r>
              <a:rPr lang="fr-FR" dirty="0">
                <a:hlinkClick r:id="rId5"/>
              </a:rPr>
              <a:t>Superficie</a:t>
            </a:r>
            <a:r>
              <a:rPr lang="fr-FR" dirty="0"/>
              <a:t> : 69,28 km²</a:t>
            </a:r>
          </a:p>
          <a:p>
            <a:r>
              <a:rPr lang="fr-FR" dirty="0">
                <a:hlinkClick r:id="rId6"/>
              </a:rPr>
              <a:t>Altitude</a:t>
            </a:r>
            <a:r>
              <a:rPr lang="fr-FR" dirty="0"/>
              <a:t> : 577 m</a:t>
            </a:r>
          </a:p>
          <a:p>
            <a:r>
              <a:rPr lang="fr-FR" dirty="0">
                <a:hlinkClick r:id="rId7"/>
              </a:rPr>
              <a:t>Météo</a:t>
            </a:r>
            <a:r>
              <a:rPr lang="fr-FR" dirty="0"/>
              <a:t> : 8 °C, vent NE à 6 km/h, 66 % d'humidité</a:t>
            </a:r>
          </a:p>
          <a:p>
            <a:r>
              <a:rPr lang="fr-FR" dirty="0">
                <a:hlinkClick r:id="rId8"/>
              </a:rPr>
              <a:t>Population</a:t>
            </a:r>
            <a:r>
              <a:rPr lang="fr-FR" dirty="0"/>
              <a:t> : 7 356 (2011)</a:t>
            </a:r>
          </a:p>
          <a:p>
            <a:r>
              <a:rPr lang="fr-FR" dirty="0">
                <a:hlinkClick r:id="rId9"/>
              </a:rPr>
              <a:t>Région</a:t>
            </a:r>
            <a:r>
              <a:rPr lang="fr-FR" dirty="0"/>
              <a:t> : </a:t>
            </a:r>
            <a:r>
              <a:rPr lang="fr-FR" dirty="0">
                <a:hlinkClick r:id="rId10"/>
              </a:rPr>
              <a:t>Région Nord</a:t>
            </a:r>
            <a:endParaRPr lang="fr-FR" dirty="0">
              <a:effectLst/>
            </a:endParaRPr>
          </a:p>
        </p:txBody>
      </p:sp>
      <p:sp>
        <p:nvSpPr>
          <p:cNvPr id="6" name="Rectangle 1"/>
          <p:cNvSpPr>
            <a:spLocks noChangeArrowheads="1"/>
          </p:cNvSpPr>
          <p:nvPr/>
        </p:nvSpPr>
        <p:spPr bwMode="auto">
          <a:xfrm>
            <a:off x="460375" y="3081735"/>
            <a:ext cx="298782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b="0" i="0" u="none" strike="noStrike" cap="none" normalizeH="0" baseline="0" dirty="0" smtClean="0">
                <a:ln>
                  <a:noFill/>
                </a:ln>
                <a:solidFill>
                  <a:schemeClr val="tx1"/>
                </a:solidFill>
                <a:effectLst/>
                <a:cs typeface="Arial" pitchFamily="34" charset="0"/>
              </a:rPr>
              <a:t>Santa Marta de </a:t>
            </a:r>
            <a:r>
              <a:rPr kumimoji="0" lang="fr-FR" altLang="fr-FR" b="0" i="0" u="none" strike="noStrike" cap="none" normalizeH="0" baseline="0" dirty="0" err="1" smtClean="0">
                <a:ln>
                  <a:noFill/>
                </a:ln>
                <a:solidFill>
                  <a:schemeClr val="tx1"/>
                </a:solidFill>
                <a:effectLst/>
                <a:cs typeface="Arial" pitchFamily="34" charset="0"/>
              </a:rPr>
              <a:t>Penaguião</a:t>
            </a:r>
            <a:r>
              <a:rPr kumimoji="0" lang="fr-FR" altLang="fr-FR" b="0" i="0" u="none" strike="noStrike" cap="none" normalizeH="0" baseline="0" dirty="0" smtClean="0">
                <a:ln>
                  <a:noFill/>
                </a:ln>
                <a:solidFill>
                  <a:schemeClr val="tx1"/>
                </a:solidFill>
                <a:effectLst/>
                <a:cs typeface="Arial" pitchFamily="34" charset="0"/>
              </a:rPr>
              <a:t> est un village dans le district de Vila Real, avec environ 1'300 habitants. Il abrite une petite ville avec environ 7'500 habitants, bordé au nord et à l'est par la municipalité de Vila Real, au sud par Peso da </a:t>
            </a:r>
            <a:r>
              <a:rPr kumimoji="0" lang="fr-FR" altLang="fr-FR" b="0" i="0" u="none" strike="noStrike" cap="none" normalizeH="0" baseline="0" dirty="0" err="1" smtClean="0">
                <a:ln>
                  <a:noFill/>
                </a:ln>
                <a:solidFill>
                  <a:schemeClr val="tx1"/>
                </a:solidFill>
                <a:effectLst/>
                <a:cs typeface="Arial" pitchFamily="34" charset="0"/>
              </a:rPr>
              <a:t>Régua</a:t>
            </a:r>
            <a:r>
              <a:rPr kumimoji="0" lang="fr-FR" altLang="fr-FR" b="0" i="0" u="none" strike="noStrike" cap="none" normalizeH="0" baseline="0" dirty="0" smtClean="0">
                <a:ln>
                  <a:noFill/>
                </a:ln>
                <a:solidFill>
                  <a:schemeClr val="tx1"/>
                </a:solidFill>
                <a:effectLst/>
                <a:cs typeface="Arial" pitchFamily="34" charset="0"/>
              </a:rPr>
              <a:t> et à l'ouest par Amarante </a:t>
            </a:r>
          </a:p>
        </p:txBody>
      </p:sp>
    </p:spTree>
    <p:extLst>
      <p:ext uri="{BB962C8B-B14F-4D97-AF65-F5344CB8AC3E}">
        <p14:creationId xmlns:p14="http://schemas.microsoft.com/office/powerpoint/2010/main" val="119993032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4.bp.blogspot.com/-rOeC43jdDn0/VtSC8lQtrRI/AAAAAAAApC0/1OBwKoonq8U/s1600/Santa%2BMarta%2Bde%2BPenagui%25C3%25A3o%2B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7663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236269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1" y="0"/>
            <a:ext cx="9130530" cy="6858000"/>
          </a:xfrm>
          <a:prstGeom prst="rect">
            <a:avLst/>
          </a:prstGeom>
        </p:spPr>
      </p:pic>
      <p:sp>
        <p:nvSpPr>
          <p:cNvPr id="3" name="AutoShape 2" descr="Résultat de recherche d'images pour &quot;santa marta de penaguiã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48" name="Picture 4"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332656"/>
            <a:ext cx="1584176" cy="166472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923928" y="1340768"/>
            <a:ext cx="1728192" cy="369332"/>
          </a:xfrm>
          <a:prstGeom prst="rect">
            <a:avLst/>
          </a:prstGeom>
          <a:noFill/>
        </p:spPr>
        <p:txBody>
          <a:bodyPr wrap="square" rtlCol="0">
            <a:spAutoFit/>
          </a:bodyPr>
          <a:lstStyle/>
          <a:p>
            <a:r>
              <a:rPr lang="fr-FR" dirty="0" smtClean="0"/>
              <a:t>Mairie</a:t>
            </a:r>
            <a:endParaRPr lang="fr-FR" dirty="0"/>
          </a:p>
        </p:txBody>
      </p:sp>
    </p:spTree>
    <p:extLst>
      <p:ext uri="{BB962C8B-B14F-4D97-AF65-F5344CB8AC3E}">
        <p14:creationId xmlns:p14="http://schemas.microsoft.com/office/powerpoint/2010/main" val="135387820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chier:MS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2400202" cy="25222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79122" y="475672"/>
            <a:ext cx="1233030" cy="369332"/>
          </a:xfrm>
          <a:prstGeom prst="rect">
            <a:avLst/>
          </a:prstGeom>
        </p:spPr>
        <p:txBody>
          <a:bodyPr wrap="none">
            <a:spAutoFit/>
          </a:bodyPr>
          <a:lstStyle/>
          <a:p>
            <a:r>
              <a:rPr lang="fr-FR" dirty="0" err="1"/>
              <a:t>Mesão</a:t>
            </a:r>
            <a:r>
              <a:rPr lang="fr-FR" dirty="0"/>
              <a:t> Frio</a:t>
            </a:r>
          </a:p>
        </p:txBody>
      </p:sp>
      <p:graphicFrame>
        <p:nvGraphicFramePr>
          <p:cNvPr id="3" name="Tableau 2"/>
          <p:cNvGraphicFramePr>
            <a:graphicFrameLocks noGrp="1"/>
          </p:cNvGraphicFramePr>
          <p:nvPr>
            <p:extLst>
              <p:ext uri="{D42A27DB-BD31-4B8C-83A1-F6EECF244321}">
                <p14:modId xmlns:p14="http://schemas.microsoft.com/office/powerpoint/2010/main" val="361262997"/>
              </p:ext>
            </p:extLst>
          </p:nvPr>
        </p:nvGraphicFramePr>
        <p:xfrm>
          <a:off x="3131840" y="332659"/>
          <a:ext cx="3096344" cy="6167042"/>
        </p:xfrm>
        <a:graphic>
          <a:graphicData uri="http://schemas.openxmlformats.org/drawingml/2006/table">
            <a:tbl>
              <a:tblPr/>
              <a:tblGrid>
                <a:gridCol w="1548172">
                  <a:extLst>
                    <a:ext uri="{9D8B030D-6E8A-4147-A177-3AD203B41FA5}">
                      <a16:colId xmlns:a16="http://schemas.microsoft.com/office/drawing/2014/main" val="20000"/>
                    </a:ext>
                  </a:extLst>
                </a:gridCol>
                <a:gridCol w="1548172">
                  <a:extLst>
                    <a:ext uri="{9D8B030D-6E8A-4147-A177-3AD203B41FA5}">
                      <a16:colId xmlns:a16="http://schemas.microsoft.com/office/drawing/2014/main" val="20001"/>
                    </a:ext>
                  </a:extLst>
                </a:gridCol>
              </a:tblGrid>
              <a:tr h="506880">
                <a:tc>
                  <a:txBody>
                    <a:bodyPr/>
                    <a:lstStyle/>
                    <a:p>
                      <a:r>
                        <a:rPr lang="fr-FR">
                          <a:hlinkClick r:id="rId3" tooltip="Liste des pays du monde"/>
                        </a:rPr>
                        <a:t>Pays</a:t>
                      </a:r>
                      <a:endParaRPr lang="fr-FR"/>
                    </a:p>
                  </a:txBody>
                  <a:tcPr anchor="ctr">
                    <a:lnL>
                      <a:noFill/>
                    </a:lnL>
                    <a:lnR>
                      <a:noFill/>
                    </a:lnR>
                    <a:lnT>
                      <a:noFill/>
                    </a:lnT>
                    <a:lnB>
                      <a:noFill/>
                    </a:lnB>
                  </a:tcPr>
                </a:tc>
                <a:tc>
                  <a:txBody>
                    <a:bodyPr/>
                    <a:lstStyle/>
                    <a:p>
                      <a:r>
                        <a:rPr lang="fr-FR"/>
                        <a:t> </a:t>
                      </a:r>
                      <a:r>
                        <a:rPr lang="fr-FR">
                          <a:hlinkClick r:id="rId4" tooltip="Portugal"/>
                        </a:rPr>
                        <a:t>Portugal</a:t>
                      </a:r>
                      <a:endParaRPr lang="fr-FR"/>
                    </a:p>
                  </a:txBody>
                  <a:tcPr anchor="ctr">
                    <a:lnL>
                      <a:noFill/>
                    </a:lnL>
                    <a:lnR>
                      <a:noFill/>
                    </a:lnR>
                    <a:lnT>
                      <a:noFill/>
                    </a:lnT>
                    <a:lnB>
                      <a:noFill/>
                    </a:lnB>
                  </a:tcPr>
                </a:tc>
                <a:extLst>
                  <a:ext uri="{0D108BD9-81ED-4DB2-BD59-A6C34878D82A}">
                    <a16:rowId xmlns:a16="http://schemas.microsoft.com/office/drawing/2014/main" val="10000"/>
                  </a:ext>
                </a:extLst>
              </a:tr>
              <a:tr h="506880">
                <a:tc>
                  <a:txBody>
                    <a:bodyPr/>
                    <a:lstStyle/>
                    <a:p>
                      <a:r>
                        <a:rPr lang="fr-FR">
                          <a:hlinkClick r:id="rId5" tooltip="Régions du Portugal"/>
                        </a:rPr>
                        <a:t>Région</a:t>
                      </a:r>
                      <a:endParaRPr lang="fr-FR"/>
                    </a:p>
                  </a:txBody>
                  <a:tcPr anchor="ctr">
                    <a:lnL>
                      <a:noFill/>
                    </a:lnL>
                    <a:lnR>
                      <a:noFill/>
                    </a:lnR>
                    <a:lnT>
                      <a:noFill/>
                    </a:lnT>
                    <a:lnB>
                      <a:noFill/>
                    </a:lnB>
                  </a:tcPr>
                </a:tc>
                <a:tc>
                  <a:txBody>
                    <a:bodyPr/>
                    <a:lstStyle/>
                    <a:p>
                      <a:r>
                        <a:rPr lang="fr-FR">
                          <a:hlinkClick r:id="rId6" tooltip="Région Nord (Portugal)"/>
                        </a:rPr>
                        <a:t>Nord</a:t>
                      </a:r>
                      <a:endParaRPr lang="fr-FR"/>
                    </a:p>
                  </a:txBody>
                  <a:tcPr anchor="ctr">
                    <a:lnL>
                      <a:noFill/>
                    </a:lnL>
                    <a:lnR>
                      <a:noFill/>
                    </a:lnR>
                    <a:lnT>
                      <a:noFill/>
                    </a:lnT>
                    <a:lnB>
                      <a:noFill/>
                    </a:lnB>
                  </a:tcPr>
                </a:tc>
                <a:extLst>
                  <a:ext uri="{0D108BD9-81ED-4DB2-BD59-A6C34878D82A}">
                    <a16:rowId xmlns:a16="http://schemas.microsoft.com/office/drawing/2014/main" val="10001"/>
                  </a:ext>
                </a:extLst>
              </a:tr>
              <a:tr h="506880">
                <a:tc>
                  <a:txBody>
                    <a:bodyPr/>
                    <a:lstStyle/>
                    <a:p>
                      <a:r>
                        <a:rPr lang="fr-FR">
                          <a:hlinkClick r:id="rId7" tooltip="Sous-régions du Portugal"/>
                        </a:rPr>
                        <a:t>Sous-région</a:t>
                      </a:r>
                      <a:endParaRPr lang="fr-FR"/>
                    </a:p>
                  </a:txBody>
                  <a:tcPr anchor="ctr">
                    <a:lnL>
                      <a:noFill/>
                    </a:lnL>
                    <a:lnR>
                      <a:noFill/>
                    </a:lnR>
                    <a:lnT>
                      <a:noFill/>
                    </a:lnT>
                    <a:lnB>
                      <a:noFill/>
                    </a:lnB>
                  </a:tcPr>
                </a:tc>
                <a:tc>
                  <a:txBody>
                    <a:bodyPr/>
                    <a:lstStyle/>
                    <a:p>
                      <a:r>
                        <a:rPr lang="fr-FR">
                          <a:hlinkClick r:id="rId8" tooltip="Douro (sous-région)"/>
                        </a:rPr>
                        <a:t>Douro</a:t>
                      </a:r>
                      <a:endParaRPr lang="fr-FR"/>
                    </a:p>
                  </a:txBody>
                  <a:tcPr anchor="ctr">
                    <a:lnL>
                      <a:noFill/>
                    </a:lnL>
                    <a:lnR>
                      <a:noFill/>
                    </a:lnR>
                    <a:lnT>
                      <a:noFill/>
                    </a:lnT>
                    <a:lnB>
                      <a:noFill/>
                    </a:lnB>
                  </a:tcPr>
                </a:tc>
                <a:extLst>
                  <a:ext uri="{0D108BD9-81ED-4DB2-BD59-A6C34878D82A}">
                    <a16:rowId xmlns:a16="http://schemas.microsoft.com/office/drawing/2014/main" val="10002"/>
                  </a:ext>
                </a:extLst>
              </a:tr>
              <a:tr h="1267201">
                <a:tc>
                  <a:txBody>
                    <a:bodyPr/>
                    <a:lstStyle/>
                    <a:p>
                      <a:r>
                        <a:rPr lang="fr-FR"/>
                        <a:t>Ancienne province</a:t>
                      </a:r>
                    </a:p>
                  </a:txBody>
                  <a:tcPr anchor="ctr">
                    <a:lnL>
                      <a:noFill/>
                    </a:lnL>
                    <a:lnR>
                      <a:noFill/>
                    </a:lnR>
                    <a:lnT>
                      <a:noFill/>
                    </a:lnT>
                    <a:lnB>
                      <a:noFill/>
                    </a:lnB>
                  </a:tcPr>
                </a:tc>
                <a:tc>
                  <a:txBody>
                    <a:bodyPr/>
                    <a:lstStyle/>
                    <a:p>
                      <a:r>
                        <a:rPr lang="fr-FR">
                          <a:hlinkClick r:id="rId9" tooltip="Trás-os-Montes e Alto Douro"/>
                        </a:rPr>
                        <a:t>Trás-os-Montes e Alto Douro</a:t>
                      </a:r>
                      <a:endParaRPr lang="fr-FR"/>
                    </a:p>
                  </a:txBody>
                  <a:tcPr anchor="ctr">
                    <a:lnL>
                      <a:noFill/>
                    </a:lnL>
                    <a:lnR>
                      <a:noFill/>
                    </a:lnR>
                    <a:lnT>
                      <a:noFill/>
                    </a:lnT>
                    <a:lnB>
                      <a:noFill/>
                    </a:lnB>
                  </a:tcPr>
                </a:tc>
                <a:extLst>
                  <a:ext uri="{0D108BD9-81ED-4DB2-BD59-A6C34878D82A}">
                    <a16:rowId xmlns:a16="http://schemas.microsoft.com/office/drawing/2014/main" val="10003"/>
                  </a:ext>
                </a:extLst>
              </a:tr>
              <a:tr h="506880">
                <a:tc>
                  <a:txBody>
                    <a:bodyPr/>
                    <a:lstStyle/>
                    <a:p>
                      <a:r>
                        <a:rPr lang="fr-FR">
                          <a:hlinkClick r:id="rId10" tooltip="Districts du Portugal"/>
                        </a:rPr>
                        <a:t>District</a:t>
                      </a:r>
                      <a:endParaRPr lang="fr-FR"/>
                    </a:p>
                  </a:txBody>
                  <a:tcPr anchor="ctr">
                    <a:lnL>
                      <a:noFill/>
                    </a:lnL>
                    <a:lnR>
                      <a:noFill/>
                    </a:lnR>
                    <a:lnT>
                      <a:noFill/>
                    </a:lnT>
                    <a:lnB>
                      <a:noFill/>
                    </a:lnB>
                  </a:tcPr>
                </a:tc>
                <a:tc>
                  <a:txBody>
                    <a:bodyPr/>
                    <a:lstStyle/>
                    <a:p>
                      <a:r>
                        <a:rPr lang="fr-FR">
                          <a:hlinkClick r:id="rId11" tooltip="District de Vila Real"/>
                        </a:rPr>
                        <a:t>Vila Real</a:t>
                      </a:r>
                      <a:endParaRPr lang="fr-FR"/>
                    </a:p>
                  </a:txBody>
                  <a:tcPr anchor="ctr">
                    <a:lnL>
                      <a:noFill/>
                    </a:lnL>
                    <a:lnR>
                      <a:noFill/>
                    </a:lnR>
                    <a:lnT>
                      <a:noFill/>
                    </a:lnT>
                    <a:lnB>
                      <a:noFill/>
                    </a:lnB>
                  </a:tcPr>
                </a:tc>
                <a:extLst>
                  <a:ext uri="{0D108BD9-81ED-4DB2-BD59-A6C34878D82A}">
                    <a16:rowId xmlns:a16="http://schemas.microsoft.com/office/drawing/2014/main" val="10004"/>
                  </a:ext>
                </a:extLst>
              </a:tr>
              <a:tr h="506880">
                <a:tc>
                  <a:txBody>
                    <a:bodyPr/>
                    <a:lstStyle/>
                    <a:p>
                      <a:r>
                        <a:rPr lang="fr-FR">
                          <a:hlinkClick r:id="rId12" tooltip="Code postal"/>
                        </a:rPr>
                        <a:t>Code postal</a:t>
                      </a:r>
                      <a:endParaRPr lang="fr-FR"/>
                    </a:p>
                  </a:txBody>
                  <a:tcPr anchor="ctr">
                    <a:lnL>
                      <a:noFill/>
                    </a:lnL>
                    <a:lnR>
                      <a:noFill/>
                    </a:lnR>
                    <a:lnT>
                      <a:noFill/>
                    </a:lnT>
                    <a:lnB>
                      <a:noFill/>
                    </a:lnB>
                  </a:tcPr>
                </a:tc>
                <a:tc>
                  <a:txBody>
                    <a:bodyPr/>
                    <a:lstStyle/>
                    <a:p>
                      <a:r>
                        <a:rPr lang="fr-FR"/>
                        <a:t>5040</a:t>
                      </a:r>
                    </a:p>
                  </a:txBody>
                  <a:tcPr anchor="ctr">
                    <a:lnL>
                      <a:noFill/>
                    </a:lnL>
                    <a:lnR>
                      <a:noFill/>
                    </a:lnR>
                    <a:lnT>
                      <a:noFill/>
                    </a:lnT>
                    <a:lnB>
                      <a:noFill/>
                    </a:lnB>
                  </a:tcPr>
                </a:tc>
                <a:extLst>
                  <a:ext uri="{0D108BD9-81ED-4DB2-BD59-A6C34878D82A}">
                    <a16:rowId xmlns:a16="http://schemas.microsoft.com/office/drawing/2014/main" val="10005"/>
                  </a:ext>
                </a:extLst>
              </a:tr>
              <a:tr h="485760">
                <a:tc gridSpan="2">
                  <a:txBody>
                    <a:bodyPr/>
                    <a:lstStyle/>
                    <a:p>
                      <a:pPr algn="ctr"/>
                      <a:r>
                        <a:rPr lang="fr-FR">
                          <a:solidFill>
                            <a:srgbClr val="000000"/>
                          </a:solidFill>
                          <a:effectLst/>
                        </a:rPr>
                        <a:t>Démographie</a:t>
                      </a:r>
                    </a:p>
                  </a:txBody>
                  <a:tcPr marL="38100" marR="38100" marT="38100" marB="38100" anchor="ctr">
                    <a:lnL>
                      <a:noFill/>
                    </a:lnL>
                    <a:lnR>
                      <a:noFill/>
                    </a:lnR>
                    <a:lnT>
                      <a:noFill/>
                    </a:lnT>
                    <a:lnB>
                      <a:noFill/>
                    </a:lnB>
                    <a:solidFill>
                      <a:srgbClr val="DDFFDD"/>
                    </a:solidFill>
                  </a:tcPr>
                </a:tc>
                <a:tc hMerge="1">
                  <a:txBody>
                    <a:bodyPr/>
                    <a:lstStyle/>
                    <a:p>
                      <a:endParaRPr lang="fr-FR"/>
                    </a:p>
                  </a:txBody>
                  <a:tcPr/>
                </a:tc>
                <a:extLst>
                  <a:ext uri="{0D108BD9-81ED-4DB2-BD59-A6C34878D82A}">
                    <a16:rowId xmlns:a16="http://schemas.microsoft.com/office/drawing/2014/main" val="10006"/>
                  </a:ext>
                </a:extLst>
              </a:tr>
              <a:tr h="887041">
                <a:tc>
                  <a:txBody>
                    <a:bodyPr/>
                    <a:lstStyle/>
                    <a:p>
                      <a:r>
                        <a:rPr lang="fr-FR">
                          <a:hlinkClick r:id="rId13" tooltip="Recensement de la population"/>
                        </a:rPr>
                        <a:t>Population</a:t>
                      </a:r>
                      <a:endParaRPr lang="fr-FR"/>
                    </a:p>
                  </a:txBody>
                  <a:tcPr anchor="ctr">
                    <a:lnL>
                      <a:noFill/>
                    </a:lnL>
                    <a:lnR>
                      <a:noFill/>
                    </a:lnR>
                    <a:lnT>
                      <a:noFill/>
                    </a:lnT>
                    <a:lnB>
                      <a:noFill/>
                    </a:lnB>
                  </a:tcPr>
                </a:tc>
                <a:tc>
                  <a:txBody>
                    <a:bodyPr/>
                    <a:lstStyle/>
                    <a:p>
                      <a:r>
                        <a:rPr lang="fr-FR"/>
                        <a:t>4 652 hab. (2004)</a:t>
                      </a:r>
                    </a:p>
                  </a:txBody>
                  <a:tcPr anchor="ctr">
                    <a:lnL>
                      <a:noFill/>
                    </a:lnL>
                    <a:lnR>
                      <a:noFill/>
                    </a:lnR>
                    <a:lnT>
                      <a:noFill/>
                    </a:lnT>
                    <a:lnB>
                      <a:noFill/>
                    </a:lnB>
                  </a:tcPr>
                </a:tc>
                <a:extLst>
                  <a:ext uri="{0D108BD9-81ED-4DB2-BD59-A6C34878D82A}">
                    <a16:rowId xmlns:a16="http://schemas.microsoft.com/office/drawing/2014/main" val="10007"/>
                  </a:ext>
                </a:extLst>
              </a:tr>
              <a:tr h="506880">
                <a:tc>
                  <a:txBody>
                    <a:bodyPr/>
                    <a:lstStyle/>
                    <a:p>
                      <a:pPr fontAlgn="b"/>
                      <a:r>
                        <a:rPr lang="fr-FR">
                          <a:effectLst/>
                          <a:hlinkClick r:id="rId14" tooltip="Densité de population"/>
                        </a:rPr>
                        <a:t>Densité</a:t>
                      </a:r>
                      <a:endParaRPr lang="fr-FR">
                        <a:effectLst/>
                      </a:endParaRPr>
                    </a:p>
                  </a:txBody>
                  <a:tcPr anchor="b">
                    <a:lnL>
                      <a:noFill/>
                    </a:lnL>
                    <a:lnR>
                      <a:noFill/>
                    </a:lnR>
                    <a:lnT>
                      <a:noFill/>
                    </a:lnT>
                    <a:lnB>
                      <a:noFill/>
                    </a:lnB>
                  </a:tcPr>
                </a:tc>
                <a:tc>
                  <a:txBody>
                    <a:bodyPr/>
                    <a:lstStyle/>
                    <a:p>
                      <a:r>
                        <a:rPr lang="fr-FR"/>
                        <a:t>173 hab./km</a:t>
                      </a:r>
                      <a:r>
                        <a:rPr lang="fr-FR" baseline="30000"/>
                        <a:t>2</a:t>
                      </a:r>
                      <a:endParaRPr lang="fr-FR"/>
                    </a:p>
                  </a:txBody>
                  <a:tcPr anchor="ctr">
                    <a:lnL>
                      <a:noFill/>
                    </a:lnL>
                    <a:lnR>
                      <a:noFill/>
                    </a:lnR>
                    <a:lnT>
                      <a:noFill/>
                    </a:lnT>
                    <a:lnB>
                      <a:noFill/>
                    </a:lnB>
                  </a:tcPr>
                </a:tc>
                <a:extLst>
                  <a:ext uri="{0D108BD9-81ED-4DB2-BD59-A6C34878D82A}">
                    <a16:rowId xmlns:a16="http://schemas.microsoft.com/office/drawing/2014/main" val="10008"/>
                  </a:ext>
                </a:extLst>
              </a:tr>
              <a:tr h="485760">
                <a:tc gridSpan="2">
                  <a:txBody>
                    <a:bodyPr/>
                    <a:lstStyle/>
                    <a:p>
                      <a:pPr algn="ctr"/>
                      <a:r>
                        <a:rPr lang="fr-FR" dirty="0">
                          <a:solidFill>
                            <a:srgbClr val="000000"/>
                          </a:solidFill>
                          <a:effectLst/>
                        </a:rPr>
                        <a:t>Géographie</a:t>
                      </a:r>
                    </a:p>
                  </a:txBody>
                  <a:tcPr marL="38100" marR="38100" marT="38100" marB="38100" anchor="ctr">
                    <a:lnL>
                      <a:noFill/>
                    </a:lnL>
                    <a:lnR>
                      <a:noFill/>
                    </a:lnR>
                    <a:lnT>
                      <a:noFill/>
                    </a:lnT>
                    <a:lnB>
                      <a:noFill/>
                    </a:lnB>
                    <a:solidFill>
                      <a:srgbClr val="DDFFDD"/>
                    </a:solidFill>
                  </a:tcPr>
                </a:tc>
                <a:tc hMerge="1">
                  <a:txBody>
                    <a:bodyPr/>
                    <a:lstStyle/>
                    <a:p>
                      <a:endParaRPr lang="fr-FR"/>
                    </a:p>
                  </a:txBody>
                  <a:tcPr/>
                </a:tc>
                <a:extLst>
                  <a:ext uri="{0D108BD9-81ED-4DB2-BD59-A6C34878D82A}">
                    <a16:rowId xmlns:a16="http://schemas.microsoft.com/office/drawing/2014/main" val="10009"/>
                  </a:ext>
                </a:extLst>
              </a:tr>
            </a:tbl>
          </a:graphicData>
        </a:graphic>
      </p:graphicFrame>
      <p:pic>
        <p:nvPicPr>
          <p:cNvPr id="1027" name="Picture 3" descr="Drapeau du Portug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56168" y="599425"/>
            <a:ext cx="190500" cy="1238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ésultat de recherche d'images pour &quot;mesao frio  histoire&quo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72200" y="723250"/>
            <a:ext cx="2305050" cy="19812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518" y="4149080"/>
            <a:ext cx="3064237" cy="369332"/>
          </a:xfrm>
          <a:prstGeom prst="rect">
            <a:avLst/>
          </a:prstGeom>
        </p:spPr>
        <p:txBody>
          <a:bodyPr wrap="none">
            <a:spAutoFit/>
          </a:bodyPr>
          <a:lstStyle/>
          <a:p>
            <a:r>
              <a:rPr lang="fr-FR" dirty="0"/>
              <a:t>Située à 308 mètres d'altitude,</a:t>
            </a:r>
          </a:p>
        </p:txBody>
      </p:sp>
      <p:sp>
        <p:nvSpPr>
          <p:cNvPr id="6" name="Rectangle 1"/>
          <p:cNvSpPr>
            <a:spLocks noChangeArrowheads="1"/>
          </p:cNvSpPr>
          <p:nvPr/>
        </p:nvSpPr>
        <p:spPr bwMode="auto">
          <a:xfrm>
            <a:off x="6588224" y="2810251"/>
            <a:ext cx="233975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b="0" i="0" u="none" strike="noStrike" cap="none" normalizeH="0" baseline="0" dirty="0" err="1" smtClean="0">
                <a:ln>
                  <a:noFill/>
                </a:ln>
                <a:solidFill>
                  <a:schemeClr val="tx1"/>
                </a:solidFill>
                <a:effectLst/>
                <a:cs typeface="Arial" pitchFamily="34" charset="0"/>
              </a:rPr>
              <a:t>Mesão</a:t>
            </a:r>
            <a:r>
              <a:rPr kumimoji="0" lang="fr-FR" altLang="fr-FR" b="0" i="0" u="none" strike="noStrike" cap="none" normalizeH="0" baseline="0" dirty="0" smtClean="0">
                <a:ln>
                  <a:noFill/>
                </a:ln>
                <a:solidFill>
                  <a:schemeClr val="tx1"/>
                </a:solidFill>
                <a:effectLst/>
                <a:cs typeface="Arial" pitchFamily="34" charset="0"/>
              </a:rPr>
              <a:t> Frio est un village dans le district de Vila Real, connu comme le port Douro doit être placé sur son territoire les premiers </a:t>
            </a:r>
            <a:r>
              <a:rPr kumimoji="0" lang="fr-FR" altLang="fr-FR" b="0" i="0" u="none" strike="noStrike" cap="none" normalizeH="0" baseline="0" dirty="0" err="1" smtClean="0">
                <a:ln>
                  <a:noFill/>
                </a:ln>
                <a:solidFill>
                  <a:schemeClr val="tx1"/>
                </a:solidFill>
                <a:effectLst/>
                <a:cs typeface="Arial" pitchFamily="34" charset="0"/>
              </a:rPr>
              <a:t>pombalinos</a:t>
            </a:r>
            <a:r>
              <a:rPr kumimoji="0" lang="fr-FR" altLang="fr-FR" b="0" i="0" u="none" strike="noStrike" cap="none" normalizeH="0" baseline="0" dirty="0" smtClean="0">
                <a:ln>
                  <a:noFill/>
                </a:ln>
                <a:solidFill>
                  <a:schemeClr val="tx1"/>
                </a:solidFill>
                <a:effectLst/>
                <a:cs typeface="Arial" pitchFamily="34" charset="0"/>
              </a:rPr>
              <a:t> </a:t>
            </a:r>
            <a:r>
              <a:rPr kumimoji="0" lang="fr-FR" altLang="fr-FR" b="0" i="0" u="none" strike="noStrike" cap="none" normalizeH="0" baseline="0" dirty="0" err="1" smtClean="0">
                <a:ln>
                  <a:noFill/>
                </a:ln>
                <a:solidFill>
                  <a:schemeClr val="tx1"/>
                </a:solidFill>
                <a:effectLst/>
                <a:cs typeface="Arial" pitchFamily="34" charset="0"/>
              </a:rPr>
              <a:t>landmarks</a:t>
            </a:r>
            <a:r>
              <a:rPr kumimoji="0" lang="fr-FR" altLang="fr-FR" b="0" i="0" u="none" strike="noStrike" cap="none" normalizeH="0" baseline="0" dirty="0" smtClean="0">
                <a:ln>
                  <a:noFill/>
                </a:ln>
                <a:solidFill>
                  <a:schemeClr val="tx1"/>
                </a:solidFill>
                <a:effectLst/>
                <a:cs typeface="Arial" pitchFamily="34" charset="0"/>
              </a:rPr>
              <a:t> région viticole - la région du Douro. Il abrite une très petite ville avec environ 4'400 habitants </a:t>
            </a:r>
          </a:p>
        </p:txBody>
      </p:sp>
    </p:spTree>
    <p:extLst>
      <p:ext uri="{BB962C8B-B14F-4D97-AF65-F5344CB8AC3E}">
        <p14:creationId xmlns:p14="http://schemas.microsoft.com/office/powerpoint/2010/main" val="376388659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 y="0"/>
            <a:ext cx="9138915" cy="6858000"/>
          </a:xfrm>
          <a:prstGeom prst="rect">
            <a:avLst/>
          </a:prstGeom>
        </p:spPr>
      </p:pic>
      <p:sp>
        <p:nvSpPr>
          <p:cNvPr id="3" name="ZoneTexte 2"/>
          <p:cNvSpPr txBox="1"/>
          <p:nvPr/>
        </p:nvSpPr>
        <p:spPr>
          <a:xfrm>
            <a:off x="323528" y="260648"/>
            <a:ext cx="3024336" cy="1200329"/>
          </a:xfrm>
          <a:prstGeom prst="rect">
            <a:avLst/>
          </a:prstGeom>
          <a:noFill/>
        </p:spPr>
        <p:txBody>
          <a:bodyPr wrap="square" rtlCol="0">
            <a:spAutoFit/>
          </a:bodyPr>
          <a:lstStyle/>
          <a:p>
            <a:r>
              <a:rPr lang="fr-FR" dirty="0" smtClean="0"/>
              <a:t>Sur le ruban il est inscrit ceci,,,</a:t>
            </a:r>
          </a:p>
          <a:p>
            <a:r>
              <a:rPr lang="fr-FR" dirty="0" err="1" smtClean="0"/>
              <a:t>Ambiçao</a:t>
            </a:r>
            <a:r>
              <a:rPr lang="fr-FR" dirty="0" smtClean="0"/>
              <a:t>=ambition</a:t>
            </a:r>
          </a:p>
          <a:p>
            <a:r>
              <a:rPr lang="fr-FR" dirty="0" err="1" smtClean="0"/>
              <a:t>Trabalho</a:t>
            </a:r>
            <a:r>
              <a:rPr lang="fr-FR" dirty="0" smtClean="0"/>
              <a:t> =travail</a:t>
            </a:r>
          </a:p>
          <a:p>
            <a:r>
              <a:rPr lang="fr-FR" dirty="0" err="1" smtClean="0"/>
              <a:t>Orgulho</a:t>
            </a:r>
            <a:r>
              <a:rPr lang="fr-FR" dirty="0" smtClean="0"/>
              <a:t> = </a:t>
            </a:r>
            <a:r>
              <a:rPr lang="fr-FR" dirty="0" err="1" smtClean="0"/>
              <a:t>fièrté</a:t>
            </a:r>
            <a:endParaRPr lang="fr-FR" dirty="0"/>
          </a:p>
        </p:txBody>
      </p:sp>
    </p:spTree>
    <p:extLst>
      <p:ext uri="{BB962C8B-B14F-4D97-AF65-F5344CB8AC3E}">
        <p14:creationId xmlns:p14="http://schemas.microsoft.com/office/powerpoint/2010/main" val="126989466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85" y="0"/>
            <a:ext cx="9160477" cy="6858000"/>
          </a:xfrm>
          <a:prstGeom prst="rect">
            <a:avLst/>
          </a:prstGeom>
        </p:spPr>
      </p:pic>
    </p:spTree>
    <p:extLst>
      <p:ext uri="{BB962C8B-B14F-4D97-AF65-F5344CB8AC3E}">
        <p14:creationId xmlns:p14="http://schemas.microsoft.com/office/powerpoint/2010/main" val="170379447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73444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828860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941795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8" y="0"/>
            <a:ext cx="9145295" cy="6858000"/>
          </a:xfrm>
          <a:prstGeom prst="rect">
            <a:avLst/>
          </a:prstGeom>
        </p:spPr>
      </p:pic>
    </p:spTree>
    <p:extLst>
      <p:ext uri="{BB962C8B-B14F-4D97-AF65-F5344CB8AC3E}">
        <p14:creationId xmlns:p14="http://schemas.microsoft.com/office/powerpoint/2010/main" val="526990976"/>
      </p:ext>
    </p:extLst>
  </p:cSld>
  <p:clrMapOvr>
    <a:masterClrMapping/>
  </p:clrMapOvr>
  <mc:AlternateContent xmlns:mc="http://schemas.openxmlformats.org/markup-compatibility/2006" xmlns:p14="http://schemas.microsoft.com/office/powerpoint/2010/main">
    <mc:Choice Requires="p14">
      <p:transition spd="slow" p14:dur="2000" advTm="5000">
        <p:sndAc>
          <p:stSnd>
            <p:snd r:embed="rId2" name="15.Goncalo.Salgueiro.Fado.Para.Esta.Noite.Fado.Para.Esta.Noite-TDG.wav"/>
          </p:stSnd>
        </p:sndAc>
      </p:transition>
    </mc:Choice>
    <mc:Fallback xmlns="">
      <p:transition spd="slow" advTm="5000">
        <p:sndAc>
          <p:stSnd>
            <p:snd r:embed="rId4" name="15.Goncalo.Salgueiro.Fado.Para.Esta.Noite.Fado.Para.Esta.Noite-TDG.wav"/>
          </p:stSnd>
        </p:sndAc>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667297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897564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5" y="-875"/>
            <a:ext cx="9157045" cy="685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28982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rasão de armas de Valença do Dou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980728"/>
            <a:ext cx="1872207" cy="19674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11608" y="404664"/>
            <a:ext cx="1844544" cy="369332"/>
          </a:xfrm>
          <a:prstGeom prst="rect">
            <a:avLst/>
          </a:prstGeom>
        </p:spPr>
        <p:txBody>
          <a:bodyPr wrap="none">
            <a:spAutoFit/>
          </a:bodyPr>
          <a:lstStyle/>
          <a:p>
            <a:r>
              <a:rPr lang="fr-FR" dirty="0" err="1"/>
              <a:t>Valença</a:t>
            </a:r>
            <a:r>
              <a:rPr lang="fr-FR" dirty="0"/>
              <a:t> do Douro</a:t>
            </a:r>
          </a:p>
        </p:txBody>
      </p:sp>
      <p:pic>
        <p:nvPicPr>
          <p:cNvPr id="4100" name="Picture 4" descr="Résultat de recherche d'images pour &quot;valença do douro portugal&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0"/>
            <a:ext cx="4402385"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au 2"/>
          <p:cNvGraphicFramePr>
            <a:graphicFrameLocks noGrp="1"/>
          </p:cNvGraphicFramePr>
          <p:nvPr>
            <p:extLst>
              <p:ext uri="{D42A27DB-BD31-4B8C-83A1-F6EECF244321}">
                <p14:modId xmlns:p14="http://schemas.microsoft.com/office/powerpoint/2010/main" val="1463642140"/>
              </p:ext>
            </p:extLst>
          </p:nvPr>
        </p:nvGraphicFramePr>
        <p:xfrm>
          <a:off x="354359" y="2994660"/>
          <a:ext cx="4114800" cy="3531870"/>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0">
                <a:tc>
                  <a:txBody>
                    <a:bodyPr/>
                    <a:lstStyle/>
                    <a:p>
                      <a:pPr algn="l" fontAlgn="t"/>
                      <a:r>
                        <a:rPr lang="fr-FR" b="1" dirty="0">
                          <a:effectLst/>
                          <a:hlinkClick r:id="rId4" tooltip="comté"/>
                        </a:rPr>
                        <a:t>comté</a:t>
                      </a:r>
                      <a:r>
                        <a:rPr lang="fr-FR" b="1" dirty="0">
                          <a:effectLst/>
                        </a:rPr>
                        <a:t> </a:t>
                      </a:r>
                    </a:p>
                  </a:txBody>
                  <a:tcPr marL="28575" marR="28575" marT="28575" marB="28575">
                    <a:lnL>
                      <a:noFill/>
                    </a:lnL>
                    <a:lnR>
                      <a:noFill/>
                    </a:lnR>
                    <a:lnT>
                      <a:noFill/>
                    </a:lnT>
                    <a:lnB>
                      <a:noFill/>
                    </a:lnB>
                  </a:tcPr>
                </a:tc>
                <a:tc>
                  <a:txBody>
                    <a:bodyPr/>
                    <a:lstStyle/>
                    <a:p>
                      <a:pPr algn="l" fontAlgn="t"/>
                      <a:r>
                        <a:rPr lang="fr-FR">
                          <a:effectLst/>
                          <a:hlinkClick r:id="rId5" tooltip="Tabuaço"/>
                        </a:rPr>
                        <a:t>Tabuaço</a:t>
                      </a:r>
                      <a:r>
                        <a:rPr lang="fr-FR">
                          <a:effectLst/>
                        </a:rPr>
                        <a:t> </a:t>
                      </a:r>
                    </a:p>
                  </a:txBody>
                  <a:tcPr marL="28575" marR="28575" marT="28575" marB="28575">
                    <a:lnL>
                      <a:noFill/>
                    </a:lnL>
                    <a:lnR>
                      <a:noFill/>
                    </a:lnR>
                    <a:lnT>
                      <a:noFill/>
                    </a:lnT>
                    <a:lnB>
                      <a:noFill/>
                    </a:lnB>
                  </a:tcPr>
                </a:tc>
                <a:extLst>
                  <a:ext uri="{0D108BD9-81ED-4DB2-BD59-A6C34878D82A}">
                    <a16:rowId xmlns:a16="http://schemas.microsoft.com/office/drawing/2014/main" val="10000"/>
                  </a:ext>
                </a:extLst>
              </a:tr>
              <a:tr h="0">
                <a:tc gridSpan="2">
                  <a:txBody>
                    <a:bodyPr/>
                    <a:lstStyle/>
                    <a:p>
                      <a:pPr algn="ctr"/>
                      <a:r>
                        <a:rPr lang="fr-FR" b="1">
                          <a:effectLst/>
                        </a:rPr>
                        <a:t>administration</a:t>
                      </a:r>
                      <a:r>
                        <a:rPr lang="fr-FR">
                          <a:effectLst/>
                        </a:rPr>
                        <a:t> </a:t>
                      </a:r>
                    </a:p>
                  </a:txBody>
                  <a:tcPr marL="28575" marR="28575" marT="28575" marB="28575" anchor="ctr">
                    <a:lnL>
                      <a:noFill/>
                    </a:lnL>
                    <a:lnR>
                      <a:noFill/>
                    </a:lnR>
                    <a:lnT>
                      <a:noFill/>
                    </a:lnT>
                    <a:lnB>
                      <a:noFill/>
                    </a:lnB>
                  </a:tcPr>
                </a:tc>
                <a:tc hMerge="1">
                  <a:txBody>
                    <a:bodyPr/>
                    <a:lstStyle/>
                    <a:p>
                      <a:endParaRPr lang="fr-FR"/>
                    </a:p>
                  </a:txBody>
                  <a:tcPr/>
                </a:tc>
                <a:extLst>
                  <a:ext uri="{0D108BD9-81ED-4DB2-BD59-A6C34878D82A}">
                    <a16:rowId xmlns:a16="http://schemas.microsoft.com/office/drawing/2014/main" val="10001"/>
                  </a:ext>
                </a:extLst>
              </a:tr>
              <a:tr h="0">
                <a:tc>
                  <a:txBody>
                    <a:bodyPr/>
                    <a:lstStyle/>
                    <a:p>
                      <a:pPr algn="l" fontAlgn="t"/>
                      <a:r>
                        <a:rPr lang="fr-FR" b="1">
                          <a:effectLst/>
                        </a:rPr>
                        <a:t>- type </a:t>
                      </a:r>
                    </a:p>
                  </a:txBody>
                  <a:tcPr marL="28575" marR="28575" marT="28575" marB="28575">
                    <a:lnL>
                      <a:noFill/>
                    </a:lnL>
                    <a:lnR>
                      <a:noFill/>
                    </a:lnR>
                    <a:lnT>
                      <a:noFill/>
                    </a:lnT>
                    <a:lnB>
                      <a:noFill/>
                    </a:lnB>
                  </a:tcPr>
                </a:tc>
                <a:tc>
                  <a:txBody>
                    <a:bodyPr/>
                    <a:lstStyle/>
                    <a:p>
                      <a:pPr algn="l" fontAlgn="t"/>
                      <a:r>
                        <a:rPr lang="fr-FR">
                          <a:effectLst/>
                          <a:hlinkClick r:id="rId6" tooltip="paroisse du conseil d'administration"/>
                        </a:rPr>
                        <a:t>paroisse du conseil d'administration</a:t>
                      </a:r>
                      <a:r>
                        <a:rPr lang="fr-FR">
                          <a:effectLst/>
                        </a:rPr>
                        <a:t> </a:t>
                      </a:r>
                    </a:p>
                  </a:txBody>
                  <a:tcPr marL="28575" marR="28575" marT="28575" marB="28575">
                    <a:lnL>
                      <a:noFill/>
                    </a:lnL>
                    <a:lnR>
                      <a:noFill/>
                    </a:lnR>
                    <a:lnT>
                      <a:noFill/>
                    </a:lnT>
                    <a:lnB>
                      <a:noFill/>
                    </a:lnB>
                  </a:tcPr>
                </a:tc>
                <a:extLst>
                  <a:ext uri="{0D108BD9-81ED-4DB2-BD59-A6C34878D82A}">
                    <a16:rowId xmlns:a16="http://schemas.microsoft.com/office/drawing/2014/main" val="10002"/>
                  </a:ext>
                </a:extLst>
              </a:tr>
              <a:tr h="0">
                <a:tc>
                  <a:txBody>
                    <a:bodyPr/>
                    <a:lstStyle/>
                    <a:p>
                      <a:pPr algn="l" fontAlgn="t"/>
                      <a:r>
                        <a:rPr lang="fr-FR" b="1">
                          <a:effectLst/>
                        </a:rPr>
                        <a:t>- Président </a:t>
                      </a:r>
                    </a:p>
                  </a:txBody>
                  <a:tcPr marL="28575" marR="28575" marT="28575" marB="28575">
                    <a:lnL>
                      <a:noFill/>
                    </a:lnL>
                    <a:lnR>
                      <a:noFill/>
                    </a:lnR>
                    <a:lnT>
                      <a:noFill/>
                    </a:lnT>
                    <a:lnB>
                      <a:noFill/>
                    </a:lnB>
                  </a:tcPr>
                </a:tc>
                <a:tc>
                  <a:txBody>
                    <a:bodyPr/>
                    <a:lstStyle/>
                    <a:p>
                      <a:pPr algn="l" fontAlgn="t"/>
                      <a:r>
                        <a:rPr lang="pt-BR">
                          <a:effectLst/>
                        </a:rPr>
                        <a:t>Jorge dos Santos Pinto Martins (PS) </a:t>
                      </a:r>
                    </a:p>
                  </a:txBody>
                  <a:tcPr marL="28575" marR="28575" marT="28575" marB="28575">
                    <a:lnL>
                      <a:noFill/>
                    </a:lnL>
                    <a:lnR>
                      <a:noFill/>
                    </a:lnR>
                    <a:lnT>
                      <a:noFill/>
                    </a:lnT>
                    <a:lnB>
                      <a:noFill/>
                    </a:lnB>
                  </a:tcPr>
                </a:tc>
                <a:extLst>
                  <a:ext uri="{0D108BD9-81ED-4DB2-BD59-A6C34878D82A}">
                    <a16:rowId xmlns:a16="http://schemas.microsoft.com/office/drawing/2014/main" val="10003"/>
                  </a:ext>
                </a:extLst>
              </a:tr>
              <a:tr h="0">
                <a:tc gridSpan="2">
                  <a:txBody>
                    <a:bodyPr/>
                    <a:lstStyle/>
                    <a:p>
                      <a:pPr algn="ctr"/>
                      <a:r>
                        <a:rPr lang="fr-FR" b="1">
                          <a:effectLst/>
                          <a:hlinkClick r:id="rId7" tooltip="zone"/>
                        </a:rPr>
                        <a:t>zone</a:t>
                      </a:r>
                      <a:r>
                        <a:rPr lang="fr-FR">
                          <a:effectLst/>
                        </a:rPr>
                        <a:t> </a:t>
                      </a:r>
                    </a:p>
                  </a:txBody>
                  <a:tcPr marL="28575" marR="28575" marT="28575" marB="28575" anchor="ctr">
                    <a:lnL>
                      <a:noFill/>
                    </a:lnL>
                    <a:lnR>
                      <a:noFill/>
                    </a:lnR>
                    <a:lnT>
                      <a:noFill/>
                    </a:lnT>
                    <a:lnB>
                      <a:noFill/>
                    </a:lnB>
                  </a:tcPr>
                </a:tc>
                <a:tc hMerge="1">
                  <a:txBody>
                    <a:bodyPr/>
                    <a:lstStyle/>
                    <a:p>
                      <a:endParaRPr lang="fr-FR"/>
                    </a:p>
                  </a:txBody>
                  <a:tcPr/>
                </a:tc>
                <a:extLst>
                  <a:ext uri="{0D108BD9-81ED-4DB2-BD59-A6C34878D82A}">
                    <a16:rowId xmlns:a16="http://schemas.microsoft.com/office/drawing/2014/main" val="10004"/>
                  </a:ext>
                </a:extLst>
              </a:tr>
              <a:tr h="0">
                <a:tc>
                  <a:txBody>
                    <a:bodyPr/>
                    <a:lstStyle/>
                    <a:p>
                      <a:pPr algn="l" fontAlgn="t"/>
                      <a:r>
                        <a:rPr lang="fr-FR" b="1">
                          <a:effectLst/>
                        </a:rPr>
                        <a:t>- total </a:t>
                      </a:r>
                    </a:p>
                  </a:txBody>
                  <a:tcPr marL="28575" marR="28575" marT="28575" marB="28575">
                    <a:lnL>
                      <a:noFill/>
                    </a:lnL>
                    <a:lnR>
                      <a:noFill/>
                    </a:lnR>
                    <a:lnT>
                      <a:noFill/>
                    </a:lnT>
                    <a:lnB>
                      <a:noFill/>
                    </a:lnB>
                  </a:tcPr>
                </a:tc>
                <a:tc>
                  <a:txBody>
                    <a:bodyPr/>
                    <a:lstStyle/>
                    <a:p>
                      <a:pPr algn="l" fontAlgn="t"/>
                      <a:r>
                        <a:rPr lang="fr-FR">
                          <a:effectLst/>
                        </a:rPr>
                        <a:t>8,96 km² </a:t>
                      </a:r>
                    </a:p>
                  </a:txBody>
                  <a:tcPr marL="28575" marR="28575" marT="28575" marB="28575">
                    <a:lnL>
                      <a:noFill/>
                    </a:lnL>
                    <a:lnR>
                      <a:noFill/>
                    </a:lnR>
                    <a:lnT>
                      <a:noFill/>
                    </a:lnT>
                    <a:lnB>
                      <a:noFill/>
                    </a:lnB>
                  </a:tcPr>
                </a:tc>
                <a:extLst>
                  <a:ext uri="{0D108BD9-81ED-4DB2-BD59-A6C34878D82A}">
                    <a16:rowId xmlns:a16="http://schemas.microsoft.com/office/drawing/2014/main" val="10005"/>
                  </a:ext>
                </a:extLst>
              </a:tr>
              <a:tr h="0">
                <a:tc gridSpan="2">
                  <a:txBody>
                    <a:bodyPr/>
                    <a:lstStyle/>
                    <a:p>
                      <a:pPr algn="ctr"/>
                      <a:r>
                        <a:rPr lang="fr-FR" b="1">
                          <a:effectLst/>
                        </a:rPr>
                        <a:t>Population</a:t>
                      </a:r>
                      <a:r>
                        <a:rPr lang="fr-FR">
                          <a:effectLst/>
                        </a:rPr>
                        <a:t> (2011) </a:t>
                      </a:r>
                    </a:p>
                  </a:txBody>
                  <a:tcPr marL="28575" marR="28575" marT="28575" marB="28575" anchor="ctr">
                    <a:lnL>
                      <a:noFill/>
                    </a:lnL>
                    <a:lnR>
                      <a:noFill/>
                    </a:lnR>
                    <a:lnT>
                      <a:noFill/>
                    </a:lnT>
                    <a:lnB>
                      <a:noFill/>
                    </a:lnB>
                  </a:tcPr>
                </a:tc>
                <a:tc hMerge="1">
                  <a:txBody>
                    <a:bodyPr/>
                    <a:lstStyle/>
                    <a:p>
                      <a:endParaRPr lang="fr-FR"/>
                    </a:p>
                  </a:txBody>
                  <a:tcPr/>
                </a:tc>
                <a:extLst>
                  <a:ext uri="{0D108BD9-81ED-4DB2-BD59-A6C34878D82A}">
                    <a16:rowId xmlns:a16="http://schemas.microsoft.com/office/drawing/2014/main" val="10006"/>
                  </a:ext>
                </a:extLst>
              </a:tr>
              <a:tr h="0">
                <a:tc>
                  <a:txBody>
                    <a:bodyPr/>
                    <a:lstStyle/>
                    <a:p>
                      <a:pPr algn="l" fontAlgn="t"/>
                      <a:r>
                        <a:rPr lang="fr-FR" b="1">
                          <a:effectLst/>
                        </a:rPr>
                        <a:t>- total </a:t>
                      </a:r>
                    </a:p>
                  </a:txBody>
                  <a:tcPr marL="28575" marR="28575" marT="28575" marB="28575">
                    <a:lnL>
                      <a:noFill/>
                    </a:lnL>
                    <a:lnR>
                      <a:noFill/>
                    </a:lnR>
                    <a:lnT>
                      <a:noFill/>
                    </a:lnT>
                    <a:lnB>
                      <a:noFill/>
                    </a:lnB>
                  </a:tcPr>
                </a:tc>
                <a:tc>
                  <a:txBody>
                    <a:bodyPr/>
                    <a:lstStyle/>
                    <a:p>
                      <a:pPr algn="l" fontAlgn="t"/>
                      <a:r>
                        <a:rPr lang="fr-FR">
                          <a:effectLst/>
                        </a:rPr>
                        <a:t>363 </a:t>
                      </a:r>
                    </a:p>
                  </a:txBody>
                  <a:tcPr marL="28575" marR="28575" marT="28575" marB="28575">
                    <a:lnL>
                      <a:noFill/>
                    </a:lnL>
                    <a:lnR>
                      <a:noFill/>
                    </a:lnR>
                    <a:lnT>
                      <a:noFill/>
                    </a:lnT>
                    <a:lnB>
                      <a:noFill/>
                    </a:lnB>
                  </a:tcPr>
                </a:tc>
                <a:extLst>
                  <a:ext uri="{0D108BD9-81ED-4DB2-BD59-A6C34878D82A}">
                    <a16:rowId xmlns:a16="http://schemas.microsoft.com/office/drawing/2014/main" val="10007"/>
                  </a:ext>
                </a:extLst>
              </a:tr>
              <a:tr h="0">
                <a:tc>
                  <a:txBody>
                    <a:bodyPr/>
                    <a:lstStyle/>
                    <a:p>
                      <a:pPr algn="l" fontAlgn="t"/>
                      <a:r>
                        <a:rPr lang="fr-FR" b="1">
                          <a:effectLst/>
                        </a:rPr>
                        <a:t>• </a:t>
                      </a:r>
                      <a:r>
                        <a:rPr lang="fr-FR" b="1">
                          <a:effectLst/>
                          <a:hlinkClick r:id="rId8" tooltip="la densité de population"/>
                        </a:rPr>
                        <a:t>densité</a:t>
                      </a:r>
                      <a:r>
                        <a:rPr lang="fr-FR" b="1">
                          <a:effectLst/>
                        </a:rPr>
                        <a:t> </a:t>
                      </a:r>
                    </a:p>
                  </a:txBody>
                  <a:tcPr marL="28575" marR="28575" marT="28575" marB="28575">
                    <a:lnL>
                      <a:noFill/>
                    </a:lnL>
                    <a:lnR>
                      <a:noFill/>
                    </a:lnR>
                    <a:lnT>
                      <a:noFill/>
                    </a:lnT>
                    <a:lnB>
                      <a:noFill/>
                    </a:lnB>
                  </a:tcPr>
                </a:tc>
                <a:tc>
                  <a:txBody>
                    <a:bodyPr/>
                    <a:lstStyle/>
                    <a:p>
                      <a:pPr algn="l" fontAlgn="t"/>
                      <a:r>
                        <a:rPr lang="fr-FR" dirty="0">
                          <a:effectLst/>
                        </a:rPr>
                        <a:t>40.5 / km </a:t>
                      </a:r>
                      <a:r>
                        <a:rPr lang="fr-FR" baseline="30000" dirty="0">
                          <a:effectLst/>
                        </a:rPr>
                        <a:t>2</a:t>
                      </a:r>
                      <a:endParaRPr lang="fr-FR" dirty="0">
                        <a:effectLst/>
                      </a:endParaRPr>
                    </a:p>
                  </a:txBody>
                  <a:tcPr marL="28575" marR="28575" marT="28575" marB="28575">
                    <a:lnL>
                      <a:noFill/>
                    </a:lnL>
                    <a:lnR>
                      <a:noFill/>
                    </a:lnR>
                    <a:lnT>
                      <a:noFill/>
                    </a:lnT>
                    <a:lnB>
                      <a:noFill/>
                    </a:lnB>
                  </a:tcPr>
                </a:tc>
                <a:extLst>
                  <a:ext uri="{0D108BD9-81ED-4DB2-BD59-A6C34878D82A}">
                    <a16:rowId xmlns:a16="http://schemas.microsoft.com/office/drawing/2014/main" val="10008"/>
                  </a:ext>
                </a:extLst>
              </a:tr>
            </a:tbl>
          </a:graphicData>
        </a:graphic>
      </p:graphicFrame>
      <p:pic>
        <p:nvPicPr>
          <p:cNvPr id="4101" name="Picture 5" descr="https://upload.wikimedia.org/wikipedia/commons/thumb/5/5c/Flag_of_Portugal.svg/22px-Flag_of_Portugal.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0082" y="516470"/>
            <a:ext cx="2095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BC.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7864" y="489317"/>
            <a:ext cx="190500" cy="20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5097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4.bp.blogspot.com/-yihIVBEOF1Y/VtX9MqC2zDI/AAAAAAAApLo/Gm268bmgQck/s1600/Mes%25C3%25A3o%2BFrio%2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4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4169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6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78896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003973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334123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384998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068233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54865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07927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54782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472811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618275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4.bp.blogspot.com/-ll7JRJyl3VQ/VtX-kKNvjzI/AAAAAAAApMY/-Nu5fGi8R2A/s1600/Mes%25C3%25A3o%2BFrio%2B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8" y="0"/>
            <a:ext cx="9164038" cy="685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817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433064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3789040"/>
            <a:ext cx="4397437" cy="1754326"/>
          </a:xfrm>
          <a:prstGeom prst="rect">
            <a:avLst/>
          </a:prstGeom>
        </p:spPr>
        <p:txBody>
          <a:bodyPr wrap="square">
            <a:spAutoFit/>
          </a:bodyPr>
          <a:lstStyle/>
          <a:p>
            <a:r>
              <a:rPr lang="fr-FR" dirty="0" err="1"/>
              <a:t>Pinhão</a:t>
            </a:r>
            <a:r>
              <a:rPr lang="fr-FR" dirty="0"/>
              <a:t> est une </a:t>
            </a:r>
            <a:r>
              <a:rPr lang="fr-FR" dirty="0" err="1"/>
              <a:t>freguesia</a:t>
            </a:r>
            <a:r>
              <a:rPr lang="fr-FR" dirty="0"/>
              <a:t> de 648 habitants au Portugal, située dans le district de Vila Real et la région Nord. </a:t>
            </a:r>
            <a:r>
              <a:rPr lang="fr-FR" dirty="0" err="1"/>
              <a:t>Pinhão</a:t>
            </a:r>
            <a:r>
              <a:rPr lang="fr-FR" dirty="0"/>
              <a:t> est situé sur le Douro, au cœur du vignoble de Porto, dans une région classée par l'UNESCO Patrimoine culturel de l'humanité.</a:t>
            </a:r>
          </a:p>
        </p:txBody>
      </p:sp>
      <p:pic>
        <p:nvPicPr>
          <p:cNvPr id="8194" name="Picture 2" descr="Résultat de recherche d'images pour &quot;pinhao portugal log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476672"/>
            <a:ext cx="180975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74" y="476672"/>
            <a:ext cx="2304256" cy="24214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5436096" y="2249289"/>
            <a:ext cx="3442903"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b="0" i="0" u="none" strike="noStrike" cap="none" normalizeH="0" baseline="0" dirty="0" err="1" smtClean="0">
                <a:ln>
                  <a:noFill/>
                </a:ln>
                <a:solidFill>
                  <a:schemeClr val="tx1"/>
                </a:solidFill>
                <a:effectLst/>
                <a:cs typeface="Arial" pitchFamily="34" charset="0"/>
              </a:rPr>
              <a:t>Pinion</a:t>
            </a:r>
            <a:r>
              <a:rPr kumimoji="0" lang="fr-FR" altLang="fr-FR" b="0" i="0" u="none" strike="noStrike" cap="none" normalizeH="0" baseline="0" dirty="0" smtClean="0">
                <a:ln>
                  <a:noFill/>
                </a:ln>
                <a:solidFill>
                  <a:schemeClr val="tx1"/>
                </a:solidFill>
                <a:effectLst/>
                <a:cs typeface="Arial" pitchFamily="34" charset="0"/>
              </a:rPr>
              <a:t> est un village de la municipalité de </a:t>
            </a:r>
            <a:r>
              <a:rPr kumimoji="0" lang="fr-FR" altLang="fr-FR" b="0" i="0" u="none" strike="noStrike" cap="none" normalizeH="0" baseline="0" dirty="0" err="1" smtClean="0">
                <a:ln>
                  <a:noFill/>
                </a:ln>
                <a:solidFill>
                  <a:schemeClr val="tx1"/>
                </a:solidFill>
                <a:effectLst/>
                <a:cs typeface="Arial" pitchFamily="34" charset="0"/>
              </a:rPr>
              <a:t>Alijó</a:t>
            </a:r>
            <a:r>
              <a:rPr kumimoji="0" lang="fr-FR" altLang="fr-FR" b="0" i="0" u="none" strike="noStrike" cap="none" normalizeH="0" baseline="0" dirty="0" smtClean="0">
                <a:ln>
                  <a:noFill/>
                </a:ln>
                <a:solidFill>
                  <a:schemeClr val="tx1"/>
                </a:solidFill>
                <a:effectLst/>
                <a:cs typeface="Arial" pitchFamily="34" charset="0"/>
              </a:rPr>
              <a:t> avec environ 650 habitants. Ce fut la première paroisse de Vila Real district d'avoir un téléphone, poste permanent, l'eau courante et de la Chambre du peuple. Il bénéficie d'un emplacement privilégié sur la rive droite de la rivière Douro. </a:t>
            </a:r>
            <a:r>
              <a:rPr kumimoji="0" lang="fr-FR" altLang="fr-FR" b="0" i="0" u="none" strike="noStrike" cap="none" normalizeH="0" baseline="0" dirty="0" err="1" smtClean="0">
                <a:ln>
                  <a:noFill/>
                </a:ln>
                <a:solidFill>
                  <a:schemeClr val="tx1"/>
                </a:solidFill>
                <a:effectLst/>
                <a:cs typeface="Arial" pitchFamily="34" charset="0"/>
              </a:rPr>
              <a:t>Pinhao</a:t>
            </a:r>
            <a:r>
              <a:rPr kumimoji="0" lang="fr-FR" altLang="fr-FR" b="0" i="0" u="none" strike="noStrike" cap="none" normalizeH="0" baseline="0" dirty="0" smtClean="0">
                <a:ln>
                  <a:noFill/>
                </a:ln>
                <a:solidFill>
                  <a:schemeClr val="tx1"/>
                </a:solidFill>
                <a:effectLst/>
                <a:cs typeface="Arial" pitchFamily="34" charset="0"/>
              </a:rPr>
              <a:t> est le centre de la région délimitée du vin de Porto et où se trouvent les plus célèbres producteurs "</a:t>
            </a:r>
            <a:r>
              <a:rPr kumimoji="0" lang="fr-FR" altLang="fr-FR" b="0" i="0" u="none" strike="noStrike" cap="none" normalizeH="0" baseline="0" dirty="0" err="1" smtClean="0">
                <a:ln>
                  <a:noFill/>
                </a:ln>
                <a:solidFill>
                  <a:schemeClr val="tx1"/>
                </a:solidFill>
                <a:effectLst/>
                <a:cs typeface="Arial" pitchFamily="34" charset="0"/>
              </a:rPr>
              <a:t>Quintas</a:t>
            </a:r>
            <a:r>
              <a:rPr kumimoji="0" lang="fr-FR" altLang="fr-FR" b="0" i="0" u="none" strike="noStrike" cap="none" normalizeH="0" baseline="0" dirty="0" smtClean="0">
                <a:ln>
                  <a:noFill/>
                </a:ln>
                <a:solidFill>
                  <a:schemeClr val="tx1"/>
                </a:solidFill>
                <a:effectLst/>
                <a:cs typeface="Arial" pitchFamily="34" charset="0"/>
              </a:rPr>
              <a:t>" </a:t>
            </a:r>
          </a:p>
        </p:txBody>
      </p:sp>
    </p:spTree>
    <p:extLst>
      <p:ext uri="{BB962C8B-B14F-4D97-AF65-F5344CB8AC3E}">
        <p14:creationId xmlns:p14="http://schemas.microsoft.com/office/powerpoint/2010/main" val="34199629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4.bp.blogspot.com/--qq006dnUwc/Vdwoth_u8AI/AAAAAAAAjhk/NWpiIJDTEtM/s1600/Pinh%25C3%25A3o%2B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5673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725012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13901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373270008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 y="0"/>
            <a:ext cx="9149251" cy="6858000"/>
          </a:xfrm>
          <a:prstGeom prst="rect">
            <a:avLst/>
          </a:prstGeom>
        </p:spPr>
      </p:pic>
    </p:spTree>
    <p:extLst>
      <p:ext uri="{BB962C8B-B14F-4D97-AF65-F5344CB8AC3E}">
        <p14:creationId xmlns:p14="http://schemas.microsoft.com/office/powerpoint/2010/main" val="412782366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94291662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36497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88370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323551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813333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70261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647828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621413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447280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264" y="4941168"/>
            <a:ext cx="1298448" cy="1444752"/>
          </a:xfrm>
          <a:prstGeom prst="rect">
            <a:avLst/>
          </a:prstGeom>
        </p:spPr>
      </p:pic>
      <p:sp>
        <p:nvSpPr>
          <p:cNvPr id="4" name="Rectangle 3"/>
          <p:cNvSpPr/>
          <p:nvPr/>
        </p:nvSpPr>
        <p:spPr>
          <a:xfrm>
            <a:off x="365723" y="684819"/>
            <a:ext cx="4206280" cy="923330"/>
          </a:xfrm>
          <a:prstGeom prst="rect">
            <a:avLst/>
          </a:prstGeom>
          <a:noFill/>
        </p:spPr>
        <p:txBody>
          <a:bodyPr wrap="none" lIns="91440" tIns="45720" rIns="91440" bIns="45720">
            <a:spAutoFit/>
          </a:bodyPr>
          <a:lstStyle/>
          <a:p>
            <a:pPr algn="ctr"/>
            <a:r>
              <a:rPr lang="fr-FR"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glow rad="228600">
                    <a:schemeClr val="accent4">
                      <a:satMod val="175000"/>
                      <a:alpha val="40000"/>
                    </a:schemeClr>
                  </a:glow>
                </a:effectLst>
              </a:rPr>
              <a:t>A Bientôt …!!!</a:t>
            </a:r>
          </a:p>
        </p:txBody>
      </p:sp>
      <p:sp>
        <p:nvSpPr>
          <p:cNvPr id="5" name="ZoneTexte 4"/>
          <p:cNvSpPr txBox="1"/>
          <p:nvPr/>
        </p:nvSpPr>
        <p:spPr>
          <a:xfrm>
            <a:off x="539552" y="3068960"/>
            <a:ext cx="5472608" cy="369332"/>
          </a:xfrm>
          <a:prstGeom prst="rect">
            <a:avLst/>
          </a:prstGeom>
          <a:noFill/>
        </p:spPr>
        <p:txBody>
          <a:bodyPr wrap="square" rtlCol="0">
            <a:spAutoFit/>
          </a:bodyPr>
          <a:lstStyle/>
          <a:p>
            <a:r>
              <a:rPr lang="fr-FR" dirty="0" smtClean="0"/>
              <a:t>Commentaires et quelques photos du Net photos perso.</a:t>
            </a:r>
            <a:endParaRPr lang="fr-FR" dirty="0"/>
          </a:p>
        </p:txBody>
      </p:sp>
      <p:sp>
        <p:nvSpPr>
          <p:cNvPr id="6" name="ZoneTexte 5"/>
          <p:cNvSpPr txBox="1"/>
          <p:nvPr/>
        </p:nvSpPr>
        <p:spPr>
          <a:xfrm>
            <a:off x="539552" y="5663544"/>
            <a:ext cx="4896544" cy="369332"/>
          </a:xfrm>
          <a:prstGeom prst="rect">
            <a:avLst/>
          </a:prstGeom>
          <a:noFill/>
        </p:spPr>
        <p:txBody>
          <a:bodyPr wrap="square" rtlCol="0">
            <a:spAutoFit/>
          </a:bodyPr>
          <a:lstStyle/>
          <a:p>
            <a:r>
              <a:rPr lang="fr-FR" dirty="0" smtClean="0"/>
              <a:t>Fait le : 18 Mai</a:t>
            </a:r>
            <a:endParaRPr lang="fr-FR" dirty="0"/>
          </a:p>
        </p:txBody>
      </p:sp>
    </p:spTree>
    <p:extLst>
      <p:ext uri="{BB962C8B-B14F-4D97-AF65-F5344CB8AC3E}">
        <p14:creationId xmlns:p14="http://schemas.microsoft.com/office/powerpoint/2010/main" val="247283145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88"/>
            <a:ext cx="9144000" cy="6880488"/>
          </a:xfrm>
          <a:prstGeom prst="rect">
            <a:avLst/>
          </a:prstGeom>
        </p:spPr>
      </p:pic>
    </p:spTree>
    <p:extLst>
      <p:ext uri="{BB962C8B-B14F-4D97-AF65-F5344CB8AC3E}">
        <p14:creationId xmlns:p14="http://schemas.microsoft.com/office/powerpoint/2010/main" val="12758280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1" y="0"/>
            <a:ext cx="9278441" cy="6858000"/>
          </a:xfrm>
          <a:prstGeom prst="rect">
            <a:avLst/>
          </a:prstGeom>
        </p:spPr>
      </p:pic>
    </p:spTree>
    <p:extLst>
      <p:ext uri="{BB962C8B-B14F-4D97-AF65-F5344CB8AC3E}">
        <p14:creationId xmlns:p14="http://schemas.microsoft.com/office/powerpoint/2010/main" val="17901322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991</TotalTime>
  <Words>694</Words>
  <Application>Microsoft Office PowerPoint</Application>
  <PresentationFormat>Affichage à l'écran (4:3)</PresentationFormat>
  <Paragraphs>65</Paragraphs>
  <Slides>75</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75</vt:i4>
      </vt:variant>
    </vt:vector>
  </HeadingPairs>
  <TitlesOfParts>
    <vt:vector size="78" baseType="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ALPHA</dc:creator>
  <cp:lastModifiedBy>Admin</cp:lastModifiedBy>
  <cp:revision>45</cp:revision>
  <dcterms:created xsi:type="dcterms:W3CDTF">2016-11-21T23:07:06Z</dcterms:created>
  <dcterms:modified xsi:type="dcterms:W3CDTF">2025-03-22T15:00:55Z</dcterms:modified>
</cp:coreProperties>
</file>