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7" r:id="rId4"/>
    <p:sldId id="263" r:id="rId5"/>
    <p:sldId id="264" r:id="rId6"/>
    <p:sldId id="274" r:id="rId7"/>
    <p:sldId id="279" r:id="rId8"/>
    <p:sldId id="286" r:id="rId9"/>
    <p:sldId id="283" r:id="rId10"/>
    <p:sldId id="284" r:id="rId11"/>
    <p:sldId id="259" r:id="rId12"/>
    <p:sldId id="260" r:id="rId13"/>
    <p:sldId id="261" r:id="rId14"/>
    <p:sldId id="285" r:id="rId15"/>
    <p:sldId id="262" r:id="rId16"/>
    <p:sldId id="288" r:id="rId17"/>
    <p:sldId id="265" r:id="rId18"/>
    <p:sldId id="267" r:id="rId19"/>
    <p:sldId id="280" r:id="rId20"/>
    <p:sldId id="278" r:id="rId21"/>
    <p:sldId id="268" r:id="rId22"/>
    <p:sldId id="269" r:id="rId23"/>
    <p:sldId id="290" r:id="rId24"/>
    <p:sldId id="270" r:id="rId25"/>
    <p:sldId id="271" r:id="rId26"/>
    <p:sldId id="272" r:id="rId27"/>
    <p:sldId id="273" r:id="rId28"/>
    <p:sldId id="291" r:id="rId29"/>
    <p:sldId id="275" r:id="rId30"/>
    <p:sldId id="276" r:id="rId31"/>
    <p:sldId id="277" r:id="rId32"/>
    <p:sldId id="289" r:id="rId33"/>
    <p:sldId id="282"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lZl1dwn+cjujb7lWHfRzA==" hashData="Rt/YWillSFWEL5531DzAJGscw7eA0HKnfZ0QJaCueAvBdc+gFfVxK7nUYTzm0O1m1seZ2zj9DSRWtjj3tH33G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7119D14-2B13-4864-A2D9-ADFB8457BEE7}" type="datetimeFigureOut">
              <a:rPr lang="fr-FR" smtClean="0"/>
              <a:t>21/03/2025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21698436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119D14-2B13-4864-A2D9-ADFB8457BEE7}" type="datetimeFigureOut">
              <a:rPr lang="fr-FR" smtClean="0"/>
              <a:t>21/03/2025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3505863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7119D14-2B13-4864-A2D9-ADFB8457BEE7}" type="datetimeFigureOut">
              <a:rPr lang="fr-FR" smtClean="0"/>
              <a:t>21/03/2025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2359548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119D14-2B13-4864-A2D9-ADFB8457BEE7}" type="datetimeFigureOut">
              <a:rPr lang="fr-FR" smtClean="0"/>
              <a:t>21/03/2025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207489081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119D14-2B13-4864-A2D9-ADFB8457BEE7}" type="datetimeFigureOut">
              <a:rPr lang="fr-FR" smtClean="0"/>
              <a:t>21/03/2025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16245969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7119D14-2B13-4864-A2D9-ADFB8457BEE7}" type="datetimeFigureOut">
              <a:rPr lang="fr-FR" smtClean="0"/>
              <a:t>21/03/2025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18567656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119D14-2B13-4864-A2D9-ADFB8457BEE7}" type="datetimeFigureOut">
              <a:rPr lang="fr-FR" smtClean="0"/>
              <a:t>21/03/2025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3688408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7119D14-2B13-4864-A2D9-ADFB8457BEE7}" type="datetimeFigureOut">
              <a:rPr lang="fr-FR" smtClean="0"/>
              <a:t>21/03/2025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4451365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7119D14-2B13-4864-A2D9-ADFB8457BEE7}" type="datetimeFigureOut">
              <a:rPr lang="fr-FR" smtClean="0"/>
              <a:t>21/03/2025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19672033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119D14-2B13-4864-A2D9-ADFB8457BEE7}" type="datetimeFigureOut">
              <a:rPr lang="fr-FR" smtClean="0"/>
              <a:t>21/03/2025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4264818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119D14-2B13-4864-A2D9-ADFB8457BEE7}" type="datetimeFigureOut">
              <a:rPr lang="fr-FR" smtClean="0"/>
              <a:t>21/03/2025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194B2A4-C55E-4BB5-B005-F399FD49545D}" type="slidenum">
              <a:rPr lang="fr-FR" smtClean="0"/>
              <a:t>‹N°›</a:t>
            </a:fld>
            <a:endParaRPr lang="fr-FR"/>
          </a:p>
        </p:txBody>
      </p:sp>
    </p:spTree>
    <p:extLst>
      <p:ext uri="{BB962C8B-B14F-4D97-AF65-F5344CB8AC3E}">
        <p14:creationId xmlns:p14="http://schemas.microsoft.com/office/powerpoint/2010/main" val="35952984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119D14-2B13-4864-A2D9-ADFB8457BEE7}" type="datetimeFigureOut">
              <a:rPr lang="fr-FR" smtClean="0"/>
              <a:t>21/03/2025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94B2A4-C55E-4BB5-B005-F399FD49545D}" type="slidenum">
              <a:rPr lang="fr-FR" smtClean="0"/>
              <a:t>‹N°›</a:t>
            </a:fld>
            <a:endParaRPr lang="fr-FR"/>
          </a:p>
        </p:txBody>
      </p:sp>
    </p:spTree>
    <p:extLst>
      <p:ext uri="{BB962C8B-B14F-4D97-AF65-F5344CB8AC3E}">
        <p14:creationId xmlns:p14="http://schemas.microsoft.com/office/powerpoint/2010/main" val="2798748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g"/><Relationship Id="rId7" Type="http://schemas.openxmlformats.org/officeDocument/2006/relationships/image" Target="../media/image4.jp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R%C3%A9gion_Nord_(Portugal)" TargetMode="External"/><Relationship Id="rId13" Type="http://schemas.openxmlformats.org/officeDocument/2006/relationships/hyperlink" Target="https://fr.wikipedia.org/wiki/District_de_Braga" TargetMode="External"/><Relationship Id="rId18" Type="http://schemas.openxmlformats.org/officeDocument/2006/relationships/hyperlink" Target="https://fr.wikipedia.org/wiki/Barcelos#cite_note-1" TargetMode="External"/><Relationship Id="rId3" Type="http://schemas.openxmlformats.org/officeDocument/2006/relationships/hyperlink" Target="https://fr.wikipedia.org/w/index.php?title=Cavado&amp;action=edit&amp;redlink=1" TargetMode="External"/><Relationship Id="rId21" Type="http://schemas.openxmlformats.org/officeDocument/2006/relationships/image" Target="../media/image7.jpeg"/><Relationship Id="rId7" Type="http://schemas.openxmlformats.org/officeDocument/2006/relationships/hyperlink" Target="https://fr.wikipedia.org/wiki/R%C3%A9gions_du_Portugal" TargetMode="External"/><Relationship Id="rId12" Type="http://schemas.openxmlformats.org/officeDocument/2006/relationships/hyperlink" Target="https://fr.wikipedia.org/wiki/Districts_du_Portugal" TargetMode="External"/><Relationship Id="rId17" Type="http://schemas.openxmlformats.org/officeDocument/2006/relationships/hyperlink" Target="https://fr.wikipedia.org/wiki/Recensement_de_la_population" TargetMode="External"/><Relationship Id="rId2" Type="http://schemas.openxmlformats.org/officeDocument/2006/relationships/image" Target="../media/image5.png"/><Relationship Id="rId16" Type="http://schemas.openxmlformats.org/officeDocument/2006/relationships/hyperlink" Target="https://fr.wikipedia.org/wiki/Code_postal" TargetMode="External"/><Relationship Id="rId20"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fr.wikipedia.org/wiki/Portugal" TargetMode="External"/><Relationship Id="rId11" Type="http://schemas.openxmlformats.org/officeDocument/2006/relationships/hyperlink" Target="https://fr.wikipedia.org/wiki/Minho" TargetMode="External"/><Relationship Id="rId5" Type="http://schemas.openxmlformats.org/officeDocument/2006/relationships/hyperlink" Target="https://fr.wikipedia.org/wiki/Liste_des_pays_du_monde" TargetMode="External"/><Relationship Id="rId15" Type="http://schemas.openxmlformats.org/officeDocument/2006/relationships/hyperlink" Target="https://fr.wikipedia.org/wiki/Fernando_Reis" TargetMode="External"/><Relationship Id="rId10" Type="http://schemas.openxmlformats.org/officeDocument/2006/relationships/hyperlink" Target="https://fr.wikipedia.org/wiki/C%C3%A1vado_(sous-r%C3%A9gion)" TargetMode="External"/><Relationship Id="rId19" Type="http://schemas.openxmlformats.org/officeDocument/2006/relationships/hyperlink" Target="https://fr.wikipedia.org/wiki/Densit%C3%A9_de_population" TargetMode="External"/><Relationship Id="rId4" Type="http://schemas.openxmlformats.org/officeDocument/2006/relationships/hyperlink" Target="https://fr.wikipedia.org/wiki/Alphonse_Ier_de_Bragance" TargetMode="External"/><Relationship Id="rId9" Type="http://schemas.openxmlformats.org/officeDocument/2006/relationships/hyperlink" Target="https://fr.wikipedia.org/wiki/Sous-r%C3%A9gions_du_Portugal" TargetMode="External"/><Relationship Id="rId14" Type="http://schemas.openxmlformats.org/officeDocument/2006/relationships/hyperlink" Target="https://fr.wikipedia.org/wiki/Maire" TargetMode="External"/><Relationship Id="rId22" Type="http://schemas.openxmlformats.org/officeDocument/2006/relationships/hyperlink" Target="https://fr.wikipedia.org/wiki/C%C3%A9ramique"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microsoft.com/office/2007/relationships/hdphoto" Target="../media/hdphoto8.wdp"/></Relationships>
</file>

<file path=ppt/slides/_rels/slide2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1.jpeg"/><Relationship Id="rId1" Type="http://schemas.openxmlformats.org/officeDocument/2006/relationships/slideLayout" Target="../slideLayouts/slideLayout7.xml"/><Relationship Id="rId5" Type="http://schemas.microsoft.com/office/2007/relationships/hdphoto" Target="../media/hdphoto10.wdp"/><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7682" y="0"/>
            <a:ext cx="4826318"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9915"/>
            <a:ext cx="4286250" cy="6858000"/>
          </a:xfrm>
          <a:prstGeom prst="rect">
            <a:avLst/>
          </a:prstGeom>
        </p:spPr>
      </p:pic>
      <p:pic>
        <p:nvPicPr>
          <p:cNvPr id="4" name="Image 3"/>
          <p:cNvPicPr>
            <a:picLocks noChangeAspect="1"/>
          </p:cNvPicPr>
          <p:nvPr/>
        </p:nvPicPr>
        <p:blipFill>
          <a:blip r:embed="rId5">
            <a:biLevel thresh="75000"/>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2953371" y="692696"/>
            <a:ext cx="3237257" cy="3237257"/>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00968" y="3212976"/>
            <a:ext cx="1441312" cy="1874504"/>
          </a:xfrm>
          <a:prstGeom prst="rect">
            <a:avLst/>
          </a:prstGeom>
        </p:spPr>
      </p:pic>
    </p:spTree>
    <p:extLst>
      <p:ext uri="{BB962C8B-B14F-4D97-AF65-F5344CB8AC3E}">
        <p14:creationId xmlns:p14="http://schemas.microsoft.com/office/powerpoint/2010/main" val="4172159752"/>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14.Max.A.Rosinha.Dos.Limoes.A.Rosinha.Dos.Limoes-TDG.wav"/>
          </p:stSnd>
        </p:sndAc>
      </p:transition>
    </mc:Choice>
    <mc:Fallback xmlns="">
      <p:transition spd="slow" advTm="5000">
        <p:sndAc>
          <p:stSnd>
            <p:snd r:embed="rId8" name="14.Max.A.Rosinha.Dos.Limoes.A.Rosinha.Dos.Limoes-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ason de Barcel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363" y="474166"/>
            <a:ext cx="1789865" cy="18722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75099" y="104834"/>
            <a:ext cx="974754" cy="369332"/>
          </a:xfrm>
          <a:prstGeom prst="rect">
            <a:avLst/>
          </a:prstGeom>
        </p:spPr>
        <p:txBody>
          <a:bodyPr wrap="none">
            <a:spAutoFit/>
          </a:bodyPr>
          <a:lstStyle/>
          <a:p>
            <a:r>
              <a:rPr lang="fr-FR" dirty="0" err="1" smtClean="0"/>
              <a:t>Barcelos</a:t>
            </a:r>
            <a:endParaRPr lang="fr-FR" dirty="0"/>
          </a:p>
        </p:txBody>
      </p:sp>
      <p:sp>
        <p:nvSpPr>
          <p:cNvPr id="3" name="Rectangle 2"/>
          <p:cNvSpPr/>
          <p:nvPr/>
        </p:nvSpPr>
        <p:spPr>
          <a:xfrm>
            <a:off x="0" y="2346895"/>
            <a:ext cx="3563888" cy="4524315"/>
          </a:xfrm>
          <a:prstGeom prst="rect">
            <a:avLst/>
          </a:prstGeom>
        </p:spPr>
        <p:txBody>
          <a:bodyPr wrap="square">
            <a:spAutoFit/>
          </a:bodyPr>
          <a:lstStyle/>
          <a:p>
            <a:r>
              <a:rPr lang="fr-FR" dirty="0" err="1" smtClean="0"/>
              <a:t>Barcelos</a:t>
            </a:r>
            <a:r>
              <a:rPr lang="fr-FR" dirty="0" smtClean="0"/>
              <a:t> est une municipalité du Portugal, située dans le district de Braga et la région Nord. C'est une petite ville agréablement située sur la rive droite du </a:t>
            </a:r>
            <a:r>
              <a:rPr lang="fr-FR" dirty="0" err="1" smtClean="0"/>
              <a:t>Cavado</a:t>
            </a:r>
            <a:r>
              <a:rPr lang="fr-FR" dirty="0" smtClean="0"/>
              <a:t>, dans une région verdoyante. C'est une petite ville agréablement située sur la rive droite du </a:t>
            </a:r>
            <a:r>
              <a:rPr lang="fr-FR" dirty="0" err="1" smtClean="0">
                <a:hlinkClick r:id="rId3" tooltip="Cavado (page inexistante)"/>
              </a:rPr>
              <a:t>Cavado</a:t>
            </a:r>
            <a:r>
              <a:rPr lang="fr-FR" dirty="0" smtClean="0"/>
              <a:t>, dans une région verdoyante. La cité, qui fut le siège du premier comté du Portugal et résidence du </a:t>
            </a:r>
            <a:r>
              <a:rPr lang="fr-FR" dirty="0" smtClean="0">
                <a:hlinkClick r:id="rId4" tooltip="Alphonse Ier de Bragance"/>
              </a:rPr>
              <a:t>premier duc de Bragance</a:t>
            </a:r>
            <a:r>
              <a:rPr lang="fr-FR" dirty="0" smtClean="0"/>
              <a:t>, est un actif marché agricole et un centre réputé de fabrique de poteries, de santons, de jougs sculptés et surtout de coqs décoratifs.</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3322427189"/>
              </p:ext>
            </p:extLst>
          </p:nvPr>
        </p:nvGraphicFramePr>
        <p:xfrm>
          <a:off x="3563888" y="116632"/>
          <a:ext cx="2736304" cy="6472475"/>
        </p:xfrm>
        <a:graphic>
          <a:graphicData uri="http://schemas.openxmlformats.org/drawingml/2006/table">
            <a:tbl>
              <a:tblPr/>
              <a:tblGrid>
                <a:gridCol w="136815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635057">
                <a:tc>
                  <a:txBody>
                    <a:bodyPr/>
                    <a:lstStyle/>
                    <a:p>
                      <a:r>
                        <a:rPr lang="fr-FR" dirty="0">
                          <a:hlinkClick r:id="rId5" tooltip="Liste des pays du monde"/>
                        </a:rPr>
                        <a:t>Pays</a:t>
                      </a:r>
                      <a:endParaRPr lang="fr-FR" dirty="0"/>
                    </a:p>
                  </a:txBody>
                  <a:tcPr anchor="ctr">
                    <a:lnL>
                      <a:noFill/>
                    </a:lnL>
                    <a:lnR>
                      <a:noFill/>
                    </a:lnR>
                    <a:lnT>
                      <a:noFill/>
                    </a:lnT>
                    <a:lnB>
                      <a:noFill/>
                    </a:lnB>
                  </a:tcPr>
                </a:tc>
                <a:tc>
                  <a:txBody>
                    <a:bodyPr/>
                    <a:lstStyle/>
                    <a:p>
                      <a:r>
                        <a:rPr lang="fr-FR"/>
                        <a:t> </a:t>
                      </a:r>
                      <a:r>
                        <a:rPr lang="fr-FR">
                          <a:hlinkClick r:id="rId6" tooltip="Portugal"/>
                        </a:rPr>
                        <a:t>Portugal</a:t>
                      </a:r>
                      <a:endParaRPr lang="fr-FR"/>
                    </a:p>
                  </a:txBody>
                  <a:tcPr anchor="ctr">
                    <a:lnL>
                      <a:noFill/>
                    </a:lnL>
                    <a:lnR>
                      <a:noFill/>
                    </a:lnR>
                    <a:lnT>
                      <a:noFill/>
                    </a:lnT>
                    <a:lnB>
                      <a:noFill/>
                    </a:lnB>
                  </a:tcPr>
                </a:tc>
                <a:extLst>
                  <a:ext uri="{0D108BD9-81ED-4DB2-BD59-A6C34878D82A}">
                    <a16:rowId xmlns:a16="http://schemas.microsoft.com/office/drawing/2014/main" val="10000"/>
                  </a:ext>
                </a:extLst>
              </a:tr>
              <a:tr h="635057">
                <a:tc>
                  <a:txBody>
                    <a:bodyPr/>
                    <a:lstStyle/>
                    <a:p>
                      <a:r>
                        <a:rPr lang="fr-FR">
                          <a:hlinkClick r:id="rId7" tooltip="Régions du Portugal"/>
                        </a:rPr>
                        <a:t>Région</a:t>
                      </a:r>
                      <a:endParaRPr lang="fr-FR"/>
                    </a:p>
                  </a:txBody>
                  <a:tcPr anchor="ctr">
                    <a:lnL>
                      <a:noFill/>
                    </a:lnL>
                    <a:lnR>
                      <a:noFill/>
                    </a:lnR>
                    <a:lnT>
                      <a:noFill/>
                    </a:lnT>
                    <a:lnB>
                      <a:noFill/>
                    </a:lnB>
                  </a:tcPr>
                </a:tc>
                <a:tc>
                  <a:txBody>
                    <a:bodyPr/>
                    <a:lstStyle/>
                    <a:p>
                      <a:r>
                        <a:rPr lang="fr-FR">
                          <a:hlinkClick r:id="rId8" tooltip="Région Nord (Portugal)"/>
                        </a:rPr>
                        <a:t>Nord</a:t>
                      </a:r>
                      <a:endParaRPr lang="fr-FR"/>
                    </a:p>
                  </a:txBody>
                  <a:tcPr anchor="ctr">
                    <a:lnL>
                      <a:noFill/>
                    </a:lnL>
                    <a:lnR>
                      <a:noFill/>
                    </a:lnR>
                    <a:lnT>
                      <a:noFill/>
                    </a:lnT>
                    <a:lnB>
                      <a:noFill/>
                    </a:lnB>
                  </a:tcPr>
                </a:tc>
                <a:extLst>
                  <a:ext uri="{0D108BD9-81ED-4DB2-BD59-A6C34878D82A}">
                    <a16:rowId xmlns:a16="http://schemas.microsoft.com/office/drawing/2014/main" val="10001"/>
                  </a:ext>
                </a:extLst>
              </a:tr>
              <a:tr h="635057">
                <a:tc>
                  <a:txBody>
                    <a:bodyPr/>
                    <a:lstStyle/>
                    <a:p>
                      <a:r>
                        <a:rPr lang="fr-FR">
                          <a:hlinkClick r:id="rId9" tooltip="Sous-régions du Portugal"/>
                        </a:rPr>
                        <a:t>Sous-région</a:t>
                      </a:r>
                      <a:endParaRPr lang="fr-FR"/>
                    </a:p>
                  </a:txBody>
                  <a:tcPr anchor="ctr">
                    <a:lnL>
                      <a:noFill/>
                    </a:lnL>
                    <a:lnR>
                      <a:noFill/>
                    </a:lnR>
                    <a:lnT>
                      <a:noFill/>
                    </a:lnT>
                    <a:lnB>
                      <a:noFill/>
                    </a:lnB>
                  </a:tcPr>
                </a:tc>
                <a:tc>
                  <a:txBody>
                    <a:bodyPr/>
                    <a:lstStyle/>
                    <a:p>
                      <a:r>
                        <a:rPr lang="fr-FR">
                          <a:hlinkClick r:id="rId10" tooltip="Cávado (sous-région)"/>
                        </a:rPr>
                        <a:t>Cávado</a:t>
                      </a:r>
                      <a:endParaRPr lang="fr-FR"/>
                    </a:p>
                  </a:txBody>
                  <a:tcPr anchor="ctr">
                    <a:lnL>
                      <a:noFill/>
                    </a:lnL>
                    <a:lnR>
                      <a:noFill/>
                    </a:lnR>
                    <a:lnT>
                      <a:noFill/>
                    </a:lnT>
                    <a:lnB>
                      <a:noFill/>
                    </a:lnB>
                  </a:tcPr>
                </a:tc>
                <a:extLst>
                  <a:ext uri="{0D108BD9-81ED-4DB2-BD59-A6C34878D82A}">
                    <a16:rowId xmlns:a16="http://schemas.microsoft.com/office/drawing/2014/main" val="10002"/>
                  </a:ext>
                </a:extLst>
              </a:tr>
              <a:tr h="704217">
                <a:tc>
                  <a:txBody>
                    <a:bodyPr/>
                    <a:lstStyle/>
                    <a:p>
                      <a:r>
                        <a:rPr lang="fr-FR"/>
                        <a:t>Ancienne province</a:t>
                      </a:r>
                    </a:p>
                  </a:txBody>
                  <a:tcPr anchor="ctr">
                    <a:lnL>
                      <a:noFill/>
                    </a:lnL>
                    <a:lnR>
                      <a:noFill/>
                    </a:lnR>
                    <a:lnT>
                      <a:noFill/>
                    </a:lnT>
                    <a:lnB>
                      <a:noFill/>
                    </a:lnB>
                  </a:tcPr>
                </a:tc>
                <a:tc>
                  <a:txBody>
                    <a:bodyPr/>
                    <a:lstStyle/>
                    <a:p>
                      <a:r>
                        <a:rPr lang="fr-FR">
                          <a:hlinkClick r:id="rId11" tooltip="Minho"/>
                        </a:rPr>
                        <a:t>Minho</a:t>
                      </a:r>
                      <a:endParaRPr lang="fr-FR"/>
                    </a:p>
                  </a:txBody>
                  <a:tcPr anchor="ctr">
                    <a:lnL>
                      <a:noFill/>
                    </a:lnL>
                    <a:lnR>
                      <a:noFill/>
                    </a:lnR>
                    <a:lnT>
                      <a:noFill/>
                    </a:lnT>
                    <a:lnB>
                      <a:noFill/>
                    </a:lnB>
                  </a:tcPr>
                </a:tc>
                <a:extLst>
                  <a:ext uri="{0D108BD9-81ED-4DB2-BD59-A6C34878D82A}">
                    <a16:rowId xmlns:a16="http://schemas.microsoft.com/office/drawing/2014/main" val="10003"/>
                  </a:ext>
                </a:extLst>
              </a:tr>
              <a:tr h="635057">
                <a:tc>
                  <a:txBody>
                    <a:bodyPr/>
                    <a:lstStyle/>
                    <a:p>
                      <a:r>
                        <a:rPr lang="fr-FR" dirty="0">
                          <a:hlinkClick r:id="rId12" tooltip="Districts du Portugal"/>
                        </a:rPr>
                        <a:t>District</a:t>
                      </a:r>
                      <a:endParaRPr lang="fr-FR" dirty="0"/>
                    </a:p>
                  </a:txBody>
                  <a:tcPr anchor="ctr">
                    <a:lnL>
                      <a:noFill/>
                    </a:lnL>
                    <a:lnR>
                      <a:noFill/>
                    </a:lnR>
                    <a:lnT>
                      <a:noFill/>
                    </a:lnT>
                    <a:lnB>
                      <a:noFill/>
                    </a:lnB>
                  </a:tcPr>
                </a:tc>
                <a:tc>
                  <a:txBody>
                    <a:bodyPr/>
                    <a:lstStyle/>
                    <a:p>
                      <a:r>
                        <a:rPr lang="fr-FR">
                          <a:hlinkClick r:id="rId13" tooltip="District de Braga"/>
                        </a:rPr>
                        <a:t>Braga</a:t>
                      </a:r>
                      <a:endParaRPr lang="fr-FR"/>
                    </a:p>
                  </a:txBody>
                  <a:tcPr anchor="ctr">
                    <a:lnL>
                      <a:noFill/>
                    </a:lnL>
                    <a:lnR>
                      <a:noFill/>
                    </a:lnR>
                    <a:lnT>
                      <a:noFill/>
                    </a:lnT>
                    <a:lnB>
                      <a:noFill/>
                    </a:lnB>
                  </a:tcPr>
                </a:tc>
                <a:extLst>
                  <a:ext uri="{0D108BD9-81ED-4DB2-BD59-A6C34878D82A}">
                    <a16:rowId xmlns:a16="http://schemas.microsoft.com/office/drawing/2014/main" val="10004"/>
                  </a:ext>
                </a:extLst>
              </a:tr>
              <a:tr h="635057">
                <a:tc>
                  <a:txBody>
                    <a:bodyPr/>
                    <a:lstStyle/>
                    <a:p>
                      <a:r>
                        <a:rPr lang="fr-FR">
                          <a:hlinkClick r:id="rId14" tooltip="Maire"/>
                        </a:rPr>
                        <a:t>Maire</a:t>
                      </a:r>
                      <a:endParaRPr lang="fr-FR"/>
                    </a:p>
                  </a:txBody>
                  <a:tcPr anchor="ctr">
                    <a:lnL>
                      <a:noFill/>
                    </a:lnL>
                    <a:lnR>
                      <a:noFill/>
                    </a:lnR>
                    <a:lnT>
                      <a:noFill/>
                    </a:lnT>
                    <a:lnB>
                      <a:noFill/>
                    </a:lnB>
                  </a:tcPr>
                </a:tc>
                <a:tc>
                  <a:txBody>
                    <a:bodyPr/>
                    <a:lstStyle/>
                    <a:p>
                      <a:r>
                        <a:rPr lang="fr-FR">
                          <a:hlinkClick r:id="rId15" tooltip="Fernando Reis"/>
                        </a:rPr>
                        <a:t>Fernando Reis</a:t>
                      </a:r>
                      <a:endParaRPr lang="fr-FR"/>
                    </a:p>
                  </a:txBody>
                  <a:tcPr anchor="ctr">
                    <a:lnL>
                      <a:noFill/>
                    </a:lnL>
                    <a:lnR>
                      <a:noFill/>
                    </a:lnR>
                    <a:lnT>
                      <a:noFill/>
                    </a:lnT>
                    <a:lnB>
                      <a:noFill/>
                    </a:lnB>
                  </a:tcPr>
                </a:tc>
                <a:extLst>
                  <a:ext uri="{0D108BD9-81ED-4DB2-BD59-A6C34878D82A}">
                    <a16:rowId xmlns:a16="http://schemas.microsoft.com/office/drawing/2014/main" val="10005"/>
                  </a:ext>
                </a:extLst>
              </a:tr>
              <a:tr h="635057">
                <a:tc>
                  <a:txBody>
                    <a:bodyPr/>
                    <a:lstStyle/>
                    <a:p>
                      <a:r>
                        <a:rPr lang="fr-FR">
                          <a:hlinkClick r:id="rId16" tooltip="Code postal"/>
                        </a:rPr>
                        <a:t>Code postal</a:t>
                      </a:r>
                      <a:endParaRPr lang="fr-FR"/>
                    </a:p>
                  </a:txBody>
                  <a:tcPr anchor="ctr">
                    <a:lnL>
                      <a:noFill/>
                    </a:lnL>
                    <a:lnR>
                      <a:noFill/>
                    </a:lnR>
                    <a:lnT>
                      <a:noFill/>
                    </a:lnT>
                    <a:lnB>
                      <a:noFill/>
                    </a:lnB>
                  </a:tcPr>
                </a:tc>
                <a:tc>
                  <a:txBody>
                    <a:bodyPr/>
                    <a:lstStyle/>
                    <a:p>
                      <a:r>
                        <a:rPr lang="fr-FR"/>
                        <a:t>4750</a:t>
                      </a:r>
                    </a:p>
                  </a:txBody>
                  <a:tcPr anchor="ctr">
                    <a:lnL>
                      <a:noFill/>
                    </a:lnL>
                    <a:lnR>
                      <a:noFill/>
                    </a:lnR>
                    <a:lnT>
                      <a:noFill/>
                    </a:lnT>
                    <a:lnB>
                      <a:noFill/>
                    </a:lnB>
                  </a:tcPr>
                </a:tc>
                <a:extLst>
                  <a:ext uri="{0D108BD9-81ED-4DB2-BD59-A6C34878D82A}">
                    <a16:rowId xmlns:a16="http://schemas.microsoft.com/office/drawing/2014/main" val="10006"/>
                  </a:ext>
                </a:extLst>
              </a:tr>
              <a:tr h="608596">
                <a:tc gridSpan="2">
                  <a:txBody>
                    <a:bodyPr/>
                    <a:lstStyle/>
                    <a:p>
                      <a:pPr algn="ctr"/>
                      <a:r>
                        <a:rPr lang="fr-FR">
                          <a:solidFill>
                            <a:srgbClr val="000000"/>
                          </a:solidFill>
                          <a:effectLst/>
                        </a:rPr>
                        <a:t>Démographie</a:t>
                      </a:r>
                    </a:p>
                  </a:txBody>
                  <a:tcPr marL="38100" marR="38100" marT="38100" marB="38100"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7"/>
                  </a:ext>
                </a:extLst>
              </a:tr>
              <a:tr h="704217">
                <a:tc>
                  <a:txBody>
                    <a:bodyPr/>
                    <a:lstStyle/>
                    <a:p>
                      <a:r>
                        <a:rPr lang="fr-FR">
                          <a:hlinkClick r:id="rId17" tooltip="Recensement de la population"/>
                        </a:rPr>
                        <a:t>Population</a:t>
                      </a:r>
                      <a:endParaRPr lang="fr-FR"/>
                    </a:p>
                  </a:txBody>
                  <a:tcPr anchor="ctr">
                    <a:lnL>
                      <a:noFill/>
                    </a:lnL>
                    <a:lnR>
                      <a:noFill/>
                    </a:lnR>
                    <a:lnT>
                      <a:noFill/>
                    </a:lnT>
                    <a:lnB>
                      <a:noFill/>
                    </a:lnB>
                  </a:tcPr>
                </a:tc>
                <a:tc>
                  <a:txBody>
                    <a:bodyPr/>
                    <a:lstStyle/>
                    <a:p>
                      <a:r>
                        <a:rPr lang="fr-FR"/>
                        <a:t>120 391 hab. (2011</a:t>
                      </a:r>
                      <a:r>
                        <a:rPr lang="fr-FR" baseline="30000">
                          <a:hlinkClick r:id="rId18"/>
                        </a:rPr>
                        <a:t>1</a:t>
                      </a:r>
                      <a:r>
                        <a:rPr lang="fr-FR"/>
                        <a:t>)</a:t>
                      </a:r>
                    </a:p>
                  </a:txBody>
                  <a:tcPr anchor="ctr">
                    <a:lnL>
                      <a:noFill/>
                    </a:lnL>
                    <a:lnR>
                      <a:noFill/>
                    </a:lnR>
                    <a:lnT>
                      <a:noFill/>
                    </a:lnT>
                    <a:lnB>
                      <a:noFill/>
                    </a:lnB>
                  </a:tcPr>
                </a:tc>
                <a:extLst>
                  <a:ext uri="{0D108BD9-81ED-4DB2-BD59-A6C34878D82A}">
                    <a16:rowId xmlns:a16="http://schemas.microsoft.com/office/drawing/2014/main" val="10008"/>
                  </a:ext>
                </a:extLst>
              </a:tr>
              <a:tr h="635057">
                <a:tc>
                  <a:txBody>
                    <a:bodyPr/>
                    <a:lstStyle/>
                    <a:p>
                      <a:pPr fontAlgn="b"/>
                      <a:r>
                        <a:rPr lang="fr-FR">
                          <a:effectLst/>
                          <a:hlinkClick r:id="rId19" tooltip="Densité de population"/>
                        </a:rPr>
                        <a:t>Densité</a:t>
                      </a:r>
                      <a:endParaRPr lang="fr-FR">
                        <a:effectLst/>
                      </a:endParaRPr>
                    </a:p>
                  </a:txBody>
                  <a:tcPr anchor="b">
                    <a:lnL>
                      <a:noFill/>
                    </a:lnL>
                    <a:lnR>
                      <a:noFill/>
                    </a:lnR>
                    <a:lnT>
                      <a:noFill/>
                    </a:lnT>
                    <a:lnB>
                      <a:noFill/>
                    </a:lnB>
                  </a:tcPr>
                </a:tc>
                <a:tc>
                  <a:txBody>
                    <a:bodyPr/>
                    <a:lstStyle/>
                    <a:p>
                      <a:r>
                        <a:rPr lang="fr-FR" dirty="0"/>
                        <a:t>318 hab./km</a:t>
                      </a:r>
                      <a:r>
                        <a:rPr lang="fr-FR" baseline="30000" dirty="0"/>
                        <a:t>2</a:t>
                      </a:r>
                      <a:endParaRPr lang="fr-FR" dirty="0"/>
                    </a:p>
                  </a:txBody>
                  <a:tcPr anchor="ctr">
                    <a:lnL>
                      <a:noFill/>
                    </a:lnL>
                    <a:lnR>
                      <a:noFill/>
                    </a:lnR>
                    <a:lnT>
                      <a:noFill/>
                    </a:lnT>
                    <a:lnB>
                      <a:noFill/>
                    </a:lnB>
                  </a:tcPr>
                </a:tc>
                <a:extLst>
                  <a:ext uri="{0D108BD9-81ED-4DB2-BD59-A6C34878D82A}">
                    <a16:rowId xmlns:a16="http://schemas.microsoft.com/office/drawing/2014/main" val="10009"/>
                  </a:ext>
                </a:extLst>
              </a:tr>
            </a:tbl>
          </a:graphicData>
        </a:graphic>
      </p:graphicFrame>
      <p:pic>
        <p:nvPicPr>
          <p:cNvPr id="1027" name="Picture 3" descr="Drapeau du Portugal"/>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972212" y="289500"/>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6732240" y="70554"/>
            <a:ext cx="1763688" cy="2782382"/>
          </a:xfrm>
          <a:prstGeom prst="rect">
            <a:avLst/>
          </a:prstGeom>
        </p:spPr>
      </p:pic>
      <p:sp>
        <p:nvSpPr>
          <p:cNvPr id="5" name="Rectangle 4"/>
          <p:cNvSpPr/>
          <p:nvPr/>
        </p:nvSpPr>
        <p:spPr>
          <a:xfrm>
            <a:off x="6300192" y="3039391"/>
            <a:ext cx="2879812" cy="3693319"/>
          </a:xfrm>
          <a:prstGeom prst="rect">
            <a:avLst/>
          </a:prstGeom>
        </p:spPr>
        <p:txBody>
          <a:bodyPr wrap="square">
            <a:spAutoFit/>
          </a:bodyPr>
          <a:lstStyle/>
          <a:p>
            <a:r>
              <a:rPr lang="fr-FR" dirty="0" err="1"/>
              <a:t>Barcelos</a:t>
            </a:r>
            <a:r>
              <a:rPr lang="fr-FR" dirty="0"/>
              <a:t>, agréable petite ville du nord du </a:t>
            </a:r>
            <a:r>
              <a:rPr lang="fr-FR" dirty="0">
                <a:hlinkClick r:id="rId6" tooltip="Portugal"/>
              </a:rPr>
              <a:t>Portugal</a:t>
            </a:r>
            <a:r>
              <a:rPr lang="fr-FR" dirty="0"/>
              <a:t>, à l’actif marché agricole, est un centre réputé de fabrication d’objets utilitaires et décoratifs en </a:t>
            </a:r>
            <a:r>
              <a:rPr lang="fr-FR" dirty="0">
                <a:hlinkClick r:id="rId22" tooltip="Céramique"/>
              </a:rPr>
              <a:t>céramique</a:t>
            </a:r>
            <a:r>
              <a:rPr lang="fr-FR" dirty="0"/>
              <a:t>, dont des coqs de toutes tailles aux riches décorations, qui illustrent la légende d’un volatile devenu symbole de la ville puis emblème touristique du pays.</a:t>
            </a:r>
          </a:p>
        </p:txBody>
      </p:sp>
    </p:spTree>
    <p:extLst>
      <p:ext uri="{BB962C8B-B14F-4D97-AF65-F5344CB8AC3E}">
        <p14:creationId xmlns:p14="http://schemas.microsoft.com/office/powerpoint/2010/main" val="3957088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3.bp.blogspot.com/-aowyeHRTWC0/Vo40skAHi_I/AAAAAAAAmgk/bcfLQCRlg2A/s1600/Barcelos%2B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5" y="1"/>
            <a:ext cx="9130475" cy="6850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5644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 y="0"/>
            <a:ext cx="9126854" cy="6870906"/>
          </a:xfrm>
          <a:prstGeom prst="rect">
            <a:avLst/>
          </a:prstGeom>
        </p:spPr>
      </p:pic>
    </p:spTree>
    <p:extLst>
      <p:ext uri="{BB962C8B-B14F-4D97-AF65-F5344CB8AC3E}">
        <p14:creationId xmlns:p14="http://schemas.microsoft.com/office/powerpoint/2010/main" val="23653770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4821577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588517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248374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fanfanlatulipe8230.files.wordpress.com/2013/09/p1080879_230913.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8800"/>
                    </a14:imgEffect>
                    <a14:imgEffect>
                      <a14:saturation sat="20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692696"/>
            <a:ext cx="9144000" cy="646331"/>
          </a:xfrm>
          <a:prstGeom prst="rect">
            <a:avLst/>
          </a:prstGeom>
        </p:spPr>
        <p:txBody>
          <a:bodyPr wrap="square">
            <a:spAutoFit/>
          </a:bodyPr>
          <a:lstStyle/>
          <a:p>
            <a:r>
              <a:rPr lang="fr-FR" b="1" dirty="0"/>
              <a:t>Le marché de </a:t>
            </a:r>
            <a:r>
              <a:rPr lang="fr-FR" b="1" dirty="0" err="1"/>
              <a:t>Barcelos</a:t>
            </a:r>
            <a:r>
              <a:rPr lang="fr-FR" b="1" dirty="0"/>
              <a:t>, </a:t>
            </a:r>
            <a:r>
              <a:rPr lang="fr-FR" b="1" i="1" dirty="0" err="1"/>
              <a:t>feira</a:t>
            </a:r>
            <a:r>
              <a:rPr lang="fr-FR" b="1" i="1" dirty="0"/>
              <a:t> de </a:t>
            </a:r>
            <a:r>
              <a:rPr lang="fr-FR" b="1" i="1" dirty="0" err="1"/>
              <a:t>Barcelos</a:t>
            </a:r>
            <a:r>
              <a:rPr lang="fr-FR" b="1" dirty="0"/>
              <a:t>, est très connu, car c’est tout simplement l’un des plus grands de la région. tous les jeudis</a:t>
            </a:r>
          </a:p>
        </p:txBody>
      </p:sp>
    </p:spTree>
    <p:extLst>
      <p:ext uri="{BB962C8B-B14F-4D97-AF65-F5344CB8AC3E}">
        <p14:creationId xmlns:p14="http://schemas.microsoft.com/office/powerpoint/2010/main" val="292636678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9391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1430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15411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360363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769941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27065" cy="6845299"/>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267744" y="404664"/>
            <a:ext cx="3096344" cy="646331"/>
          </a:xfrm>
          <a:prstGeom prst="rect">
            <a:avLst/>
          </a:prstGeom>
          <a:noFill/>
        </p:spPr>
        <p:txBody>
          <a:bodyPr wrap="square" rtlCol="0">
            <a:spAutoFit/>
          </a:bodyPr>
          <a:lstStyle/>
          <a:p>
            <a:r>
              <a:rPr lang="fr-FR" dirty="0" smtClean="0"/>
              <a:t>C’est ici que l’on à acheter le notre…!!!</a:t>
            </a:r>
            <a:endParaRPr lang="fr-FR" dirty="0"/>
          </a:p>
        </p:txBody>
      </p:sp>
    </p:spTree>
    <p:extLst>
      <p:ext uri="{BB962C8B-B14F-4D97-AF65-F5344CB8AC3E}">
        <p14:creationId xmlns:p14="http://schemas.microsoft.com/office/powerpoint/2010/main" val="33191188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415194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2.bp.blogspot.com/-ztHN6CeK1YQ/VfHcBKjErFI/AAAAAAAAkoM/qjHOMNSy05Q/s1600/Barcelos%2B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6832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0" y="188640"/>
            <a:ext cx="9144000" cy="646331"/>
          </a:xfrm>
          <a:prstGeom prst="rect">
            <a:avLst/>
          </a:prstGeom>
        </p:spPr>
        <p:txBody>
          <a:bodyPr wrap="square">
            <a:spAutoFit/>
          </a:bodyPr>
          <a:lstStyle/>
          <a:p>
            <a:r>
              <a:rPr lang="fr-FR" dirty="0"/>
              <a:t>Sa mairie,</a:t>
            </a:r>
            <a:r>
              <a:rPr lang="fr-FR" i="1" dirty="0"/>
              <a:t> </a:t>
            </a:r>
            <a:r>
              <a:rPr lang="fr-FR" i="1" dirty="0" err="1"/>
              <a:t>câmara</a:t>
            </a:r>
            <a:r>
              <a:rPr lang="fr-FR" i="1" dirty="0"/>
              <a:t> municipal</a:t>
            </a:r>
            <a:r>
              <a:rPr lang="fr-FR" dirty="0"/>
              <a:t>, magnifique qui ressemble à un monument ancien! (Non loin du musée archéologique).</a:t>
            </a:r>
          </a:p>
        </p:txBody>
      </p:sp>
    </p:spTree>
    <p:extLst>
      <p:ext uri="{BB962C8B-B14F-4D97-AF65-F5344CB8AC3E}">
        <p14:creationId xmlns:p14="http://schemas.microsoft.com/office/powerpoint/2010/main" val="38483636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2534231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5592" y="-24850"/>
            <a:ext cx="9144000" cy="72943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rgbClr val="504A32"/>
                </a:solidFill>
                <a:effectLst/>
                <a:latin typeface="Arial" charset="0"/>
              </a:rPr>
              <a:t>LE COQ DE BARCELOS</a:t>
            </a:r>
            <a:r>
              <a:rPr kumimoji="0" lang="fr-FR" sz="1800" b="0" i="0" u="none" strike="noStrike" cap="none" normalizeH="0" baseline="0" dirty="0" smtClean="0">
                <a:ln>
                  <a:noFill/>
                </a:ln>
                <a:solidFill>
                  <a:schemeClr val="tx1"/>
                </a:solidFill>
                <a:effectLst/>
                <a:latin typeface="Arial" charset="0"/>
              </a:rPr>
              <a:t> </a:t>
            </a:r>
            <a:r>
              <a:rPr kumimoji="0" lang="fr-FR" sz="1800" b="1" i="0" u="none" strike="noStrike" cap="none" normalizeH="0" baseline="0" dirty="0" smtClean="0">
                <a:ln>
                  <a:noFill/>
                </a:ln>
                <a:solidFill>
                  <a:schemeClr val="tx1"/>
                </a:solidFill>
                <a:effectLst/>
                <a:latin typeface="Arial" charset="0"/>
              </a:rPr>
              <a:t>L</a:t>
            </a:r>
            <a:r>
              <a:rPr kumimoji="0" lang="fr-FR" sz="1800" b="0" i="0" u="none" strike="noStrike" cap="none" normalizeH="0" baseline="0" dirty="0" smtClean="0">
                <a:ln>
                  <a:noFill/>
                </a:ln>
                <a:solidFill>
                  <a:schemeClr val="tx1"/>
                </a:solidFill>
                <a:effectLst/>
                <a:latin typeface="Arial" charset="0"/>
              </a:rPr>
              <a:t>e calvaire du XVIe siècle, conservé au Musée d'Archéologie de la ville de </a:t>
            </a:r>
            <a:r>
              <a:rPr kumimoji="0" lang="fr-FR" sz="1800" b="0" i="0" u="none" strike="noStrike" cap="none" normalizeH="0" baseline="0" dirty="0" err="1" smtClean="0">
                <a:ln>
                  <a:noFill/>
                </a:ln>
                <a:solidFill>
                  <a:schemeClr val="tx1"/>
                </a:solidFill>
                <a:effectLst/>
                <a:latin typeface="Arial" charset="0"/>
              </a:rPr>
              <a:t>barcelos</a:t>
            </a:r>
            <a:r>
              <a:rPr kumimoji="0" lang="fr-FR" sz="1800" b="0" i="0" u="none" strike="noStrike" cap="none" normalizeH="0" baseline="0" dirty="0" smtClean="0">
                <a:ln>
                  <a:noFill/>
                </a:ln>
                <a:solidFill>
                  <a:schemeClr val="tx1"/>
                </a:solidFill>
                <a:effectLst/>
                <a:latin typeface="Arial" charset="0"/>
              </a:rPr>
              <a:t>, est associé à la curieuse légende d'un coq, symbole de cette </a:t>
            </a:r>
            <a:r>
              <a:rPr kumimoji="0" lang="fr-FR" sz="1800" b="0" i="0" u="none" strike="noStrike" cap="none" normalizeH="0" baseline="0" dirty="0" err="1" smtClean="0">
                <a:ln>
                  <a:noFill/>
                </a:ln>
                <a:solidFill>
                  <a:schemeClr val="tx1"/>
                </a:solidFill>
                <a:effectLst/>
                <a:latin typeface="Arial" charset="0"/>
              </a:rPr>
              <a:t>ville.</a:t>
            </a:r>
            <a:r>
              <a:rPr lang="fr-FR" b="1" dirty="0" err="1" smtClean="0"/>
              <a:t>D</a:t>
            </a:r>
            <a:r>
              <a:rPr lang="fr-FR" dirty="0" err="1" smtClean="0"/>
              <a:t>'après</a:t>
            </a:r>
            <a:r>
              <a:rPr lang="fr-FR" dirty="0" smtClean="0"/>
              <a:t> </a:t>
            </a:r>
            <a:r>
              <a:rPr lang="fr-FR" dirty="0"/>
              <a:t>cette légende, un jour un crime fut commis dans ce village. Or, on ne retrouva pas le coupable, et les habitants de </a:t>
            </a:r>
            <a:r>
              <a:rPr lang="fr-FR" dirty="0" err="1"/>
              <a:t>barcelos</a:t>
            </a:r>
            <a:r>
              <a:rPr lang="fr-FR" dirty="0"/>
              <a:t> furent intrigués par cela. Cette histoire les préoccupait et les affolait. </a:t>
            </a:r>
            <a:r>
              <a:rPr lang="fr-FR" b="1" dirty="0"/>
              <a:t>U</a:t>
            </a:r>
            <a:r>
              <a:rPr lang="fr-FR" dirty="0"/>
              <a:t>n jour apparut dans la ville un homme de Galice, sur qui se portèrent on ne sait pour quelles raisons, immédiatement les soupçons. Les autorités l'</a:t>
            </a:r>
            <a:r>
              <a:rPr lang="fr-FR" dirty="0" err="1"/>
              <a:t>arrêterent</a:t>
            </a:r>
            <a:r>
              <a:rPr lang="fr-FR" dirty="0"/>
              <a:t> sans preuves. L'homme eut beau protester et clamer son innocence, rien n'y fit. </a:t>
            </a:r>
            <a:endParaRPr lang="fr-FR" dirty="0" smtClean="0"/>
          </a:p>
          <a:p>
            <a:pPr marL="0" marR="0" lvl="0" indent="0" algn="l" defTabSz="914400" rtl="0" eaLnBrk="1" fontAlgn="base" latinLnBrk="0" hangingPunct="1">
              <a:lnSpc>
                <a:spcPct val="100000"/>
              </a:lnSpc>
              <a:spcBef>
                <a:spcPct val="0"/>
              </a:spcBef>
              <a:spcAft>
                <a:spcPct val="0"/>
              </a:spcAft>
              <a:buClrTx/>
              <a:buSzTx/>
              <a:buFontTx/>
              <a:buNone/>
              <a:tabLst/>
            </a:pPr>
            <a:r>
              <a:rPr lang="fr-FR" b="1" dirty="0" smtClean="0"/>
              <a:t>P</a:t>
            </a:r>
            <a:r>
              <a:rPr lang="fr-FR" dirty="0" smtClean="0"/>
              <a:t>ersonne </a:t>
            </a:r>
            <a:r>
              <a:rPr lang="fr-FR" dirty="0"/>
              <a:t>ne voulu croire que cet homme se rendait à saint jacques de </a:t>
            </a:r>
            <a:r>
              <a:rPr lang="fr-FR" dirty="0" err="1"/>
              <a:t>compostelle</a:t>
            </a:r>
            <a:r>
              <a:rPr lang="fr-FR" dirty="0"/>
              <a:t> pour accomplir un </a:t>
            </a:r>
            <a:r>
              <a:rPr lang="fr-FR" dirty="0" err="1"/>
              <a:t>voeu</a:t>
            </a:r>
            <a:r>
              <a:rPr lang="fr-FR" dirty="0"/>
              <a:t>, car il était un fervent adorateur du saint que l'on vénérait à </a:t>
            </a:r>
            <a:r>
              <a:rPr lang="fr-FR" dirty="0" err="1"/>
              <a:t>compostelle</a:t>
            </a:r>
            <a:r>
              <a:rPr lang="fr-FR" dirty="0"/>
              <a:t>, ainsi que de Saint Paul et de Notre-Dame. L'homme fut condamné à être pendu ! </a:t>
            </a:r>
          </a:p>
          <a:p>
            <a:r>
              <a:rPr lang="fr-FR" b="1" dirty="0"/>
              <a:t>A</a:t>
            </a:r>
            <a:r>
              <a:rPr lang="fr-FR" dirty="0"/>
              <a:t>u moment où on le conduisait à la potence, il demanda à être remis en présence du juge qui l'avait condamné. L'autorisation lui fut concédée et on l'emmena à la résidence du magistrat, qui était en plein banquet avec quelques </a:t>
            </a:r>
            <a:r>
              <a:rPr lang="fr-FR" dirty="0" err="1" smtClean="0"/>
              <a:t>amis.</a:t>
            </a:r>
            <a:r>
              <a:rPr lang="fr-FR" b="1" dirty="0" err="1" smtClean="0"/>
              <a:t>L</a:t>
            </a:r>
            <a:r>
              <a:rPr lang="fr-FR" dirty="0" err="1" smtClean="0"/>
              <a:t>'accusé</a:t>
            </a:r>
            <a:r>
              <a:rPr lang="fr-FR" dirty="0" smtClean="0"/>
              <a:t> </a:t>
            </a:r>
            <a:r>
              <a:rPr lang="fr-FR" dirty="0"/>
              <a:t>affirma de nouveau son innocence et devant l'incrédulité des assistants, il montra un coq rôti qui était sur la table et s'exclama: &lt;&lt;il est aussi sûr que je suis innocent, qu'il est sûr que ce coq chantera au moment où on me prendra</a:t>
            </a:r>
            <a:r>
              <a:rPr lang="fr-FR" dirty="0" smtClean="0"/>
              <a:t>&gt;&gt;.</a:t>
            </a:r>
            <a:r>
              <a:rPr lang="fr-FR" b="1" dirty="0"/>
              <a:t> C</a:t>
            </a:r>
            <a:r>
              <a:rPr lang="fr-FR" dirty="0"/>
              <a:t>ette déclaration ne fit que provoquer les éclats de rire de toute l'assistance; mais personne ne toucha au coq rôti, qui resta donc entier dans son plat. On entraîna alors l'homme vers la potence. </a:t>
            </a:r>
          </a:p>
          <a:p>
            <a:r>
              <a:rPr lang="fr-FR" b="1" dirty="0"/>
              <a:t>E</a:t>
            </a:r>
            <a:r>
              <a:rPr lang="fr-FR" dirty="0"/>
              <a:t>t ce qui semblait impossible arriva ! Au moment où le pèlerin allait être pendu, le coq rôti se dressa sur la table et chanta. Le juge et ses invités restèrent ébahis. Personne ne douta plus de l'innocence du condamné. Le juge couru à la potence et quelle ne fut pas sa stupéfaction quand il vit le pauvre homme la corde au cou, mais le </a:t>
            </a:r>
            <a:r>
              <a:rPr lang="fr-FR" dirty="0" err="1"/>
              <a:t>noeud</a:t>
            </a:r>
            <a:r>
              <a:rPr lang="fr-FR" dirty="0"/>
              <a:t> refusant absolument de se serrer!</a:t>
            </a:r>
          </a:p>
          <a:p>
            <a:r>
              <a:rPr lang="fr-FR" b="1" dirty="0"/>
              <a:t>O</a:t>
            </a:r>
            <a:r>
              <a:rPr lang="fr-FR" dirty="0"/>
              <a:t>n le délivra immédiatement et on le renvoya en paix. Quelques années plus tard il revint à </a:t>
            </a:r>
            <a:r>
              <a:rPr lang="fr-FR" dirty="0" err="1"/>
              <a:t>Barcelos</a:t>
            </a:r>
            <a:r>
              <a:rPr lang="fr-FR" dirty="0"/>
              <a:t>, où il fit ériger un monument en hommage à la vierge et à Saint Jacques.</a:t>
            </a:r>
          </a:p>
          <a:p>
            <a:pPr marL="457200" marR="0" lvl="1"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charset="0"/>
            </a:endParaRPr>
          </a:p>
        </p:txBody>
      </p:sp>
    </p:spTree>
    <p:extLst>
      <p:ext uri="{BB962C8B-B14F-4D97-AF65-F5344CB8AC3E}">
        <p14:creationId xmlns:p14="http://schemas.microsoft.com/office/powerpoint/2010/main" val="30630793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pic>
        <p:nvPicPr>
          <p:cNvPr id="6146" name="Picture 2"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9239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387961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150821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535480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arcelos Portug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8457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4" name="Image 3"/>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4427984" cy="6858000"/>
          </a:xfrm>
          <a:prstGeom prst="rect">
            <a:avLst/>
          </a:prstGeom>
        </p:spPr>
      </p:pic>
    </p:spTree>
    <p:extLst>
      <p:ext uri="{BB962C8B-B14F-4D97-AF65-F5344CB8AC3E}">
        <p14:creationId xmlns:p14="http://schemas.microsoft.com/office/powerpoint/2010/main" val="17705444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3" name="Image 2"/>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4427984" cy="6858000"/>
          </a:xfrm>
          <a:prstGeom prst="rect">
            <a:avLst/>
          </a:prstGeom>
        </p:spPr>
      </p:pic>
    </p:spTree>
    <p:extLst>
      <p:ext uri="{BB962C8B-B14F-4D97-AF65-F5344CB8AC3E}">
        <p14:creationId xmlns:p14="http://schemas.microsoft.com/office/powerpoint/2010/main" val="9936220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943575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1455" y="0"/>
            <a:ext cx="9144000" cy="1754326"/>
          </a:xfrm>
          <a:prstGeom prst="rect">
            <a:avLst/>
          </a:prstGeom>
        </p:spPr>
        <p:txBody>
          <a:bodyPr wrap="square">
            <a:spAutoFit/>
          </a:bodyPr>
          <a:lstStyle/>
          <a:p>
            <a:r>
              <a:rPr lang="fr-FR" b="1" dirty="0"/>
              <a:t>L'église de Bon Jésus de la Croix </a:t>
            </a:r>
            <a:endParaRPr lang="fr-FR" b="1" dirty="0" smtClean="0"/>
          </a:p>
          <a:p>
            <a:r>
              <a:rPr lang="fr-FR" dirty="0" smtClean="0"/>
              <a:t>(</a:t>
            </a:r>
            <a:r>
              <a:rPr lang="fr-FR" dirty="0" err="1"/>
              <a:t>Igreja</a:t>
            </a:r>
            <a:r>
              <a:rPr lang="fr-FR" dirty="0"/>
              <a:t> do </a:t>
            </a:r>
            <a:r>
              <a:rPr lang="fr-FR" dirty="0" err="1"/>
              <a:t>Bom</a:t>
            </a:r>
            <a:r>
              <a:rPr lang="fr-FR" dirty="0"/>
              <a:t> </a:t>
            </a:r>
            <a:r>
              <a:rPr lang="fr-FR" dirty="0" err="1"/>
              <a:t>Jesus</a:t>
            </a:r>
            <a:r>
              <a:rPr lang="fr-FR" dirty="0"/>
              <a:t> da Cruz) est l'une des principales attractions de la place principale de Largo da Porta Nova. L'église a été déclaré bien d'intérêt public par l'IPPAR. L'origine du temple est associée à l'apparition miraculeuse d'une croix de terre noire à la foire(Campo da </a:t>
            </a:r>
            <a:r>
              <a:rPr lang="fr-FR" dirty="0" err="1"/>
              <a:t>Feira</a:t>
            </a:r>
            <a:r>
              <a:rPr lang="fr-FR" dirty="0"/>
              <a:t>) en 1504. Dans cet endroit a été construit une petite chapelle avec l'image du Seigneur de la Croix, qui a été importé par un riche marchand des Flandres. </a:t>
            </a:r>
          </a:p>
        </p:txBody>
      </p:sp>
    </p:spTree>
    <p:extLst>
      <p:ext uri="{BB962C8B-B14F-4D97-AF65-F5344CB8AC3E}">
        <p14:creationId xmlns:p14="http://schemas.microsoft.com/office/powerpoint/2010/main" val="401569383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Ã©sultat de recherche d'images pour &quot;igreja do bom jesus barcelos&quot;"/>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4178" y="0"/>
            <a:ext cx="911982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55576" y="6093296"/>
            <a:ext cx="1584176" cy="646331"/>
          </a:xfrm>
          <a:prstGeom prst="rect">
            <a:avLst/>
          </a:prstGeom>
          <a:solidFill>
            <a:schemeClr val="bg1">
              <a:lumMod val="75000"/>
            </a:schemeClr>
          </a:solidFill>
        </p:spPr>
        <p:txBody>
          <a:bodyPr wrap="square" rtlCol="0">
            <a:spAutoFit/>
          </a:bodyPr>
          <a:lstStyle/>
          <a:p>
            <a:r>
              <a:rPr lang="fr-FR" dirty="0" smtClean="0"/>
              <a:t>Intérieur de l’église,</a:t>
            </a:r>
            <a:endParaRPr lang="fr-FR" dirty="0"/>
          </a:p>
        </p:txBody>
      </p:sp>
    </p:spTree>
    <p:extLst>
      <p:ext uri="{BB962C8B-B14F-4D97-AF65-F5344CB8AC3E}">
        <p14:creationId xmlns:p14="http://schemas.microsoft.com/office/powerpoint/2010/main" val="22637400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888099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4772492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7896"/>
            <a:ext cx="4499992" cy="685800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7896"/>
            <a:ext cx="4355976" cy="6858000"/>
          </a:xfrm>
          <a:prstGeom prst="rect">
            <a:avLst/>
          </a:prstGeom>
        </p:spPr>
      </p:pic>
      <p:sp>
        <p:nvSpPr>
          <p:cNvPr id="6" name="Rectangle 5"/>
          <p:cNvSpPr/>
          <p:nvPr/>
        </p:nvSpPr>
        <p:spPr>
          <a:xfrm>
            <a:off x="0" y="4077072"/>
            <a:ext cx="4572000" cy="1477328"/>
          </a:xfrm>
          <a:prstGeom prst="rect">
            <a:avLst/>
          </a:prstGeom>
        </p:spPr>
        <p:txBody>
          <a:bodyPr>
            <a:spAutoFit/>
          </a:bodyPr>
          <a:lstStyle/>
          <a:p>
            <a:r>
              <a:rPr lang="fr-FR" dirty="0"/>
              <a:t>La vue depuis la tour Médiévale est plutôt sympa également</a:t>
            </a:r>
            <a:r>
              <a:rPr lang="fr-FR" dirty="0" smtClean="0"/>
              <a:t>!</a:t>
            </a:r>
            <a:r>
              <a:rPr lang="fr-FR" dirty="0"/>
              <a:t> Grâce à sa rénovation récente (2010-2013), cette tour a gagné de nouvelles fonctions comme espace culturel, pédagogique et touristique,</a:t>
            </a:r>
          </a:p>
        </p:txBody>
      </p:sp>
      <p:sp>
        <p:nvSpPr>
          <p:cNvPr id="2" name="Rectangle 1"/>
          <p:cNvSpPr/>
          <p:nvPr/>
        </p:nvSpPr>
        <p:spPr>
          <a:xfrm>
            <a:off x="4442994" y="22814"/>
            <a:ext cx="4572000" cy="1169551"/>
          </a:xfrm>
          <a:prstGeom prst="rect">
            <a:avLst/>
          </a:prstGeom>
        </p:spPr>
        <p:txBody>
          <a:bodyPr>
            <a:spAutoFit/>
          </a:bodyPr>
          <a:lstStyle/>
          <a:p>
            <a:r>
              <a:rPr lang="fr-FR" sz="1400" b="1">
                <a:latin typeface="Arial" panose="020B0604020202020204" pitchFamily="34" charset="0"/>
              </a:rPr>
              <a:t>La Porte de </a:t>
            </a:r>
            <a:r>
              <a:rPr lang="fr-FR" sz="1400" b="1" dirty="0" err="1">
                <a:latin typeface="Arial" panose="020B0604020202020204" pitchFamily="34" charset="0"/>
              </a:rPr>
              <a:t>Cimo</a:t>
            </a:r>
            <a:r>
              <a:rPr lang="fr-FR" sz="1400" b="1" dirty="0">
                <a:latin typeface="Arial" panose="020B0604020202020204" pitchFamily="34" charset="0"/>
              </a:rPr>
              <a:t> da Vila fut la seule à résister au temps et à l’aménagement urbain. Au XVIe siècle, on lui ajouta une finition de style Renaissance et des créneaux, époque où elle commença à être appelée Tour de Porta Nova.</a:t>
            </a:r>
            <a:endParaRPr lang="fr-FR" sz="1400" b="1" dirty="0"/>
          </a:p>
        </p:txBody>
      </p:sp>
    </p:spTree>
    <p:extLst>
      <p:ext uri="{BB962C8B-B14F-4D97-AF65-F5344CB8AC3E}">
        <p14:creationId xmlns:p14="http://schemas.microsoft.com/office/powerpoint/2010/main" val="27196813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1" y="18376"/>
            <a:ext cx="9136779" cy="6839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40221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4509120"/>
            <a:ext cx="1513320" cy="1802496"/>
          </a:xfrm>
          <a:prstGeom prst="rect">
            <a:avLst/>
          </a:prstGeom>
        </p:spPr>
      </p:pic>
      <p:sp>
        <p:nvSpPr>
          <p:cNvPr id="3" name="Rectangle 2"/>
          <p:cNvSpPr/>
          <p:nvPr/>
        </p:nvSpPr>
        <p:spPr>
          <a:xfrm>
            <a:off x="511904" y="764704"/>
            <a:ext cx="4049185" cy="923330"/>
          </a:xfrm>
          <a:prstGeom prst="rect">
            <a:avLst/>
          </a:prstGeom>
          <a:noFill/>
        </p:spPr>
        <p:txBody>
          <a:bodyPr wrap="none" lIns="91440" tIns="45720" rIns="91440" bIns="45720">
            <a:spAutoFit/>
          </a:bodyPr>
          <a:lstStyle/>
          <a:p>
            <a:pPr algn="ctr"/>
            <a:r>
              <a:rPr lang="fr-FR"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228600">
                    <a:schemeClr val="accent6">
                      <a:satMod val="175000"/>
                      <a:alpha val="40000"/>
                    </a:schemeClr>
                  </a:glow>
                  <a:outerShdw blurRad="38100" dist="38100" dir="7020000" algn="tl">
                    <a:srgbClr val="000000">
                      <a:alpha val="35000"/>
                    </a:srgbClr>
                  </a:outerShdw>
                </a:effectLst>
              </a:rPr>
              <a:t>A Bientôt…!!!</a:t>
            </a:r>
            <a:endParaRPr lang="fr-FR"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228600">
                  <a:schemeClr val="accent6">
                    <a:satMod val="175000"/>
                    <a:alpha val="40000"/>
                  </a:schemeClr>
                </a:glow>
                <a:outerShdw blurRad="38100" dist="38100" dir="7020000" algn="tl">
                  <a:srgbClr val="000000">
                    <a:alpha val="35000"/>
                  </a:srgbClr>
                </a:outerShdw>
              </a:effectLst>
            </a:endParaRPr>
          </a:p>
        </p:txBody>
      </p:sp>
      <p:sp>
        <p:nvSpPr>
          <p:cNvPr id="4" name="ZoneTexte 3"/>
          <p:cNvSpPr txBox="1"/>
          <p:nvPr/>
        </p:nvSpPr>
        <p:spPr>
          <a:xfrm>
            <a:off x="611560" y="3212976"/>
            <a:ext cx="4176464"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30944127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304</TotalTime>
  <Words>842</Words>
  <Application>Microsoft Office PowerPoint</Application>
  <PresentationFormat>Affichage à l'écran (4:3)</PresentationFormat>
  <Paragraphs>37</Paragraphs>
  <Slides>33</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33</vt:i4>
      </vt:variant>
    </vt:vector>
  </HeadingPairs>
  <TitlesOfParts>
    <vt:vector size="36"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17</cp:revision>
  <dcterms:created xsi:type="dcterms:W3CDTF">2016-11-21T19:25:59Z</dcterms:created>
  <dcterms:modified xsi:type="dcterms:W3CDTF">2025-03-21T22:16:15Z</dcterms:modified>
</cp:coreProperties>
</file>