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8" r:id="rId3"/>
    <p:sldId id="294" r:id="rId4"/>
    <p:sldId id="260" r:id="rId5"/>
    <p:sldId id="261" r:id="rId6"/>
    <p:sldId id="288" r:id="rId7"/>
    <p:sldId id="287" r:id="rId8"/>
    <p:sldId id="262" r:id="rId9"/>
    <p:sldId id="263" r:id="rId10"/>
    <p:sldId id="292" r:id="rId11"/>
    <p:sldId id="281" r:id="rId12"/>
    <p:sldId id="275" r:id="rId13"/>
    <p:sldId id="282" r:id="rId14"/>
    <p:sldId id="264" r:id="rId15"/>
    <p:sldId id="280" r:id="rId16"/>
    <p:sldId id="293" r:id="rId17"/>
    <p:sldId id="279" r:id="rId18"/>
    <p:sldId id="291" r:id="rId19"/>
    <p:sldId id="265" r:id="rId20"/>
    <p:sldId id="268" r:id="rId21"/>
    <p:sldId id="267" r:id="rId22"/>
    <p:sldId id="266" r:id="rId23"/>
    <p:sldId id="269" r:id="rId24"/>
    <p:sldId id="271" r:id="rId25"/>
    <p:sldId id="272" r:id="rId26"/>
    <p:sldId id="273" r:id="rId27"/>
    <p:sldId id="274" r:id="rId28"/>
    <p:sldId id="290" r:id="rId29"/>
    <p:sldId id="270" r:id="rId30"/>
    <p:sldId id="278" r:id="rId31"/>
    <p:sldId id="276" r:id="rId32"/>
    <p:sldId id="283" r:id="rId33"/>
    <p:sldId id="284" r:id="rId34"/>
    <p:sldId id="285" r:id="rId35"/>
    <p:sldId id="286" r:id="rId36"/>
    <p:sldId id="289" r:id="rId37"/>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RPFk/qWsVFsrcMf4RN1PdQ==" hashData="bco3smXEATOBVPEiBZ8ber68vXSZToH25S/OTISXxzUK8rQKpbsgLmOojwDiYEM51mJWHGAcETQ5XyL+HWwKug=="/>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3" d="100"/>
          <a:sy n="73" d="100"/>
        </p:scale>
        <p:origin x="948" y="6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Modifiez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fr-FR"/>
          </a:p>
        </p:txBody>
      </p:sp>
      <p:sp>
        <p:nvSpPr>
          <p:cNvPr id="4" name="Espace réservé de la date 3"/>
          <p:cNvSpPr>
            <a:spLocks noGrp="1"/>
          </p:cNvSpPr>
          <p:nvPr>
            <p:ph type="dt" sz="half" idx="10"/>
          </p:nvPr>
        </p:nvSpPr>
        <p:spPr/>
        <p:txBody>
          <a:bodyPr/>
          <a:lstStyle/>
          <a:p>
            <a:fld id="{AF607F7E-C441-43CE-A0A6-BC2D4F57ADB8}" type="datetimeFigureOut">
              <a:rPr lang="fr-FR" smtClean="0"/>
              <a:t>21/03/2025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378B4AE2-07A7-4D50-94B5-381E027A292A}" type="slidenum">
              <a:rPr lang="fr-FR" smtClean="0"/>
              <a:t>‹N°›</a:t>
            </a:fld>
            <a:endParaRPr lang="fr-FR"/>
          </a:p>
        </p:txBody>
      </p:sp>
    </p:spTree>
    <p:extLst>
      <p:ext uri="{BB962C8B-B14F-4D97-AF65-F5344CB8AC3E}">
        <p14:creationId xmlns:p14="http://schemas.microsoft.com/office/powerpoint/2010/main" val="3206728415"/>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AF607F7E-C441-43CE-A0A6-BC2D4F57ADB8}" type="datetimeFigureOut">
              <a:rPr lang="fr-FR" smtClean="0"/>
              <a:t>21/03/2025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378B4AE2-07A7-4D50-94B5-381E027A292A}" type="slidenum">
              <a:rPr lang="fr-FR" smtClean="0"/>
              <a:t>‹N°›</a:t>
            </a:fld>
            <a:endParaRPr lang="fr-FR"/>
          </a:p>
        </p:txBody>
      </p:sp>
    </p:spTree>
    <p:extLst>
      <p:ext uri="{BB962C8B-B14F-4D97-AF65-F5344CB8AC3E}">
        <p14:creationId xmlns:p14="http://schemas.microsoft.com/office/powerpoint/2010/main" val="4175621280"/>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AF607F7E-C441-43CE-A0A6-BC2D4F57ADB8}" type="datetimeFigureOut">
              <a:rPr lang="fr-FR" smtClean="0"/>
              <a:t>21/03/2025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378B4AE2-07A7-4D50-94B5-381E027A292A}" type="slidenum">
              <a:rPr lang="fr-FR" smtClean="0"/>
              <a:t>‹N°›</a:t>
            </a:fld>
            <a:endParaRPr lang="fr-FR"/>
          </a:p>
        </p:txBody>
      </p:sp>
    </p:spTree>
    <p:extLst>
      <p:ext uri="{BB962C8B-B14F-4D97-AF65-F5344CB8AC3E}">
        <p14:creationId xmlns:p14="http://schemas.microsoft.com/office/powerpoint/2010/main" val="3355033663"/>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AF607F7E-C441-43CE-A0A6-BC2D4F57ADB8}" type="datetimeFigureOut">
              <a:rPr lang="fr-FR" smtClean="0"/>
              <a:t>21/03/2025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378B4AE2-07A7-4D50-94B5-381E027A292A}" type="slidenum">
              <a:rPr lang="fr-FR" smtClean="0"/>
              <a:t>‹N°›</a:t>
            </a:fld>
            <a:endParaRPr lang="fr-FR"/>
          </a:p>
        </p:txBody>
      </p:sp>
    </p:spTree>
    <p:extLst>
      <p:ext uri="{BB962C8B-B14F-4D97-AF65-F5344CB8AC3E}">
        <p14:creationId xmlns:p14="http://schemas.microsoft.com/office/powerpoint/2010/main" val="1825685034"/>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Modifiez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Espace réservé de la date 3"/>
          <p:cNvSpPr>
            <a:spLocks noGrp="1"/>
          </p:cNvSpPr>
          <p:nvPr>
            <p:ph type="dt" sz="half" idx="10"/>
          </p:nvPr>
        </p:nvSpPr>
        <p:spPr/>
        <p:txBody>
          <a:bodyPr/>
          <a:lstStyle/>
          <a:p>
            <a:fld id="{AF607F7E-C441-43CE-A0A6-BC2D4F57ADB8}" type="datetimeFigureOut">
              <a:rPr lang="fr-FR" smtClean="0"/>
              <a:t>21/03/2025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378B4AE2-07A7-4D50-94B5-381E027A292A}" type="slidenum">
              <a:rPr lang="fr-FR" smtClean="0"/>
              <a:t>‹N°›</a:t>
            </a:fld>
            <a:endParaRPr lang="fr-FR"/>
          </a:p>
        </p:txBody>
      </p:sp>
    </p:spTree>
    <p:extLst>
      <p:ext uri="{BB962C8B-B14F-4D97-AF65-F5344CB8AC3E}">
        <p14:creationId xmlns:p14="http://schemas.microsoft.com/office/powerpoint/2010/main" val="3612347397"/>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AF607F7E-C441-43CE-A0A6-BC2D4F57ADB8}" type="datetimeFigureOut">
              <a:rPr lang="fr-FR" smtClean="0"/>
              <a:t>21/03/2025</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378B4AE2-07A7-4D50-94B5-381E027A292A}" type="slidenum">
              <a:rPr lang="fr-FR" smtClean="0"/>
              <a:t>‹N°›</a:t>
            </a:fld>
            <a:endParaRPr lang="fr-FR"/>
          </a:p>
        </p:txBody>
      </p:sp>
    </p:spTree>
    <p:extLst>
      <p:ext uri="{BB962C8B-B14F-4D97-AF65-F5344CB8AC3E}">
        <p14:creationId xmlns:p14="http://schemas.microsoft.com/office/powerpoint/2010/main" val="3991448531"/>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Modifiez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AF607F7E-C441-43CE-A0A6-BC2D4F57ADB8}" type="datetimeFigureOut">
              <a:rPr lang="fr-FR" smtClean="0"/>
              <a:t>21/03/2025</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378B4AE2-07A7-4D50-94B5-381E027A292A}" type="slidenum">
              <a:rPr lang="fr-FR" smtClean="0"/>
              <a:t>‹N°›</a:t>
            </a:fld>
            <a:endParaRPr lang="fr-FR"/>
          </a:p>
        </p:txBody>
      </p:sp>
    </p:spTree>
    <p:extLst>
      <p:ext uri="{BB962C8B-B14F-4D97-AF65-F5344CB8AC3E}">
        <p14:creationId xmlns:p14="http://schemas.microsoft.com/office/powerpoint/2010/main" val="1202535614"/>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e la date 2"/>
          <p:cNvSpPr>
            <a:spLocks noGrp="1"/>
          </p:cNvSpPr>
          <p:nvPr>
            <p:ph type="dt" sz="half" idx="10"/>
          </p:nvPr>
        </p:nvSpPr>
        <p:spPr/>
        <p:txBody>
          <a:bodyPr/>
          <a:lstStyle/>
          <a:p>
            <a:fld id="{AF607F7E-C441-43CE-A0A6-BC2D4F57ADB8}" type="datetimeFigureOut">
              <a:rPr lang="fr-FR" smtClean="0"/>
              <a:t>21/03/2025</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378B4AE2-07A7-4D50-94B5-381E027A292A}" type="slidenum">
              <a:rPr lang="fr-FR" smtClean="0"/>
              <a:t>‹N°›</a:t>
            </a:fld>
            <a:endParaRPr lang="fr-FR"/>
          </a:p>
        </p:txBody>
      </p:sp>
    </p:spTree>
    <p:extLst>
      <p:ext uri="{BB962C8B-B14F-4D97-AF65-F5344CB8AC3E}">
        <p14:creationId xmlns:p14="http://schemas.microsoft.com/office/powerpoint/2010/main" val="3693800060"/>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AF607F7E-C441-43CE-A0A6-BC2D4F57ADB8}" type="datetimeFigureOut">
              <a:rPr lang="fr-FR" smtClean="0"/>
              <a:t>21/03/2025</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378B4AE2-07A7-4D50-94B5-381E027A292A}" type="slidenum">
              <a:rPr lang="fr-FR" smtClean="0"/>
              <a:t>‹N°›</a:t>
            </a:fld>
            <a:endParaRPr lang="fr-FR"/>
          </a:p>
        </p:txBody>
      </p:sp>
    </p:spTree>
    <p:extLst>
      <p:ext uri="{BB962C8B-B14F-4D97-AF65-F5344CB8AC3E}">
        <p14:creationId xmlns:p14="http://schemas.microsoft.com/office/powerpoint/2010/main" val="2753841624"/>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Modifiez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AF607F7E-C441-43CE-A0A6-BC2D4F57ADB8}" type="datetimeFigureOut">
              <a:rPr lang="fr-FR" smtClean="0"/>
              <a:t>21/03/2025</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378B4AE2-07A7-4D50-94B5-381E027A292A}" type="slidenum">
              <a:rPr lang="fr-FR" smtClean="0"/>
              <a:t>‹N°›</a:t>
            </a:fld>
            <a:endParaRPr lang="fr-FR"/>
          </a:p>
        </p:txBody>
      </p:sp>
    </p:spTree>
    <p:extLst>
      <p:ext uri="{BB962C8B-B14F-4D97-AF65-F5344CB8AC3E}">
        <p14:creationId xmlns:p14="http://schemas.microsoft.com/office/powerpoint/2010/main" val="3503426545"/>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Modifiez le style du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AF607F7E-C441-43CE-A0A6-BC2D4F57ADB8}" type="datetimeFigureOut">
              <a:rPr lang="fr-FR" smtClean="0"/>
              <a:t>21/03/2025</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378B4AE2-07A7-4D50-94B5-381E027A292A}" type="slidenum">
              <a:rPr lang="fr-FR" smtClean="0"/>
              <a:t>‹N°›</a:t>
            </a:fld>
            <a:endParaRPr lang="fr-FR"/>
          </a:p>
        </p:txBody>
      </p:sp>
    </p:spTree>
    <p:extLst>
      <p:ext uri="{BB962C8B-B14F-4D97-AF65-F5344CB8AC3E}">
        <p14:creationId xmlns:p14="http://schemas.microsoft.com/office/powerpoint/2010/main" val="2123966148"/>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Modifiez le style du titre</a:t>
            </a:r>
            <a:endParaRPr lang="fr-F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F607F7E-C441-43CE-A0A6-BC2D4F57ADB8}" type="datetimeFigureOut">
              <a:rPr lang="fr-FR" smtClean="0"/>
              <a:t>21/03/2025</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8B4AE2-07A7-4D50-94B5-381E027A292A}" type="slidenum">
              <a:rPr lang="fr-FR" smtClean="0"/>
              <a:t>‹N°›</a:t>
            </a:fld>
            <a:endParaRPr lang="fr-FR"/>
          </a:p>
        </p:txBody>
      </p:sp>
    </p:spTree>
    <p:extLst>
      <p:ext uri="{BB962C8B-B14F-4D97-AF65-F5344CB8AC3E}">
        <p14:creationId xmlns:p14="http://schemas.microsoft.com/office/powerpoint/2010/main" val="33921787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image" Target="../media/image1.jpg"/><Relationship Id="rId7" Type="http://schemas.openxmlformats.org/officeDocument/2006/relationships/image" Target="../media/image4.jpg"/><Relationship Id="rId2" Type="http://schemas.openxmlformats.org/officeDocument/2006/relationships/audio" Target="../media/audio1.wav"/><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image" Target="../media/image2.GIF"/></Relationships>
</file>

<file path=ppt/slides/_rels/slide1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hyperlink" Target="https://fr.wikipedia.org/wiki/C%C3%A1vado_(sous-r%C3%A9gion)" TargetMode="External"/><Relationship Id="rId13" Type="http://schemas.openxmlformats.org/officeDocument/2006/relationships/hyperlink" Target="https://fr.wikipedia.org/wiki/Mandat_politique" TargetMode="External"/><Relationship Id="rId18" Type="http://schemas.openxmlformats.org/officeDocument/2006/relationships/hyperlink" Target="https://fr.wikipedia.org/wiki/Code_postal" TargetMode="External"/><Relationship Id="rId3" Type="http://schemas.openxmlformats.org/officeDocument/2006/relationships/hyperlink" Target="https://fr.wikipedia.org/wiki/Liste_des_pays_du_monde" TargetMode="External"/><Relationship Id="rId21" Type="http://schemas.openxmlformats.org/officeDocument/2006/relationships/hyperlink" Target="https://fr.wikipedia.org/wiki/Densit%C3%A9_de_population" TargetMode="External"/><Relationship Id="rId7" Type="http://schemas.openxmlformats.org/officeDocument/2006/relationships/hyperlink" Target="https://fr.wikipedia.org/wiki/Sous-r%C3%A9gions_du_Portugal" TargetMode="External"/><Relationship Id="rId12" Type="http://schemas.openxmlformats.org/officeDocument/2006/relationships/hyperlink" Target="https://fr.wikipedia.org/wiki/Maire" TargetMode="External"/><Relationship Id="rId17" Type="http://schemas.openxmlformats.org/officeDocument/2006/relationships/hyperlink" Target="https://fr.wikipedia.org/wiki/2017" TargetMode="External"/><Relationship Id="rId2" Type="http://schemas.openxmlformats.org/officeDocument/2006/relationships/image" Target="../media/image5.png"/><Relationship Id="rId16" Type="http://schemas.openxmlformats.org/officeDocument/2006/relationships/hyperlink" Target="https://fr.wikipedia.org/wiki/2013" TargetMode="External"/><Relationship Id="rId20" Type="http://schemas.openxmlformats.org/officeDocument/2006/relationships/hyperlink" Target="https://fr.wikipedia.org/wiki/Braga#cite_note-1" TargetMode="External"/><Relationship Id="rId1" Type="http://schemas.openxmlformats.org/officeDocument/2006/relationships/slideLayout" Target="../slideLayouts/slideLayout7.xml"/><Relationship Id="rId6" Type="http://schemas.openxmlformats.org/officeDocument/2006/relationships/hyperlink" Target="https://fr.wikipedia.org/wiki/R%C3%A9gion_Nord_(Portugal)" TargetMode="External"/><Relationship Id="rId11" Type="http://schemas.openxmlformats.org/officeDocument/2006/relationships/hyperlink" Target="https://fr.wikipedia.org/wiki/District_de_Braga" TargetMode="External"/><Relationship Id="rId24" Type="http://schemas.openxmlformats.org/officeDocument/2006/relationships/image" Target="../media/image8.png"/><Relationship Id="rId5" Type="http://schemas.openxmlformats.org/officeDocument/2006/relationships/hyperlink" Target="https://fr.wikipedia.org/wiki/R%C3%A9gions_du_Portugal" TargetMode="External"/><Relationship Id="rId15" Type="http://schemas.openxmlformats.org/officeDocument/2006/relationships/hyperlink" Target="https://fr.wikipedia.org/wiki/Parti_social-d%C3%A9mocrate_(Portugal)" TargetMode="External"/><Relationship Id="rId23" Type="http://schemas.openxmlformats.org/officeDocument/2006/relationships/image" Target="../media/image7.png"/><Relationship Id="rId10" Type="http://schemas.openxmlformats.org/officeDocument/2006/relationships/hyperlink" Target="https://fr.wikipedia.org/wiki/Districts_du_Portugal" TargetMode="External"/><Relationship Id="rId19" Type="http://schemas.openxmlformats.org/officeDocument/2006/relationships/hyperlink" Target="https://fr.wikipedia.org/wiki/Recensement_de_la_population" TargetMode="External"/><Relationship Id="rId4" Type="http://schemas.openxmlformats.org/officeDocument/2006/relationships/hyperlink" Target="https://fr.wikipedia.org/wiki/Portugal" TargetMode="External"/><Relationship Id="rId9" Type="http://schemas.openxmlformats.org/officeDocument/2006/relationships/hyperlink" Target="https://fr.wikipedia.org/wiki/Minho" TargetMode="External"/><Relationship Id="rId14" Type="http://schemas.openxmlformats.org/officeDocument/2006/relationships/hyperlink" Target="https://fr.wikipedia.org/wiki/Ricardo_Rio" TargetMode="External"/><Relationship Id="rId22" Type="http://schemas.openxmlformats.org/officeDocument/2006/relationships/image" Target="../media/image6.png"/></Relationships>
</file>

<file path=ppt/slides/_rels/slide2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7.xml"/><Relationship Id="rId4" Type="http://schemas.microsoft.com/office/2007/relationships/hdphoto" Target="../media/hdphoto10.wdp"/></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3.jpeg"/><Relationship Id="rId1" Type="http://schemas.openxmlformats.org/officeDocument/2006/relationships/slideLayout" Target="../slideLayouts/slideLayout7.xml"/><Relationship Id="rId6" Type="http://schemas.microsoft.com/office/2007/relationships/hdphoto" Target="../media/hdphoto12.wdp"/><Relationship Id="rId5" Type="http://schemas.openxmlformats.org/officeDocument/2006/relationships/image" Target="../media/image36.png"/><Relationship Id="rId4" Type="http://schemas.microsoft.com/office/2007/relationships/hdphoto" Target="../media/hdphoto11.wdp"/></Relationships>
</file>

<file path=ppt/slides/_rels/slide2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hyperlink" Target="https://fr.wikipedia.org/w/index.php?title=Porte_de_Braga&amp;action=edit&amp;redlink=1" TargetMode="External"/><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17682" y="0"/>
            <a:ext cx="4826318" cy="6858000"/>
          </a:xfrm>
          <a:prstGeom prst="rect">
            <a:avLst/>
          </a:prstGeom>
        </p:spPr>
      </p:pic>
      <p:pic>
        <p:nvPicPr>
          <p:cNvPr id="3" name="Imag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4317682" cy="6858000"/>
          </a:xfrm>
          <a:prstGeom prst="rect">
            <a:avLst/>
          </a:prstGeom>
        </p:spPr>
      </p:pic>
      <p:pic>
        <p:nvPicPr>
          <p:cNvPr id="4" name="Image 3"/>
          <p:cNvPicPr>
            <a:picLocks noChangeAspect="1"/>
          </p:cNvPicPr>
          <p:nvPr/>
        </p:nvPicPr>
        <p:blipFill>
          <a:blip r:embed="rId5">
            <a:biLevel thresh="75000"/>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tretch>
            <a:fillRect/>
          </a:stretch>
        </p:blipFill>
        <p:spPr>
          <a:xfrm>
            <a:off x="2843808" y="620688"/>
            <a:ext cx="3237257" cy="3237257"/>
          </a:xfrm>
          <a:prstGeom prst="rect">
            <a:avLst/>
          </a:prstGeom>
        </p:spPr>
      </p:pic>
      <p:pic>
        <p:nvPicPr>
          <p:cNvPr id="5" name="Imag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13212" y="3191006"/>
            <a:ext cx="1298448" cy="1444752"/>
          </a:xfrm>
          <a:prstGeom prst="rect">
            <a:avLst/>
          </a:prstGeom>
        </p:spPr>
      </p:pic>
    </p:spTree>
    <p:extLst>
      <p:ext uri="{BB962C8B-B14F-4D97-AF65-F5344CB8AC3E}">
        <p14:creationId xmlns:p14="http://schemas.microsoft.com/office/powerpoint/2010/main" val="1031232260"/>
      </p:ext>
    </p:extLst>
  </p:cSld>
  <p:clrMapOvr>
    <a:masterClrMapping/>
  </p:clrMapOvr>
  <mc:AlternateContent xmlns:mc="http://schemas.openxmlformats.org/markup-compatibility/2006" xmlns:p14="http://schemas.microsoft.com/office/powerpoint/2010/main">
    <mc:Choice Requires="p14">
      <p:transition spd="slow" p14:dur="2000" advTm="5000">
        <p:sndAc>
          <p:stSnd>
            <p:snd r:embed="rId2" name="06.Argentina.Santos.2.Almas.[2.Souls].2.Almas.[2.Souls]-TDG.wav"/>
          </p:stSnd>
        </p:sndAc>
      </p:transition>
    </mc:Choice>
    <mc:Fallback xmlns="">
      <p:transition spd="slow" advTm="5000">
        <p:sndAc>
          <p:stSnd>
            <p:snd r:embed="rId8" name="06.Argentina.Santos.2.Almas.[2.Souls].2.Almas.[2.Souls]-TDG.wav"/>
          </p:stSnd>
        </p:sndAc>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rotWithShape="1">
          <a:blip r:embed="rId2">
            <a:extLst>
              <a:ext uri="{BEBA8EAE-BF5A-486C-A8C5-ECC9F3942E4B}">
                <a14:imgProps xmlns:a14="http://schemas.microsoft.com/office/drawing/2010/main">
                  <a14:imgLayer r:embed="rId3">
                    <a14:imgEffect>
                      <a14:saturation sat="66000"/>
                    </a14:imgEffect>
                    <a14:imgEffect>
                      <a14:brightnessContrast bright="20000" contrast="-20000"/>
                    </a14:imgEffect>
                  </a14:imgLayer>
                </a14:imgProps>
              </a:ext>
              <a:ext uri="{28A0092B-C50C-407E-A947-70E740481C1C}">
                <a14:useLocalDpi xmlns:a14="http://schemas.microsoft.com/office/drawing/2010/main" val="0"/>
              </a:ext>
            </a:extLst>
          </a:blip>
          <a:srcRect b="2750"/>
          <a:stretch/>
        </p:blipFill>
        <p:spPr>
          <a:xfrm>
            <a:off x="0" y="0"/>
            <a:ext cx="9144000" cy="6858000"/>
          </a:xfrm>
          <a:prstGeom prst="rect">
            <a:avLst/>
          </a:prstGeom>
        </p:spPr>
      </p:pic>
    </p:spTree>
    <p:extLst>
      <p:ext uri="{BB962C8B-B14F-4D97-AF65-F5344CB8AC3E}">
        <p14:creationId xmlns:p14="http://schemas.microsoft.com/office/powerpoint/2010/main" val="3616262065"/>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cstate="print">
            <a:extLst>
              <a:ext uri="{BEBA8EAE-BF5A-486C-A8C5-ECC9F3942E4B}">
                <a14:imgProps xmlns:a14="http://schemas.microsoft.com/office/drawing/2010/main">
                  <a14:imgLayer r:embed="rId3">
                    <a14:imgEffect>
                      <a14:colorTemperature colorTemp="720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213172003"/>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151893197"/>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200332581"/>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27984" y="0"/>
            <a:ext cx="4716016" cy="6858000"/>
          </a:xfrm>
          <a:prstGeom prst="rect">
            <a:avLst/>
          </a:prstGeom>
        </p:spPr>
      </p:pic>
      <p:pic>
        <p:nvPicPr>
          <p:cNvPr id="3" name="Imag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4283968" cy="6858000"/>
          </a:xfrm>
          <a:prstGeom prst="rect">
            <a:avLst/>
          </a:prstGeom>
        </p:spPr>
      </p:pic>
    </p:spTree>
    <p:extLst>
      <p:ext uri="{BB962C8B-B14F-4D97-AF65-F5344CB8AC3E}">
        <p14:creationId xmlns:p14="http://schemas.microsoft.com/office/powerpoint/2010/main" val="162428815"/>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612916954"/>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2.bp.blogspot.com/-PwQdb6gwhhU/Veq-yp6G7pI/AAAAAAAAkHc/Rv-Up0Mu4F0/s1600/Braga%2B1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3302866"/>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8800"/>
                    </a14:imgEffect>
                  </a14:imgLayer>
                </a14:imgProps>
              </a:ext>
              <a:ext uri="{28A0092B-C50C-407E-A947-70E740481C1C}">
                <a14:useLocalDpi xmlns:a14="http://schemas.microsoft.com/office/drawing/2010/main" val="0"/>
              </a:ext>
            </a:extLst>
          </a:blip>
          <a:srcRect b="5900"/>
          <a:stretch/>
        </p:blipFill>
        <p:spPr>
          <a:xfrm>
            <a:off x="0" y="0"/>
            <a:ext cx="9144000" cy="6858000"/>
          </a:xfrm>
          <a:prstGeom prst="rect">
            <a:avLst/>
          </a:prstGeom>
        </p:spPr>
      </p:pic>
    </p:spTree>
    <p:extLst>
      <p:ext uri="{BB962C8B-B14F-4D97-AF65-F5344CB8AC3E}">
        <p14:creationId xmlns:p14="http://schemas.microsoft.com/office/powerpoint/2010/main" val="3070934393"/>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Fin de l'Escalier des Vertu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3" name="AutoShape 4" descr="Fin de l'Escalier des Vertus."/>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4" name="Image 3"/>
          <p:cNvPicPr>
            <a:picLocks noChangeAspect="1"/>
          </p:cNvPicPr>
          <p:nvPr/>
        </p:nvPicPr>
        <p:blipFill>
          <a:blip r:embed="rId2">
            <a:extLst>
              <a:ext uri="{BEBA8EAE-BF5A-486C-A8C5-ECC9F3942E4B}">
                <a14:imgProps xmlns:a14="http://schemas.microsoft.com/office/drawing/2010/main">
                  <a14:imgLayer r:embed="rId3">
                    <a14:imgEffect>
                      <a14:colorTemperature colorTemp="7200"/>
                    </a14:imgEffect>
                    <a14:imgEffect>
                      <a14:saturation sat="66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0" y="0"/>
            <a:ext cx="9144000" cy="6857999"/>
          </a:xfrm>
          <a:prstGeom prst="rect">
            <a:avLst/>
          </a:prstGeom>
        </p:spPr>
      </p:pic>
    </p:spTree>
    <p:extLst>
      <p:ext uri="{BB962C8B-B14F-4D97-AF65-F5344CB8AC3E}">
        <p14:creationId xmlns:p14="http://schemas.microsoft.com/office/powerpoint/2010/main" val="4117289575"/>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Rectangle 2"/>
          <p:cNvSpPr/>
          <p:nvPr/>
        </p:nvSpPr>
        <p:spPr>
          <a:xfrm>
            <a:off x="5652120" y="116632"/>
            <a:ext cx="3491880" cy="923330"/>
          </a:xfrm>
          <a:prstGeom prst="rect">
            <a:avLst/>
          </a:prstGeom>
        </p:spPr>
        <p:txBody>
          <a:bodyPr wrap="square">
            <a:spAutoFit/>
          </a:bodyPr>
          <a:lstStyle/>
          <a:p>
            <a:r>
              <a:rPr lang="pt-BR" b="1" dirty="0"/>
              <a:t>Sanctuaire du Bom Jesus do Monte (Santuário do Bom Jesus do Monte)</a:t>
            </a:r>
          </a:p>
        </p:txBody>
      </p:sp>
    </p:spTree>
    <p:extLst>
      <p:ext uri="{BB962C8B-B14F-4D97-AF65-F5344CB8AC3E}">
        <p14:creationId xmlns:p14="http://schemas.microsoft.com/office/powerpoint/2010/main" val="604447885"/>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lason de Brag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980728"/>
            <a:ext cx="1752600" cy="206216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132346" y="332656"/>
            <a:ext cx="711028" cy="369332"/>
          </a:xfrm>
          <a:prstGeom prst="rect">
            <a:avLst/>
          </a:prstGeom>
        </p:spPr>
        <p:txBody>
          <a:bodyPr wrap="none">
            <a:spAutoFit/>
          </a:bodyPr>
          <a:lstStyle/>
          <a:p>
            <a:r>
              <a:rPr lang="fr-FR" dirty="0"/>
              <a:t>Braga</a:t>
            </a:r>
          </a:p>
        </p:txBody>
      </p:sp>
      <p:graphicFrame>
        <p:nvGraphicFramePr>
          <p:cNvPr id="3" name="Tableau 2"/>
          <p:cNvGraphicFramePr>
            <a:graphicFrameLocks noGrp="1"/>
          </p:cNvGraphicFramePr>
          <p:nvPr>
            <p:extLst>
              <p:ext uri="{D42A27DB-BD31-4B8C-83A1-F6EECF244321}">
                <p14:modId xmlns:p14="http://schemas.microsoft.com/office/powerpoint/2010/main" val="2985236302"/>
              </p:ext>
            </p:extLst>
          </p:nvPr>
        </p:nvGraphicFramePr>
        <p:xfrm>
          <a:off x="2483768" y="332651"/>
          <a:ext cx="3312368" cy="6342775"/>
        </p:xfrm>
        <a:graphic>
          <a:graphicData uri="http://schemas.openxmlformats.org/drawingml/2006/table">
            <a:tbl>
              <a:tblPr/>
              <a:tblGrid>
                <a:gridCol w="1656184">
                  <a:extLst>
                    <a:ext uri="{9D8B030D-6E8A-4147-A177-3AD203B41FA5}">
                      <a16:colId xmlns:a16="http://schemas.microsoft.com/office/drawing/2014/main" val="20000"/>
                    </a:ext>
                  </a:extLst>
                </a:gridCol>
                <a:gridCol w="1656184">
                  <a:extLst>
                    <a:ext uri="{9D8B030D-6E8A-4147-A177-3AD203B41FA5}">
                      <a16:colId xmlns:a16="http://schemas.microsoft.com/office/drawing/2014/main" val="20001"/>
                    </a:ext>
                  </a:extLst>
                </a:gridCol>
              </a:tblGrid>
              <a:tr h="519048">
                <a:tc>
                  <a:txBody>
                    <a:bodyPr/>
                    <a:lstStyle/>
                    <a:p>
                      <a:r>
                        <a:rPr lang="fr-FR">
                          <a:hlinkClick r:id="rId3" tooltip="Liste des pays du monde"/>
                        </a:rPr>
                        <a:t>Pays</a:t>
                      </a:r>
                      <a:endParaRPr lang="fr-FR"/>
                    </a:p>
                  </a:txBody>
                  <a:tcPr anchor="ctr">
                    <a:lnL>
                      <a:noFill/>
                    </a:lnL>
                    <a:lnR>
                      <a:noFill/>
                    </a:lnR>
                    <a:lnT>
                      <a:noFill/>
                    </a:lnT>
                    <a:lnB>
                      <a:noFill/>
                    </a:lnB>
                  </a:tcPr>
                </a:tc>
                <a:tc>
                  <a:txBody>
                    <a:bodyPr/>
                    <a:lstStyle/>
                    <a:p>
                      <a:r>
                        <a:rPr lang="fr-FR"/>
                        <a:t> </a:t>
                      </a:r>
                      <a:r>
                        <a:rPr lang="fr-FR">
                          <a:hlinkClick r:id="rId4" tooltip="Portugal"/>
                        </a:rPr>
                        <a:t>Portugal</a:t>
                      </a:r>
                      <a:endParaRPr lang="fr-FR"/>
                    </a:p>
                  </a:txBody>
                  <a:tcPr anchor="ctr">
                    <a:lnL>
                      <a:noFill/>
                    </a:lnL>
                    <a:lnR>
                      <a:noFill/>
                    </a:lnR>
                    <a:lnT>
                      <a:noFill/>
                    </a:lnT>
                    <a:lnB>
                      <a:noFill/>
                    </a:lnB>
                  </a:tcPr>
                </a:tc>
                <a:extLst>
                  <a:ext uri="{0D108BD9-81ED-4DB2-BD59-A6C34878D82A}">
                    <a16:rowId xmlns:a16="http://schemas.microsoft.com/office/drawing/2014/main" val="10000"/>
                  </a:ext>
                </a:extLst>
              </a:tr>
              <a:tr h="519048">
                <a:tc>
                  <a:txBody>
                    <a:bodyPr/>
                    <a:lstStyle/>
                    <a:p>
                      <a:r>
                        <a:rPr lang="fr-FR">
                          <a:hlinkClick r:id="rId5" tooltip="Régions du Portugal"/>
                        </a:rPr>
                        <a:t>Région</a:t>
                      </a:r>
                      <a:endParaRPr lang="fr-FR"/>
                    </a:p>
                  </a:txBody>
                  <a:tcPr anchor="ctr">
                    <a:lnL>
                      <a:noFill/>
                    </a:lnL>
                    <a:lnR>
                      <a:noFill/>
                    </a:lnR>
                    <a:lnT>
                      <a:noFill/>
                    </a:lnT>
                    <a:lnB>
                      <a:noFill/>
                    </a:lnB>
                  </a:tcPr>
                </a:tc>
                <a:tc>
                  <a:txBody>
                    <a:bodyPr/>
                    <a:lstStyle/>
                    <a:p>
                      <a:r>
                        <a:rPr lang="fr-FR">
                          <a:hlinkClick r:id="rId6" tooltip="Région Nord (Portugal)"/>
                        </a:rPr>
                        <a:t>Nord</a:t>
                      </a:r>
                      <a:endParaRPr lang="fr-FR"/>
                    </a:p>
                  </a:txBody>
                  <a:tcPr anchor="ctr">
                    <a:lnL>
                      <a:noFill/>
                    </a:lnL>
                    <a:lnR>
                      <a:noFill/>
                    </a:lnR>
                    <a:lnT>
                      <a:noFill/>
                    </a:lnT>
                    <a:lnB>
                      <a:noFill/>
                    </a:lnB>
                  </a:tcPr>
                </a:tc>
                <a:extLst>
                  <a:ext uri="{0D108BD9-81ED-4DB2-BD59-A6C34878D82A}">
                    <a16:rowId xmlns:a16="http://schemas.microsoft.com/office/drawing/2014/main" val="10001"/>
                  </a:ext>
                </a:extLst>
              </a:tr>
              <a:tr h="519048">
                <a:tc>
                  <a:txBody>
                    <a:bodyPr/>
                    <a:lstStyle/>
                    <a:p>
                      <a:r>
                        <a:rPr lang="fr-FR">
                          <a:hlinkClick r:id="rId7" tooltip="Sous-régions du Portugal"/>
                        </a:rPr>
                        <a:t>Sous-région</a:t>
                      </a:r>
                      <a:endParaRPr lang="fr-FR"/>
                    </a:p>
                  </a:txBody>
                  <a:tcPr anchor="ctr">
                    <a:lnL>
                      <a:noFill/>
                    </a:lnL>
                    <a:lnR>
                      <a:noFill/>
                    </a:lnR>
                    <a:lnT>
                      <a:noFill/>
                    </a:lnT>
                    <a:lnB>
                      <a:noFill/>
                    </a:lnB>
                  </a:tcPr>
                </a:tc>
                <a:tc>
                  <a:txBody>
                    <a:bodyPr/>
                    <a:lstStyle/>
                    <a:p>
                      <a:r>
                        <a:rPr lang="fr-FR">
                          <a:hlinkClick r:id="rId8" tooltip="Cávado (sous-région)"/>
                        </a:rPr>
                        <a:t>Cávado</a:t>
                      </a:r>
                      <a:endParaRPr lang="fr-FR"/>
                    </a:p>
                  </a:txBody>
                  <a:tcPr anchor="ctr">
                    <a:lnL>
                      <a:noFill/>
                    </a:lnL>
                    <a:lnR>
                      <a:noFill/>
                    </a:lnR>
                    <a:lnT>
                      <a:noFill/>
                    </a:lnT>
                    <a:lnB>
                      <a:noFill/>
                    </a:lnB>
                  </a:tcPr>
                </a:tc>
                <a:extLst>
                  <a:ext uri="{0D108BD9-81ED-4DB2-BD59-A6C34878D82A}">
                    <a16:rowId xmlns:a16="http://schemas.microsoft.com/office/drawing/2014/main" val="10002"/>
                  </a:ext>
                </a:extLst>
              </a:tr>
              <a:tr h="908333">
                <a:tc>
                  <a:txBody>
                    <a:bodyPr/>
                    <a:lstStyle/>
                    <a:p>
                      <a:r>
                        <a:rPr lang="fr-FR"/>
                        <a:t>Ancienne province</a:t>
                      </a:r>
                    </a:p>
                  </a:txBody>
                  <a:tcPr anchor="ctr">
                    <a:lnL>
                      <a:noFill/>
                    </a:lnL>
                    <a:lnR>
                      <a:noFill/>
                    </a:lnR>
                    <a:lnT>
                      <a:noFill/>
                    </a:lnT>
                    <a:lnB>
                      <a:noFill/>
                    </a:lnB>
                  </a:tcPr>
                </a:tc>
                <a:tc>
                  <a:txBody>
                    <a:bodyPr/>
                    <a:lstStyle/>
                    <a:p>
                      <a:r>
                        <a:rPr lang="fr-FR">
                          <a:hlinkClick r:id="rId9" tooltip="Minho"/>
                        </a:rPr>
                        <a:t>Minho</a:t>
                      </a:r>
                      <a:endParaRPr lang="fr-FR"/>
                    </a:p>
                  </a:txBody>
                  <a:tcPr anchor="ctr">
                    <a:lnL>
                      <a:noFill/>
                    </a:lnL>
                    <a:lnR>
                      <a:noFill/>
                    </a:lnR>
                    <a:lnT>
                      <a:noFill/>
                    </a:lnT>
                    <a:lnB>
                      <a:noFill/>
                    </a:lnB>
                  </a:tcPr>
                </a:tc>
                <a:extLst>
                  <a:ext uri="{0D108BD9-81ED-4DB2-BD59-A6C34878D82A}">
                    <a16:rowId xmlns:a16="http://schemas.microsoft.com/office/drawing/2014/main" val="10003"/>
                  </a:ext>
                </a:extLst>
              </a:tr>
              <a:tr h="519048">
                <a:tc>
                  <a:txBody>
                    <a:bodyPr/>
                    <a:lstStyle/>
                    <a:p>
                      <a:r>
                        <a:rPr lang="fr-FR">
                          <a:hlinkClick r:id="rId10" tooltip="Districts du Portugal"/>
                        </a:rPr>
                        <a:t>District</a:t>
                      </a:r>
                      <a:endParaRPr lang="fr-FR"/>
                    </a:p>
                  </a:txBody>
                  <a:tcPr anchor="ctr">
                    <a:lnL>
                      <a:noFill/>
                    </a:lnL>
                    <a:lnR>
                      <a:noFill/>
                    </a:lnR>
                    <a:lnT>
                      <a:noFill/>
                    </a:lnT>
                    <a:lnB>
                      <a:noFill/>
                    </a:lnB>
                  </a:tcPr>
                </a:tc>
                <a:tc>
                  <a:txBody>
                    <a:bodyPr/>
                    <a:lstStyle/>
                    <a:p>
                      <a:r>
                        <a:rPr lang="fr-FR">
                          <a:hlinkClick r:id="rId11" tooltip="District de Braga"/>
                        </a:rPr>
                        <a:t>Braga</a:t>
                      </a:r>
                      <a:endParaRPr lang="fr-FR"/>
                    </a:p>
                  </a:txBody>
                  <a:tcPr anchor="ctr">
                    <a:lnL>
                      <a:noFill/>
                    </a:lnL>
                    <a:lnR>
                      <a:noFill/>
                    </a:lnR>
                    <a:lnT>
                      <a:noFill/>
                    </a:lnT>
                    <a:lnB>
                      <a:noFill/>
                    </a:lnB>
                  </a:tcPr>
                </a:tc>
                <a:extLst>
                  <a:ext uri="{0D108BD9-81ED-4DB2-BD59-A6C34878D82A}">
                    <a16:rowId xmlns:a16="http://schemas.microsoft.com/office/drawing/2014/main" val="10004"/>
                  </a:ext>
                </a:extLst>
              </a:tr>
              <a:tr h="908333">
                <a:tc>
                  <a:txBody>
                    <a:bodyPr/>
                    <a:lstStyle/>
                    <a:p>
                      <a:r>
                        <a:rPr lang="fr-FR">
                          <a:hlinkClick r:id="rId12" tooltip="Maire"/>
                        </a:rPr>
                        <a:t>Maire</a:t>
                      </a:r>
                      <a:r>
                        <a:rPr lang="fr-FR"/>
                        <a:t/>
                      </a:r>
                      <a:br>
                        <a:rPr lang="fr-FR"/>
                      </a:br>
                      <a:r>
                        <a:rPr lang="fr-FR">
                          <a:hlinkClick r:id="rId13" tooltip="Mandat politique"/>
                        </a:rPr>
                        <a:t>Mandat</a:t>
                      </a:r>
                      <a:endParaRPr lang="fr-FR"/>
                    </a:p>
                  </a:txBody>
                  <a:tcPr anchor="ctr">
                    <a:lnL>
                      <a:noFill/>
                    </a:lnL>
                    <a:lnR>
                      <a:noFill/>
                    </a:lnR>
                    <a:lnT>
                      <a:noFill/>
                    </a:lnT>
                    <a:lnB>
                      <a:noFill/>
                    </a:lnB>
                  </a:tcPr>
                </a:tc>
                <a:tc>
                  <a:txBody>
                    <a:bodyPr/>
                    <a:lstStyle/>
                    <a:p>
                      <a:r>
                        <a:rPr lang="fr-FR">
                          <a:hlinkClick r:id="rId14" tooltip="Ricardo Rio"/>
                        </a:rPr>
                        <a:t>Ricardo Rio</a:t>
                      </a:r>
                      <a:r>
                        <a:rPr lang="fr-FR"/>
                        <a:t> (</a:t>
                      </a:r>
                      <a:r>
                        <a:rPr lang="fr-FR">
                          <a:hlinkClick r:id="rId15" tooltip="Parti social-démocrate (Portugal)"/>
                        </a:rPr>
                        <a:t>PSD</a:t>
                      </a:r>
                      <a:r>
                        <a:rPr lang="fr-FR"/>
                        <a:t>)</a:t>
                      </a:r>
                      <a:br>
                        <a:rPr lang="fr-FR"/>
                      </a:br>
                      <a:r>
                        <a:rPr lang="fr-FR">
                          <a:hlinkClick r:id="rId16" tooltip="2013"/>
                        </a:rPr>
                        <a:t>2013</a:t>
                      </a:r>
                      <a:r>
                        <a:rPr lang="fr-FR"/>
                        <a:t>-</a:t>
                      </a:r>
                      <a:r>
                        <a:rPr lang="fr-FR">
                          <a:hlinkClick r:id="rId17" tooltip="2017"/>
                        </a:rPr>
                        <a:t>2017</a:t>
                      </a:r>
                      <a:endParaRPr lang="fr-FR"/>
                    </a:p>
                  </a:txBody>
                  <a:tcPr anchor="ctr">
                    <a:lnL>
                      <a:noFill/>
                    </a:lnL>
                    <a:lnR>
                      <a:noFill/>
                    </a:lnR>
                    <a:lnT>
                      <a:noFill/>
                    </a:lnT>
                    <a:lnB>
                      <a:noFill/>
                    </a:lnB>
                  </a:tcPr>
                </a:tc>
                <a:extLst>
                  <a:ext uri="{0D108BD9-81ED-4DB2-BD59-A6C34878D82A}">
                    <a16:rowId xmlns:a16="http://schemas.microsoft.com/office/drawing/2014/main" val="10005"/>
                  </a:ext>
                </a:extLst>
              </a:tr>
              <a:tr h="519048">
                <a:tc>
                  <a:txBody>
                    <a:bodyPr/>
                    <a:lstStyle/>
                    <a:p>
                      <a:r>
                        <a:rPr lang="fr-FR">
                          <a:hlinkClick r:id="rId18" tooltip="Code postal"/>
                        </a:rPr>
                        <a:t>Code postal</a:t>
                      </a:r>
                      <a:endParaRPr lang="fr-FR"/>
                    </a:p>
                  </a:txBody>
                  <a:tcPr anchor="ctr">
                    <a:lnL>
                      <a:noFill/>
                    </a:lnL>
                    <a:lnR>
                      <a:noFill/>
                    </a:lnR>
                    <a:lnT>
                      <a:noFill/>
                    </a:lnT>
                    <a:lnB>
                      <a:noFill/>
                    </a:lnB>
                  </a:tcPr>
                </a:tc>
                <a:tc>
                  <a:txBody>
                    <a:bodyPr/>
                    <a:lstStyle/>
                    <a:p>
                      <a:r>
                        <a:rPr lang="fr-FR"/>
                        <a:t>4704</a:t>
                      </a:r>
                    </a:p>
                  </a:txBody>
                  <a:tcPr anchor="ctr">
                    <a:lnL>
                      <a:noFill/>
                    </a:lnL>
                    <a:lnR>
                      <a:noFill/>
                    </a:lnR>
                    <a:lnT>
                      <a:noFill/>
                    </a:lnT>
                    <a:lnB>
                      <a:noFill/>
                    </a:lnB>
                  </a:tcPr>
                </a:tc>
                <a:extLst>
                  <a:ext uri="{0D108BD9-81ED-4DB2-BD59-A6C34878D82A}">
                    <a16:rowId xmlns:a16="http://schemas.microsoft.com/office/drawing/2014/main" val="10006"/>
                  </a:ext>
                </a:extLst>
              </a:tr>
              <a:tr h="497421">
                <a:tc gridSpan="2">
                  <a:txBody>
                    <a:bodyPr/>
                    <a:lstStyle/>
                    <a:p>
                      <a:pPr algn="ctr"/>
                      <a:r>
                        <a:rPr lang="fr-FR">
                          <a:solidFill>
                            <a:srgbClr val="000000"/>
                          </a:solidFill>
                          <a:effectLst/>
                        </a:rPr>
                        <a:t>Démographie</a:t>
                      </a:r>
                    </a:p>
                  </a:txBody>
                  <a:tcPr marL="38100" marR="38100" marT="38100" marB="38100" anchor="ctr">
                    <a:lnL>
                      <a:noFill/>
                    </a:lnL>
                    <a:lnR>
                      <a:noFill/>
                    </a:lnR>
                    <a:lnT>
                      <a:noFill/>
                    </a:lnT>
                    <a:lnB>
                      <a:noFill/>
                    </a:lnB>
                    <a:solidFill>
                      <a:srgbClr val="DDFFDD"/>
                    </a:solidFill>
                  </a:tcPr>
                </a:tc>
                <a:tc hMerge="1">
                  <a:txBody>
                    <a:bodyPr/>
                    <a:lstStyle/>
                    <a:p>
                      <a:endParaRPr lang="fr-FR"/>
                    </a:p>
                  </a:txBody>
                  <a:tcPr/>
                </a:tc>
                <a:extLst>
                  <a:ext uri="{0D108BD9-81ED-4DB2-BD59-A6C34878D82A}">
                    <a16:rowId xmlns:a16="http://schemas.microsoft.com/office/drawing/2014/main" val="10007"/>
                  </a:ext>
                </a:extLst>
              </a:tr>
              <a:tr h="908333">
                <a:tc>
                  <a:txBody>
                    <a:bodyPr/>
                    <a:lstStyle/>
                    <a:p>
                      <a:r>
                        <a:rPr lang="fr-FR">
                          <a:hlinkClick r:id="rId19" tooltip="Recensement de la population"/>
                        </a:rPr>
                        <a:t>Population</a:t>
                      </a:r>
                      <a:endParaRPr lang="fr-FR"/>
                    </a:p>
                  </a:txBody>
                  <a:tcPr anchor="ctr">
                    <a:lnL>
                      <a:noFill/>
                    </a:lnL>
                    <a:lnR>
                      <a:noFill/>
                    </a:lnR>
                    <a:lnT>
                      <a:noFill/>
                    </a:lnT>
                    <a:lnB>
                      <a:noFill/>
                    </a:lnB>
                  </a:tcPr>
                </a:tc>
                <a:tc>
                  <a:txBody>
                    <a:bodyPr/>
                    <a:lstStyle/>
                    <a:p>
                      <a:r>
                        <a:rPr lang="fr-FR"/>
                        <a:t>181 494 hab. (2011</a:t>
                      </a:r>
                      <a:r>
                        <a:rPr lang="fr-FR" baseline="30000">
                          <a:hlinkClick r:id="rId20"/>
                        </a:rPr>
                        <a:t>1</a:t>
                      </a:r>
                      <a:r>
                        <a:rPr lang="fr-FR"/>
                        <a:t>)</a:t>
                      </a:r>
                    </a:p>
                  </a:txBody>
                  <a:tcPr anchor="ctr">
                    <a:lnL>
                      <a:noFill/>
                    </a:lnL>
                    <a:lnR>
                      <a:noFill/>
                    </a:lnR>
                    <a:lnT>
                      <a:noFill/>
                    </a:lnT>
                    <a:lnB>
                      <a:noFill/>
                    </a:lnB>
                  </a:tcPr>
                </a:tc>
                <a:extLst>
                  <a:ext uri="{0D108BD9-81ED-4DB2-BD59-A6C34878D82A}">
                    <a16:rowId xmlns:a16="http://schemas.microsoft.com/office/drawing/2014/main" val="10008"/>
                  </a:ext>
                </a:extLst>
              </a:tr>
              <a:tr h="519048">
                <a:tc>
                  <a:txBody>
                    <a:bodyPr/>
                    <a:lstStyle/>
                    <a:p>
                      <a:pPr fontAlgn="b"/>
                      <a:r>
                        <a:rPr lang="fr-FR">
                          <a:effectLst/>
                          <a:hlinkClick r:id="rId21" tooltip="Densité de population"/>
                        </a:rPr>
                        <a:t>Densité</a:t>
                      </a:r>
                      <a:endParaRPr lang="fr-FR">
                        <a:effectLst/>
                      </a:endParaRPr>
                    </a:p>
                  </a:txBody>
                  <a:tcPr anchor="b">
                    <a:lnL>
                      <a:noFill/>
                    </a:lnL>
                    <a:lnR>
                      <a:noFill/>
                    </a:lnR>
                    <a:lnT>
                      <a:noFill/>
                    </a:lnT>
                    <a:lnB>
                      <a:noFill/>
                    </a:lnB>
                  </a:tcPr>
                </a:tc>
                <a:tc>
                  <a:txBody>
                    <a:bodyPr/>
                    <a:lstStyle/>
                    <a:p>
                      <a:r>
                        <a:rPr lang="fr-FR" dirty="0"/>
                        <a:t>989 hab./km</a:t>
                      </a:r>
                      <a:r>
                        <a:rPr lang="fr-FR" baseline="30000" dirty="0"/>
                        <a:t>2</a:t>
                      </a:r>
                      <a:endParaRPr lang="fr-FR" dirty="0"/>
                    </a:p>
                  </a:txBody>
                  <a:tcPr anchor="ctr">
                    <a:lnL>
                      <a:noFill/>
                    </a:lnL>
                    <a:lnR>
                      <a:noFill/>
                    </a:lnR>
                    <a:lnT>
                      <a:noFill/>
                    </a:lnT>
                    <a:lnB>
                      <a:noFill/>
                    </a:lnB>
                  </a:tcPr>
                </a:tc>
                <a:extLst>
                  <a:ext uri="{0D108BD9-81ED-4DB2-BD59-A6C34878D82A}">
                    <a16:rowId xmlns:a16="http://schemas.microsoft.com/office/drawing/2014/main" val="10009"/>
                  </a:ext>
                </a:extLst>
              </a:tr>
            </a:tbl>
          </a:graphicData>
        </a:graphic>
      </p:graphicFrame>
      <p:pic>
        <p:nvPicPr>
          <p:cNvPr id="1027" name="Picture 3" descr="Drapeau du Portugal"/>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5292080" y="558829"/>
            <a:ext cx="190500" cy="12382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0" y="4149080"/>
            <a:ext cx="2286000" cy="1200329"/>
          </a:xfrm>
          <a:prstGeom prst="rect">
            <a:avLst/>
          </a:prstGeom>
        </p:spPr>
        <p:txBody>
          <a:bodyPr wrap="square">
            <a:spAutoFit/>
          </a:bodyPr>
          <a:lstStyle/>
          <a:p>
            <a:r>
              <a:rPr lang="fr-FR" dirty="0"/>
              <a:t>Braga est une cité et municipalité du Portugal, située dans le district de </a:t>
            </a:r>
            <a:r>
              <a:rPr lang="fr-FR" dirty="0" smtClean="0"/>
              <a:t>Braga.</a:t>
            </a:r>
            <a:endParaRPr lang="fr-FR" dirty="0"/>
          </a:p>
        </p:txBody>
      </p:sp>
      <p:pic>
        <p:nvPicPr>
          <p:cNvPr id="1029" name="Picture 5" descr="Résultat de recherche d'images pour &quot;braga logo&quot;"/>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6444208" y="517322"/>
            <a:ext cx="2143125" cy="214312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www.visitportugal.com"/>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6082257" y="4653136"/>
            <a:ext cx="2867025" cy="5715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6546577"/>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Rectangle 2"/>
          <p:cNvSpPr/>
          <p:nvPr/>
        </p:nvSpPr>
        <p:spPr>
          <a:xfrm>
            <a:off x="0" y="5373216"/>
            <a:ext cx="9144000" cy="1200329"/>
          </a:xfrm>
          <a:prstGeom prst="rect">
            <a:avLst/>
          </a:prstGeom>
        </p:spPr>
        <p:txBody>
          <a:bodyPr wrap="square">
            <a:spAutoFit/>
          </a:bodyPr>
          <a:lstStyle/>
          <a:p>
            <a:r>
              <a:rPr lang="fr-FR" b="1" dirty="0">
                <a:solidFill>
                  <a:schemeClr val="bg1"/>
                </a:solidFill>
              </a:rPr>
              <a:t>Aussi connu comme le sanctuaire du </a:t>
            </a:r>
            <a:r>
              <a:rPr lang="fr-FR" b="1" dirty="0" err="1">
                <a:solidFill>
                  <a:schemeClr val="bg1"/>
                </a:solidFill>
              </a:rPr>
              <a:t>Bom</a:t>
            </a:r>
            <a:r>
              <a:rPr lang="fr-FR" b="1" dirty="0">
                <a:solidFill>
                  <a:schemeClr val="bg1"/>
                </a:solidFill>
              </a:rPr>
              <a:t> </a:t>
            </a:r>
            <a:r>
              <a:rPr lang="fr-FR" b="1" dirty="0" err="1">
                <a:solidFill>
                  <a:schemeClr val="bg1"/>
                </a:solidFill>
              </a:rPr>
              <a:t>Jesus</a:t>
            </a:r>
            <a:r>
              <a:rPr lang="fr-FR" b="1" dirty="0">
                <a:solidFill>
                  <a:schemeClr val="bg1"/>
                </a:solidFill>
              </a:rPr>
              <a:t> de Braga, c’est un lieu où l’art et la nature se combinent parfaitement et font du </a:t>
            </a:r>
            <a:r>
              <a:rPr lang="fr-FR" b="1" dirty="0" err="1">
                <a:solidFill>
                  <a:schemeClr val="bg1"/>
                </a:solidFill>
              </a:rPr>
              <a:t>Bom</a:t>
            </a:r>
            <a:r>
              <a:rPr lang="fr-FR" b="1" dirty="0">
                <a:solidFill>
                  <a:schemeClr val="bg1"/>
                </a:solidFill>
              </a:rPr>
              <a:t> </a:t>
            </a:r>
            <a:r>
              <a:rPr lang="fr-FR" b="1" dirty="0" err="1">
                <a:solidFill>
                  <a:schemeClr val="bg1"/>
                </a:solidFill>
              </a:rPr>
              <a:t>Jesus</a:t>
            </a:r>
            <a:r>
              <a:rPr lang="fr-FR" b="1" dirty="0">
                <a:solidFill>
                  <a:schemeClr val="bg1"/>
                </a:solidFill>
              </a:rPr>
              <a:t> un espace sacré et de repos. L’église a commencé à être construite en 1784 pour remplacer l’ancien temple qui a été démoli à cause de son état. Les travaux ont été achevés en 1811.</a:t>
            </a:r>
          </a:p>
        </p:txBody>
      </p:sp>
    </p:spTree>
    <p:extLst>
      <p:ext uri="{BB962C8B-B14F-4D97-AF65-F5344CB8AC3E}">
        <p14:creationId xmlns:p14="http://schemas.microsoft.com/office/powerpoint/2010/main" val="3599293836"/>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cstate="print">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Rectangle 2"/>
          <p:cNvSpPr/>
          <p:nvPr/>
        </p:nvSpPr>
        <p:spPr>
          <a:xfrm>
            <a:off x="2843808" y="404664"/>
            <a:ext cx="3666196" cy="369332"/>
          </a:xfrm>
          <a:prstGeom prst="rect">
            <a:avLst/>
          </a:prstGeom>
        </p:spPr>
        <p:txBody>
          <a:bodyPr wrap="none">
            <a:spAutoFit/>
          </a:bodyPr>
          <a:lstStyle/>
          <a:p>
            <a:r>
              <a:rPr lang="fr-FR" dirty="0"/>
              <a:t>Vue panoramique de la ville de Braga</a:t>
            </a:r>
          </a:p>
        </p:txBody>
      </p:sp>
    </p:spTree>
    <p:extLst>
      <p:ext uri="{BB962C8B-B14F-4D97-AF65-F5344CB8AC3E}">
        <p14:creationId xmlns:p14="http://schemas.microsoft.com/office/powerpoint/2010/main" val="1242259953"/>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352533198"/>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027801542"/>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cstate="print">
            <a:extLst>
              <a:ext uri="{BEBA8EAE-BF5A-486C-A8C5-ECC9F3942E4B}">
                <a14:imgProps xmlns:a14="http://schemas.microsoft.com/office/drawing/2010/main">
                  <a14:imgLayer r:embed="rId3">
                    <a14:imgEffect>
                      <a14:colorTemperature colorTemp="7200"/>
                    </a14:imgEffect>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610114278"/>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095865238"/>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Image 2"/>
          <p:cNvPicPr>
            <a:picLocks noChangeAspect="1"/>
          </p:cNvPicPr>
          <p:nvPr/>
        </p:nvPicPr>
        <p:blipFill>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777045011"/>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Image 2"/>
          <p:cNvPicPr>
            <a:picLocks noChangeAspect="1"/>
          </p:cNvPicPr>
          <p:nvPr/>
        </p:nvPicPr>
        <p:blipFill>
          <a:blip r:embed="rId3" cstate="print">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4572000" y="0"/>
            <a:ext cx="4572000" cy="6858000"/>
          </a:xfrm>
          <a:prstGeom prst="rect">
            <a:avLst/>
          </a:prstGeom>
        </p:spPr>
      </p:pic>
      <p:pic>
        <p:nvPicPr>
          <p:cNvPr id="4" name="Image 3"/>
          <p:cNvPicPr>
            <a:picLocks noChangeAspect="1"/>
          </p:cNvPicPr>
          <p:nvPr/>
        </p:nvPicPr>
        <p:blipFill>
          <a:blip r:embed="rId5" cstate="print">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0" y="0"/>
            <a:ext cx="4572000" cy="6858000"/>
          </a:xfrm>
          <a:prstGeom prst="rect">
            <a:avLst/>
          </a:prstGeom>
        </p:spPr>
      </p:pic>
    </p:spTree>
    <p:extLst>
      <p:ext uri="{BB962C8B-B14F-4D97-AF65-F5344CB8AC3E}">
        <p14:creationId xmlns:p14="http://schemas.microsoft.com/office/powerpoint/2010/main" val="2172775814"/>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99992" y="0"/>
            <a:ext cx="4644008" cy="6858000"/>
          </a:xfrm>
          <a:prstGeom prst="rect">
            <a:avLst/>
          </a:prstGeom>
        </p:spPr>
      </p:pic>
      <p:sp>
        <p:nvSpPr>
          <p:cNvPr id="3" name="Rectangle 2"/>
          <p:cNvSpPr/>
          <p:nvPr/>
        </p:nvSpPr>
        <p:spPr>
          <a:xfrm>
            <a:off x="-11432" y="12680"/>
            <a:ext cx="4511424" cy="6463308"/>
          </a:xfrm>
          <a:prstGeom prst="rect">
            <a:avLst/>
          </a:prstGeom>
        </p:spPr>
        <p:txBody>
          <a:bodyPr wrap="square">
            <a:spAutoFit/>
          </a:bodyPr>
          <a:lstStyle/>
          <a:p>
            <a:r>
              <a:rPr lang="fr-FR" dirty="0"/>
              <a:t>Des escaliers lient la partie haute de la ville au sanctuaire. Elles sont divisées en trois sections : la partie baroque de 1723, bordée de chapelles où figurent les stations du Chemin de Croix, la partie des cinq sens avec des fontaines allégoriques et des statues de personnages bibliques et la partie des trois vertus construite en 1837 également bordé de chapelles et de fontaines qui représentent la foi, l’espérance et la charité chrétienne. Le grand escalier qui mène au sommet se compose de 17 paliers décorés de fontaines symboliques, de statues allégoriques et autres décorations baroques consacrées à plusieurs thématiques : la Voie Sacrée, les Cinq Sens, les Vertus, le Parvis de Moïse et, au sommet, les huit figures bibliques qui participèrent à la Condamnation de Jésus. À ne pas manquer, la perspective au fond du grand escalier. En regardant vers le haut, les fontaines sculptées dans le granit dans les nombreux paliers se dénotent du blanc en formant un calice, sur lequel "est assise" l’église proprement dite.</a:t>
            </a:r>
          </a:p>
        </p:txBody>
      </p:sp>
    </p:spTree>
    <p:extLst>
      <p:ext uri="{BB962C8B-B14F-4D97-AF65-F5344CB8AC3E}">
        <p14:creationId xmlns:p14="http://schemas.microsoft.com/office/powerpoint/2010/main" val="1695989691"/>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00500" y="0"/>
            <a:ext cx="5143500" cy="6858000"/>
          </a:xfrm>
          <a:prstGeom prst="rect">
            <a:avLst/>
          </a:prstGeom>
        </p:spPr>
      </p:pic>
      <p:sp>
        <p:nvSpPr>
          <p:cNvPr id="3" name="Rectangle 2"/>
          <p:cNvSpPr/>
          <p:nvPr/>
        </p:nvSpPr>
        <p:spPr>
          <a:xfrm>
            <a:off x="0" y="2492896"/>
            <a:ext cx="4000500" cy="2585323"/>
          </a:xfrm>
          <a:prstGeom prst="rect">
            <a:avLst/>
          </a:prstGeom>
        </p:spPr>
        <p:txBody>
          <a:bodyPr wrap="square">
            <a:spAutoFit/>
          </a:bodyPr>
          <a:lstStyle/>
          <a:p>
            <a:r>
              <a:rPr lang="fr-FR" dirty="0"/>
              <a:t>Le funiculaire appelé aussi l’ascenseur relie également la partie haute de la ville au sanctuaire et suit un chemin parallèle aux </a:t>
            </a:r>
            <a:r>
              <a:rPr lang="fr-FR" dirty="0" smtClean="0"/>
              <a:t>escaliers Ouvert </a:t>
            </a:r>
            <a:r>
              <a:rPr lang="fr-FR" dirty="0"/>
              <a:t>en 1882, a été le premier funiculaire construit dans la péninsule ibérique et est aujourd’hui le plus ancien au monde en fonctionnement qui utilise le système de contrepoids d’eau.</a:t>
            </a:r>
          </a:p>
        </p:txBody>
      </p:sp>
    </p:spTree>
    <p:extLst>
      <p:ext uri="{BB962C8B-B14F-4D97-AF65-F5344CB8AC3E}">
        <p14:creationId xmlns:p14="http://schemas.microsoft.com/office/powerpoint/2010/main" val="1547499648"/>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2.bp.blogspot.com/-FgjmVbk-jsQ/Veq-sr65ifI/AAAAAAAAkHU/gcf3mKkzp1Q/s1600/Braga%2B1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334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4655326"/>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198771"/>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70640429"/>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748417356"/>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451118374"/>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964069908"/>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348421821"/>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64288" y="4941168"/>
            <a:ext cx="1298448" cy="1444752"/>
          </a:xfrm>
          <a:prstGeom prst="rect">
            <a:avLst/>
          </a:prstGeom>
        </p:spPr>
      </p:pic>
      <p:sp>
        <p:nvSpPr>
          <p:cNvPr id="3" name="Rectangle 2"/>
          <p:cNvSpPr/>
          <p:nvPr/>
        </p:nvSpPr>
        <p:spPr>
          <a:xfrm>
            <a:off x="323528" y="404664"/>
            <a:ext cx="4049185" cy="923330"/>
          </a:xfrm>
          <a:prstGeom prst="rect">
            <a:avLst/>
          </a:prstGeom>
          <a:noFill/>
        </p:spPr>
        <p:txBody>
          <a:bodyPr wrap="none" lIns="91440" tIns="45720" rIns="91440" bIns="45720">
            <a:spAutoFit/>
          </a:bodyPr>
          <a:lstStyle/>
          <a:p>
            <a:pPr algn="ctr"/>
            <a:r>
              <a:rPr lang="fr-FR" sz="5400" b="1" cap="none" spc="0"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A Bientôt…!!!</a:t>
            </a:r>
            <a:endParaRPr lang="fr-FR" sz="5400" b="1" cap="none" spc="0"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ndParaRPr>
          </a:p>
        </p:txBody>
      </p:sp>
      <p:sp>
        <p:nvSpPr>
          <p:cNvPr id="4" name="ZoneTexte 3"/>
          <p:cNvSpPr txBox="1"/>
          <p:nvPr/>
        </p:nvSpPr>
        <p:spPr>
          <a:xfrm>
            <a:off x="611560" y="3212976"/>
            <a:ext cx="4248472" cy="369332"/>
          </a:xfrm>
          <a:prstGeom prst="rect">
            <a:avLst/>
          </a:prstGeom>
          <a:noFill/>
        </p:spPr>
        <p:txBody>
          <a:bodyPr wrap="square" rtlCol="0">
            <a:spAutoFit/>
          </a:bodyPr>
          <a:lstStyle/>
          <a:p>
            <a:r>
              <a:rPr lang="fr-FR" dirty="0" smtClean="0"/>
              <a:t>Commentaires du NET: photos perso</a:t>
            </a:r>
            <a:endParaRPr lang="fr-FR" dirty="0"/>
          </a:p>
        </p:txBody>
      </p:sp>
    </p:spTree>
    <p:extLst>
      <p:ext uri="{BB962C8B-B14F-4D97-AF65-F5344CB8AC3E}">
        <p14:creationId xmlns:p14="http://schemas.microsoft.com/office/powerpoint/2010/main" val="3860502700"/>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801062944"/>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Rectangle 1"/>
          <p:cNvSpPr/>
          <p:nvPr/>
        </p:nvSpPr>
        <p:spPr>
          <a:xfrm>
            <a:off x="4572000" y="5445224"/>
            <a:ext cx="4572000" cy="646331"/>
          </a:xfrm>
          <a:prstGeom prst="rect">
            <a:avLst/>
          </a:prstGeom>
        </p:spPr>
        <p:txBody>
          <a:bodyPr>
            <a:spAutoFit/>
          </a:bodyPr>
          <a:lstStyle/>
          <a:p>
            <a:r>
              <a:rPr lang="pt-BR" dirty="0"/>
              <a:t>Terreiro dos Evangelistas, et sa grande fontaine centrale.</a:t>
            </a:r>
            <a:endParaRPr lang="fr-FR" dirty="0"/>
          </a:p>
        </p:txBody>
      </p:sp>
    </p:spTree>
    <p:extLst>
      <p:ext uri="{BB962C8B-B14F-4D97-AF65-F5344CB8AC3E}">
        <p14:creationId xmlns:p14="http://schemas.microsoft.com/office/powerpoint/2010/main" val="1572982753"/>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Rectangle 2"/>
          <p:cNvSpPr/>
          <p:nvPr/>
        </p:nvSpPr>
        <p:spPr>
          <a:xfrm>
            <a:off x="1160104" y="116632"/>
            <a:ext cx="3411896" cy="369332"/>
          </a:xfrm>
          <a:prstGeom prst="rect">
            <a:avLst/>
          </a:prstGeom>
        </p:spPr>
        <p:txBody>
          <a:bodyPr wrap="none">
            <a:spAutoFit/>
          </a:bodyPr>
          <a:lstStyle/>
          <a:p>
            <a:r>
              <a:rPr lang="pt-BR" b="1" dirty="0"/>
              <a:t>Cathédrale de Braga (Sé de Braga)</a:t>
            </a:r>
          </a:p>
        </p:txBody>
      </p:sp>
    </p:spTree>
    <p:extLst>
      <p:ext uri="{BB962C8B-B14F-4D97-AF65-F5344CB8AC3E}">
        <p14:creationId xmlns:p14="http://schemas.microsoft.com/office/powerpoint/2010/main" val="4151408023"/>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9424" y="72"/>
            <a:ext cx="5184576" cy="6857928"/>
          </a:xfrm>
          <a:prstGeom prst="rect">
            <a:avLst/>
          </a:prstGeom>
        </p:spPr>
      </p:pic>
      <p:sp>
        <p:nvSpPr>
          <p:cNvPr id="3" name="Rectangle 2"/>
          <p:cNvSpPr/>
          <p:nvPr/>
        </p:nvSpPr>
        <p:spPr>
          <a:xfrm>
            <a:off x="179512" y="260648"/>
            <a:ext cx="3592778" cy="369332"/>
          </a:xfrm>
          <a:prstGeom prst="rect">
            <a:avLst/>
          </a:prstGeom>
        </p:spPr>
        <p:txBody>
          <a:bodyPr wrap="none">
            <a:spAutoFit/>
          </a:bodyPr>
          <a:lstStyle/>
          <a:p>
            <a:r>
              <a:rPr lang="pt-BR" dirty="0">
                <a:hlinkClick r:id="rId3" tooltip="Porte de Braga (page inexistante)"/>
              </a:rPr>
              <a:t>Porte de Braga</a:t>
            </a:r>
            <a:r>
              <a:rPr lang="pt-BR" dirty="0"/>
              <a:t> (Arco da porta nova).</a:t>
            </a:r>
            <a:endParaRPr lang="fr-FR" dirty="0"/>
          </a:p>
        </p:txBody>
      </p:sp>
      <p:sp>
        <p:nvSpPr>
          <p:cNvPr id="4" name="Rectangle 3"/>
          <p:cNvSpPr/>
          <p:nvPr/>
        </p:nvSpPr>
        <p:spPr>
          <a:xfrm>
            <a:off x="6503" y="2276872"/>
            <a:ext cx="3952921" cy="1754326"/>
          </a:xfrm>
          <a:prstGeom prst="rect">
            <a:avLst/>
          </a:prstGeom>
        </p:spPr>
        <p:txBody>
          <a:bodyPr wrap="square">
            <a:spAutoFit/>
          </a:bodyPr>
          <a:lstStyle/>
          <a:p>
            <a:r>
              <a:rPr lang="fr-FR" dirty="0"/>
              <a:t>La Porte fût construite en 1512 pour relier le village médiéval à l’extérieur des murailles au cours de l’expansion de la ville. Ça était la dernière porte ouverte sur les murailles de la ville. L’arche a été construite en 1772.</a:t>
            </a:r>
          </a:p>
        </p:txBody>
      </p:sp>
    </p:spTree>
    <p:extLst>
      <p:ext uri="{BB962C8B-B14F-4D97-AF65-F5344CB8AC3E}">
        <p14:creationId xmlns:p14="http://schemas.microsoft.com/office/powerpoint/2010/main" val="2186733118"/>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Rectangle 2"/>
          <p:cNvSpPr/>
          <p:nvPr/>
        </p:nvSpPr>
        <p:spPr>
          <a:xfrm>
            <a:off x="-4038" y="5805264"/>
            <a:ext cx="9144000" cy="646331"/>
          </a:xfrm>
          <a:prstGeom prst="rect">
            <a:avLst/>
          </a:prstGeom>
        </p:spPr>
        <p:txBody>
          <a:bodyPr wrap="square">
            <a:spAutoFit/>
          </a:bodyPr>
          <a:lstStyle/>
          <a:p>
            <a:r>
              <a:rPr lang="fr-FR" dirty="0"/>
              <a:t>Au </a:t>
            </a:r>
            <a:r>
              <a:rPr lang="fr-FR" dirty="0" err="1"/>
              <a:t>Bom</a:t>
            </a:r>
            <a:r>
              <a:rPr lang="fr-FR" dirty="0"/>
              <a:t> </a:t>
            </a:r>
            <a:r>
              <a:rPr lang="fr-FR" dirty="0" err="1"/>
              <a:t>Jesus</a:t>
            </a:r>
            <a:r>
              <a:rPr lang="fr-FR" dirty="0"/>
              <a:t> vous pourrez aussi admirez les beaux jardins, les grottes, fontaines</a:t>
            </a:r>
            <a:r>
              <a:rPr lang="fr-FR" dirty="0" smtClean="0"/>
              <a:t>, les </a:t>
            </a:r>
            <a:r>
              <a:rPr lang="fr-FR" dirty="0"/>
              <a:t>belvédères, et pourquoi pas naviguer dans le lac avec des bateaux à rames.</a:t>
            </a:r>
          </a:p>
        </p:txBody>
      </p:sp>
    </p:spTree>
    <p:extLst>
      <p:ext uri="{BB962C8B-B14F-4D97-AF65-F5344CB8AC3E}">
        <p14:creationId xmlns:p14="http://schemas.microsoft.com/office/powerpoint/2010/main" val="1217611588"/>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478424348"/>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iming>
    <p:tnLst>
      <p:par>
        <p:cTn id="1" dur="indefinite" restart="never" nodeType="tmRoot"/>
      </p:par>
    </p:tn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210</TotalTime>
  <Words>497</Words>
  <Application>Microsoft Office PowerPoint</Application>
  <PresentationFormat>Affichage à l'écran (4:3)</PresentationFormat>
  <Paragraphs>33</Paragraphs>
  <Slides>36</Slides>
  <Notes>0</Notes>
  <HiddenSlides>0</HiddenSlides>
  <MMClips>0</MMClips>
  <ScaleCrop>false</ScaleCrop>
  <HeadingPairs>
    <vt:vector size="6" baseType="variant">
      <vt:variant>
        <vt:lpstr>Polices utilisées</vt:lpstr>
      </vt:variant>
      <vt:variant>
        <vt:i4>2</vt:i4>
      </vt:variant>
      <vt:variant>
        <vt:lpstr>Thème</vt:lpstr>
      </vt:variant>
      <vt:variant>
        <vt:i4>1</vt:i4>
      </vt:variant>
      <vt:variant>
        <vt:lpstr>Titres des diapositives</vt:lpstr>
      </vt:variant>
      <vt:variant>
        <vt:i4>36</vt:i4>
      </vt:variant>
    </vt:vector>
  </HeadingPairs>
  <TitlesOfParts>
    <vt:vector size="39" baseType="lpstr">
      <vt:lpstr>Arial</vt:lpstr>
      <vt:lpstr>Calibri</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ALPHA</dc:creator>
  <cp:lastModifiedBy>Admin</cp:lastModifiedBy>
  <cp:revision>18</cp:revision>
  <dcterms:created xsi:type="dcterms:W3CDTF">2016-11-20T18:38:43Z</dcterms:created>
  <dcterms:modified xsi:type="dcterms:W3CDTF">2025-03-21T21:54:46Z</dcterms:modified>
</cp:coreProperties>
</file>