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3" r:id="rId4"/>
    <p:sldId id="262" r:id="rId5"/>
    <p:sldId id="261" r:id="rId6"/>
    <p:sldId id="260" r:id="rId7"/>
    <p:sldId id="264" r:id="rId8"/>
    <p:sldId id="258" r:id="rId9"/>
    <p:sldId id="265" r:id="rId10"/>
    <p:sldId id="257" r:id="rId11"/>
    <p:sldId id="266" r:id="rId12"/>
    <p:sldId id="267" r:id="rId13"/>
    <p:sldId id="268" r:id="rId14"/>
    <p:sldId id="269" r:id="rId15"/>
    <p:sldId id="271" r:id="rId16"/>
    <p:sldId id="272" r:id="rId17"/>
    <p:sldId id="270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598" autoAdjust="0"/>
    <p:restoredTop sz="94660"/>
  </p:normalViewPr>
  <p:slideViewPr>
    <p:cSldViewPr snapToGrid="0">
      <p:cViewPr varScale="1">
        <p:scale>
          <a:sx n="81" d="100"/>
          <a:sy n="81" d="100"/>
        </p:scale>
        <p:origin x="228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4DD13-2AD8-70CC-0E15-6DACD76BD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CAC20E-5AE8-85BE-DCFF-FF4B56F37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CE5528-DFC6-6433-B0DD-DB0C7A448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16/03/2025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C0E682-CF5E-05AB-7DAE-D767BBEC3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E0EED3-9958-D099-87B8-551684E66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028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B0A91-6972-2CA8-49FE-16B0A63B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6AA80-C5D9-BB15-81AA-1C9B3E6A9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D70584-C5A1-82AA-7B2E-69D2801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16/03/2025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B40EF3-0C80-4EE5-28E2-1FE4CC563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9D798F-9B8C-423E-AB43-DF6654F7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625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E776D-A95A-513B-587D-2CA3F24F8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1B4AD8-2F8F-D32A-7526-44D83AE40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66AA33-4329-DB45-89C4-CCAAB618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16/03/2025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46F15-321F-3CD2-01BF-72DC3F33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82E56A-23C1-616D-0F6D-342696B2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156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922A3-95A0-BC4D-1B90-80C021383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5FFAC6-606B-95A4-5E5D-A07639972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3621463-ADFA-F5F2-F867-15CBDAF7E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4E109C-E330-D012-EB00-250465E8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16/03/2025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FEE6E2-C933-230C-07A9-9B08BDDBA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C570AC-B63A-B3E0-988B-1BC518C8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20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45E6F-BE83-9DEF-E432-F256323D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6C4061-ED77-02AD-8725-08F936E94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30DA7D-72D9-B0D6-AEF7-18D69B36E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4D2032-ED9F-79A3-B52B-F6BC6EA6E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95CDDE-59DC-67D7-1A9C-A54931D300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37A4B0-9583-3592-6728-3838E6AA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16/03/2025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C70FCEF-5339-716F-2034-AE6B42C4C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95C7C8-73A6-A314-A734-C6EB51D30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400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9549E-4388-0D57-EFA8-DA80A5E00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56EA85-5CD3-CF6C-21E0-5CC338A9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16/03/2025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5723A9-809E-AEF9-E03F-1EA8B843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B03502-EFAE-17CB-7CA2-4AA674B9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875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E4D8DC-96F7-F16A-28AC-A7071E33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16/03/2025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7E044D1-8EFD-487F-E4FB-9E758AEA5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8EED37-5978-078D-AA7E-8707C97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35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84B58-3BC4-121C-2609-9A0D26B84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5529FD-9AFA-4F1D-CB2B-C2D8231A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0AA5C9-71AD-7CCB-08D1-F750CB352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9BBDD6-E194-6150-41F6-FC053E9F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16/03/2025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5F2436-6429-A8E2-C3A1-22EB6BBF4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9CE105-F70E-5859-BEE3-853EDD86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619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FFAF5-F6F3-E8EC-48A0-15987F81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DC4E610-475D-F06B-236F-3ED914F21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947403-911E-D438-92CD-1B1497631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867FA-688C-58A2-3F53-37781ABCB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16/03/2025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87EF39-2EA6-8272-96FB-3A8DA45AA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16753-7761-4EEA-31B9-5CD26355E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75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4094F-F05A-3B89-F69A-7A6268961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CF75F4-5CAF-6D11-9F51-49FF7561A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0C0F39-5750-7B2C-BA8F-432945F9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16/03/2025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5FC473-CEC1-45D7-8CA8-FB91DD843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E794F4-E6C3-55E1-4526-7A2C1941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233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B30029B-3391-3C9A-407E-5A9A6E6DBF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3D9507-E1E0-7DA1-33E7-7C8AD06D9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2ABC23-28FD-1377-A6AA-17A5E766F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16/03/2025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C306ED-A017-1801-4FCE-861E3D27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0C5518-F3E6-56CA-3484-AF3E9917F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00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blinds dir="vert"/>
      </p:transition>
    </mc:Choice>
    <mc:Fallback>
      <p:transition spd="slow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AB49A27-866F-D847-FD3E-98B45D1C4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5345DE-6B0A-D8B6-B479-E48AADCBE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C8A393-7581-6EBF-C494-FC694B202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6C22D8-9856-42D8-AEDF-6388B68D7A68}" type="datetimeFigureOut">
              <a:rPr lang="fr-FR" smtClean="0"/>
              <a:t>16/03/2025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49EAED-03A7-A1D7-4F01-E6090F8AF6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315F8-7F0B-6598-D1E7-F7E9BE7B7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9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:blinds dir="vert"/>
      </p:transition>
    </mc:Choice>
    <mc:Fallback>
      <p:transition spd="slow">
        <p:blinds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D25DE777-359B-91F9-1F75-083277EDD26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0000" y="226255"/>
            <a:ext cx="9612000" cy="640549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8FF495-59BB-0486-B8AA-50E7D1B64158}"/>
              </a:ext>
            </a:extLst>
          </p:cNvPr>
          <p:cNvSpPr txBox="1"/>
          <p:nvPr/>
        </p:nvSpPr>
        <p:spPr>
          <a:xfrm>
            <a:off x="3859480" y="226255"/>
            <a:ext cx="54507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Ville De </a:t>
            </a:r>
            <a:r>
              <a:rPr lang="fr-FR" sz="2400" b="1" dirty="0" err="1">
                <a:solidFill>
                  <a:srgbClr val="FFFF00"/>
                </a:solidFill>
              </a:rPr>
              <a:t>Gimignano</a:t>
            </a:r>
            <a:r>
              <a:rPr lang="fr-FR" sz="2400" b="1" dirty="0">
                <a:solidFill>
                  <a:srgbClr val="FFFF00"/>
                </a:solidFill>
              </a:rPr>
              <a:t> - Italie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9A73F85-39A4-E3E2-2D88-80A6861C2DA3}"/>
              </a:ext>
            </a:extLst>
          </p:cNvPr>
          <p:cNvSpPr txBox="1"/>
          <p:nvPr/>
        </p:nvSpPr>
        <p:spPr>
          <a:xfrm>
            <a:off x="3641766" y="6108525"/>
            <a:ext cx="87046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Cliquez Gauche PPS En Manuel</a:t>
            </a:r>
          </a:p>
        </p:txBody>
      </p:sp>
    </p:spTree>
    <p:extLst>
      <p:ext uri="{BB962C8B-B14F-4D97-AF65-F5344CB8AC3E}">
        <p14:creationId xmlns:p14="http://schemas.microsoft.com/office/powerpoint/2010/main" val="324630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blinds dir="vert"/>
        <p:sndAc>
          <p:stSnd loop="1">
            <p:snd r:embed="rId2" name="Une chanson Italienne sweet people HD.wav"/>
          </p:stSnd>
        </p:sndAc>
      </p:transition>
    </mc:Choice>
    <mc:Fallback>
      <p:transition spd="slow">
        <p:blinds dir="vert"/>
        <p:sndAc>
          <p:stSnd loop="1">
            <p:snd r:embed="rId2" name="Une chanson Italienne sweet people H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6AB4CF-6BF0-328F-0D76-D4307410E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Le contenu généré par l’IA peut être incorrect.">
            <a:extLst>
              <a:ext uri="{FF2B5EF4-FFF2-40B4-BE49-F238E27FC236}">
                <a16:creationId xmlns:a16="http://schemas.microsoft.com/office/drawing/2014/main" id="{5B83F74B-6269-044A-3EDF-13EE84DE01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930" y="578924"/>
            <a:ext cx="3936000" cy="2952000"/>
          </a:xfrm>
          <a:prstGeom prst="rect">
            <a:avLst/>
          </a:prstGeom>
          <a:ln w="228600" cap="sq" cmpd="thickThin">
            <a:solidFill>
              <a:schemeClr val="bg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B3A6E1-1DD8-8C62-36BE-8AEEB1F010D1}"/>
              </a:ext>
            </a:extLst>
          </p:cNvPr>
          <p:cNvSpPr txBox="1"/>
          <p:nvPr/>
        </p:nvSpPr>
        <p:spPr>
          <a:xfrm>
            <a:off x="5894119" y="123076"/>
            <a:ext cx="581495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San </a:t>
            </a:r>
            <a:r>
              <a:rPr lang="fr-FR" sz="2400" b="1" dirty="0" err="1"/>
              <a:t>Gimignano</a:t>
            </a:r>
            <a:r>
              <a:rPr lang="fr-FR" sz="2400" b="1" dirty="0"/>
              <a:t> était au IIIème siècle av J.C., comme beaucoup de petits villages étrusques, situé sur un col dominant le Val d'Elsa.</a:t>
            </a:r>
          </a:p>
          <a:p>
            <a:r>
              <a:rPr lang="fr-FR" sz="2400" b="1" dirty="0"/>
              <a:t>Mais son histoire ne commence véritablement qu'autour du Xème siècle </a:t>
            </a:r>
            <a:r>
              <a:rPr lang="fr-FR" sz="2400" b="1" dirty="0" err="1"/>
              <a:t>ap</a:t>
            </a:r>
            <a:r>
              <a:rPr lang="fr-FR" sz="2400" b="1" dirty="0"/>
              <a:t> J.C., où elle prit le nom du saint évêque de Modène qui aurait défendu le village de l'occupation d'Attila.</a:t>
            </a:r>
          </a:p>
        </p:txBody>
      </p:sp>
      <p:pic>
        <p:nvPicPr>
          <p:cNvPr id="6" name="Image 5" descr="Une image contenant ciel, plein air, bâtiment, nuage&#10;&#10;Le contenu généré par l’IA peut être incorrect.">
            <a:extLst>
              <a:ext uri="{FF2B5EF4-FFF2-40B4-BE49-F238E27FC236}">
                <a16:creationId xmlns:a16="http://schemas.microsoft.com/office/drawing/2014/main" id="{C50DAD59-C238-61A6-27BA-88DC3383F8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91244" y="3539396"/>
            <a:ext cx="4598710" cy="3204000"/>
          </a:xfrm>
          <a:prstGeom prst="rect">
            <a:avLst/>
          </a:prstGeom>
          <a:ln w="88900" cap="sq" cmpd="thickThin">
            <a:solidFill>
              <a:schemeClr val="accent4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8524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blinds dir="vert"/>
      </p:transition>
    </mc:Choice>
    <mc:Fallback>
      <p:transition spd="slow">
        <p:blinds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F28EDEB-6AB8-5553-54FA-76250A18E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scaliers, bâtiment, fenêtre&#10;&#10;Le contenu généré par l’IA peut être incorrect.">
            <a:extLst>
              <a:ext uri="{FF2B5EF4-FFF2-40B4-BE49-F238E27FC236}">
                <a16:creationId xmlns:a16="http://schemas.microsoft.com/office/drawing/2014/main" id="{D697B0C8-F30E-A6CE-E833-F46B0BE7AC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3D28C6-F7E4-1758-E356-28A6BE0EF163}"/>
              </a:ext>
            </a:extLst>
          </p:cNvPr>
          <p:cNvSpPr txBox="1"/>
          <p:nvPr/>
        </p:nvSpPr>
        <p:spPr>
          <a:xfrm>
            <a:off x="3918857" y="6305868"/>
            <a:ext cx="88233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San Gimignano place citerne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684321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blinds dir="vert"/>
      </p:transition>
    </mc:Choice>
    <mc:Fallback>
      <p:transition spd="slow">
        <p:blinds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0D0A642-EC15-BA18-1BD0-760B1DBAB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fenêtre&#10;&#10;Le contenu généré par l’IA peut être incorrect.">
            <a:extLst>
              <a:ext uri="{FF2B5EF4-FFF2-40B4-BE49-F238E27FC236}">
                <a16:creationId xmlns:a16="http://schemas.microsoft.com/office/drawing/2014/main" id="{2E93D440-7A9C-2B16-495D-C2E0AE967E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7256" y="279000"/>
            <a:ext cx="9497487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5FFDAC4-0AEB-1E8E-ADA4-80D87C6863AD}"/>
              </a:ext>
            </a:extLst>
          </p:cNvPr>
          <p:cNvSpPr txBox="1"/>
          <p:nvPr/>
        </p:nvSpPr>
        <p:spPr>
          <a:xfrm>
            <a:off x="3820886" y="6327157"/>
            <a:ext cx="609797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2400" b="1" dirty="0">
                <a:solidFill>
                  <a:srgbClr val="FFFF00"/>
                </a:solidFill>
              </a:rPr>
              <a:t>Piazza del Duomo et la Collégiale.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591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blinds dir="vert"/>
      </p:transition>
    </mc:Choice>
    <mc:Fallback>
      <p:transition spd="slow">
        <p:blinds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8F8D20-03C7-BF1C-72DB-2C62857E4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château&#10;&#10;Le contenu généré par l’IA peut être incorrect.">
            <a:extLst>
              <a:ext uri="{FF2B5EF4-FFF2-40B4-BE49-F238E27FC236}">
                <a16:creationId xmlns:a16="http://schemas.microsoft.com/office/drawing/2014/main" id="{1D54CF91-BCAA-4C52-C2C0-7C45102421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4376" y="279000"/>
            <a:ext cx="4725000" cy="630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47AFB6-10D6-8DDA-174B-CB8900A1CE0F}"/>
              </a:ext>
            </a:extLst>
          </p:cNvPr>
          <p:cNvSpPr txBox="1"/>
          <p:nvPr/>
        </p:nvSpPr>
        <p:spPr>
          <a:xfrm>
            <a:off x="5213268" y="6117335"/>
            <a:ext cx="31113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>
                <a:solidFill>
                  <a:srgbClr val="FFFF00"/>
                </a:solidFill>
              </a:rPr>
              <a:t>San Gimignano tour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03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blinds dir="vert"/>
      </p:transition>
    </mc:Choice>
    <mc:Fallback>
      <p:transition spd="slow">
        <p:blinds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8393E28-9DB7-1A74-65DB-BEFA0D4A1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ntagne, Ruines&#10;&#10;Le contenu généré par l’IA peut être incorrect.">
            <a:extLst>
              <a:ext uri="{FF2B5EF4-FFF2-40B4-BE49-F238E27FC236}">
                <a16:creationId xmlns:a16="http://schemas.microsoft.com/office/drawing/2014/main" id="{C4D46879-1483-7F9B-72E9-30189F7181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4000" y="207000"/>
            <a:ext cx="6444000" cy="6444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9D2E55-43F8-A7F4-DDB7-F1780F4E6446}"/>
              </a:ext>
            </a:extLst>
          </p:cNvPr>
          <p:cNvSpPr txBox="1"/>
          <p:nvPr/>
        </p:nvSpPr>
        <p:spPr>
          <a:xfrm>
            <a:off x="2363189" y="6305798"/>
            <a:ext cx="9179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Depuis la tour "Grossa" (54m) du Palazzo del Popolo (1283)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05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blinds dir="vert"/>
      </p:transition>
    </mc:Choice>
    <mc:Fallback>
      <p:transition spd="slow">
        <p:blinds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41183D-77F1-D117-94DD-20F49250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anorama&#10;&#10;Le contenu généré par l’IA peut être incorrect.">
            <a:extLst>
              <a:ext uri="{FF2B5EF4-FFF2-40B4-BE49-F238E27FC236}">
                <a16:creationId xmlns:a16="http://schemas.microsoft.com/office/drawing/2014/main" id="{A2103535-6E7E-24FF-5426-2D48B11A5E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481" y="309517"/>
            <a:ext cx="11565885" cy="3024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 descr="Une image contenant ciel, bâtiment, plein air, arcade&#10;&#10;Le contenu généré par l’IA peut être incorrect.">
            <a:extLst>
              <a:ext uri="{FF2B5EF4-FFF2-40B4-BE49-F238E27FC236}">
                <a16:creationId xmlns:a16="http://schemas.microsoft.com/office/drawing/2014/main" id="{2DC372BB-5301-28D7-7543-4CEF9FA237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7000" y="3333517"/>
            <a:ext cx="9398000" cy="3530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1447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blinds dir="vert"/>
      </p:transition>
    </mc:Choice>
    <mc:Fallback>
      <p:transition spd="slow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363A55-9570-9D70-6D32-565D64F8E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Village&#10;&#10;Le contenu généré par l’IA peut être incorrect.">
            <a:extLst>
              <a:ext uri="{FF2B5EF4-FFF2-40B4-BE49-F238E27FC236}">
                <a16:creationId xmlns:a16="http://schemas.microsoft.com/office/drawing/2014/main" id="{C0F73C83-4C38-7EB0-5D37-361ADF9FAD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3970" y="1887402"/>
            <a:ext cx="4212000" cy="3159000"/>
          </a:xfrm>
          <a:prstGeom prst="rect">
            <a:avLst/>
          </a:prstGeom>
          <a:ln w="2286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bâtiment, habits&#10;&#10;Le contenu généré par l’IA peut être incorrect.">
            <a:extLst>
              <a:ext uri="{FF2B5EF4-FFF2-40B4-BE49-F238E27FC236}">
                <a16:creationId xmlns:a16="http://schemas.microsoft.com/office/drawing/2014/main" id="{9549E0FC-D098-0230-B7A3-40854501C37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1646" y="225893"/>
            <a:ext cx="4860000" cy="648201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C25B446-2750-B444-2180-7C478BD94DCA}"/>
              </a:ext>
            </a:extLst>
          </p:cNvPr>
          <p:cNvSpPr txBox="1"/>
          <p:nvPr/>
        </p:nvSpPr>
        <p:spPr>
          <a:xfrm>
            <a:off x="7165899" y="380011"/>
            <a:ext cx="44057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>
                <a:solidFill>
                  <a:srgbClr val="FFFF00"/>
                </a:solidFill>
              </a:rPr>
              <a:t>La porte principale : la Porta San Giovanni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081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blinds dir="vert"/>
      </p:transition>
    </mc:Choice>
    <mc:Fallback>
      <p:transition spd="slow">
        <p:blinds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F0838F0-8157-A05F-C32C-4D8D77165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vacances&#10;&#10;Le contenu généré par l’IA peut être incorrect.">
            <a:extLst>
              <a:ext uri="{FF2B5EF4-FFF2-40B4-BE49-F238E27FC236}">
                <a16:creationId xmlns:a16="http://schemas.microsoft.com/office/drawing/2014/main" id="{CF9D142D-5322-E0C1-1CF9-7C39B01781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A57DAB-2C9B-D5D9-72C7-3CC1BC137C37}"/>
              </a:ext>
            </a:extLst>
          </p:cNvPr>
          <p:cNvSpPr txBox="1"/>
          <p:nvPr/>
        </p:nvSpPr>
        <p:spPr>
          <a:xfrm>
            <a:off x="3978233" y="138167"/>
            <a:ext cx="7742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>
                <a:solidFill>
                  <a:srgbClr val="FFFF00"/>
                </a:solidFill>
              </a:rPr>
              <a:t>San gimignano via san giovanni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291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blinds dir="vert"/>
      </p:transition>
    </mc:Choice>
    <mc:Fallback>
      <p:transition spd="slow">
        <p:blinds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FB7F01-1ACC-252A-00B2-50D44648C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Le contenu généré par l’IA peut être incorrect.">
            <a:extLst>
              <a:ext uri="{FF2B5EF4-FFF2-40B4-BE49-F238E27FC236}">
                <a16:creationId xmlns:a16="http://schemas.microsoft.com/office/drawing/2014/main" id="{EA19C615-2DBF-B13E-8BE1-772A2A529E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0679" y="171000"/>
            <a:ext cx="4885483" cy="651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6BE022-F070-90B3-F39B-685A946AC4E4}"/>
              </a:ext>
            </a:extLst>
          </p:cNvPr>
          <p:cNvSpPr txBox="1"/>
          <p:nvPr/>
        </p:nvSpPr>
        <p:spPr>
          <a:xfrm>
            <a:off x="8678057" y="3429000"/>
            <a:ext cx="25916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>
                <a:solidFill>
                  <a:schemeClr val="bg1"/>
                </a:solidFill>
              </a:rPr>
              <a:t>San gimignano via san matteo 02 arco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95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blinds dir="vert"/>
      </p:transition>
    </mc:Choice>
    <mc:Fallback>
      <p:transition spd="slow">
        <p:blinds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982DBF-E92A-4410-D238-0942D9F17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4939FC8F-200C-C0B6-8C36-66CD41C053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38" y="279000"/>
            <a:ext cx="4723523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2A5862-C3C9-91EC-D77A-ED9B4AF9EF9E}"/>
              </a:ext>
            </a:extLst>
          </p:cNvPr>
          <p:cNvSpPr txBox="1"/>
          <p:nvPr/>
        </p:nvSpPr>
        <p:spPr>
          <a:xfrm>
            <a:off x="3574474" y="279000"/>
            <a:ext cx="57001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>
                <a:solidFill>
                  <a:srgbClr val="FFFF00"/>
                </a:solidFill>
              </a:rPr>
              <a:t> </a:t>
            </a:r>
            <a:r>
              <a:rPr lang="it-IT" sz="2400" b="1" dirty="0"/>
              <a:t>San Gimignano, Porta San Matteo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615642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blinds dir="vert"/>
      </p:transition>
    </mc:Choice>
    <mc:Fallback>
      <p:transition spd="slow">
        <p:blinds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0B243B-93EC-7F63-FB81-A88894158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Le contenu généré par l’IA peut être incorrect.">
            <a:extLst>
              <a:ext uri="{FF2B5EF4-FFF2-40B4-BE49-F238E27FC236}">
                <a16:creationId xmlns:a16="http://schemas.microsoft.com/office/drawing/2014/main" id="{13596776-30F5-D60F-4EAF-8AB68E467C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5913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10EAE4-88ED-EEDF-6270-DAA58D765048}"/>
              </a:ext>
            </a:extLst>
          </p:cNvPr>
          <p:cNvSpPr txBox="1"/>
          <p:nvPr/>
        </p:nvSpPr>
        <p:spPr>
          <a:xfrm>
            <a:off x="213756" y="3429000"/>
            <a:ext cx="2743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Bastion des Murs de San Gimignano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637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blinds dir="vert"/>
      </p:transition>
    </mc:Choice>
    <mc:Fallback>
      <p:transition spd="slow">
        <p:blinds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9EAAE2-BC33-A7E4-ADA1-ECBD1ABA8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bâtiment, plante, pavé&#10;&#10;Le contenu généré par l’IA peut être incorrect.">
            <a:extLst>
              <a:ext uri="{FF2B5EF4-FFF2-40B4-BE49-F238E27FC236}">
                <a16:creationId xmlns:a16="http://schemas.microsoft.com/office/drawing/2014/main" id="{89C40FB6-CBBC-2830-77DB-55A005CDD5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132" y="3158911"/>
            <a:ext cx="4860000" cy="3242498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 descr="Une image contenant plein air, bâtiment, ciel, tourisme&#10;&#10;Le contenu généré par l’IA peut être incorrect.">
            <a:extLst>
              <a:ext uri="{FF2B5EF4-FFF2-40B4-BE49-F238E27FC236}">
                <a16:creationId xmlns:a16="http://schemas.microsoft.com/office/drawing/2014/main" id="{350FCD3B-C837-1104-F77A-A3059B8CE50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2872" y="489593"/>
            <a:ext cx="4392000" cy="2939407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98647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blinds dir="vert"/>
      </p:transition>
    </mc:Choice>
    <mc:Fallback>
      <p:transition spd="slow">
        <p:blinds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4D29B7-8D88-90C8-490E-5FAD4B76A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arche, ville&#10;&#10;Le contenu généré par l’IA peut être incorrect.">
            <a:extLst>
              <a:ext uri="{FF2B5EF4-FFF2-40B4-BE49-F238E27FC236}">
                <a16:creationId xmlns:a16="http://schemas.microsoft.com/office/drawing/2014/main" id="{67EF428D-917D-D736-1761-2494334272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8751" y="510643"/>
            <a:ext cx="4500000" cy="3011688"/>
          </a:xfrm>
          <a:prstGeom prst="rect">
            <a:avLst/>
          </a:prstGeom>
          <a:ln w="2286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scène, magasin, Magasin, personne&#10;&#10;Le contenu généré par l’IA peut être incorrect.">
            <a:extLst>
              <a:ext uri="{FF2B5EF4-FFF2-40B4-BE49-F238E27FC236}">
                <a16:creationId xmlns:a16="http://schemas.microsoft.com/office/drawing/2014/main" id="{AA02AAF6-41EA-A784-C87B-A549FC0A75F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3251" y="3289466"/>
            <a:ext cx="4572189" cy="3060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94088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blinds dir="vert"/>
      </p:transition>
    </mc:Choice>
    <mc:Fallback>
      <p:transition spd="slow">
        <p:blinds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B451BE-ABA2-652D-0000-C937862DE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onneau, plein air, vignoble, fleur&#10;&#10;Le contenu généré par l’IA peut être incorrect.">
            <a:extLst>
              <a:ext uri="{FF2B5EF4-FFF2-40B4-BE49-F238E27FC236}">
                <a16:creationId xmlns:a16="http://schemas.microsoft.com/office/drawing/2014/main" id="{7815B298-0845-4CD1-B337-17B865F7EE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4322" y="1885107"/>
            <a:ext cx="5940000" cy="3087786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table, restaurant, vignoble&#10;&#10;Le contenu généré par l’IA peut être incorrect.">
            <a:extLst>
              <a:ext uri="{FF2B5EF4-FFF2-40B4-BE49-F238E27FC236}">
                <a16:creationId xmlns:a16="http://schemas.microsoft.com/office/drawing/2014/main" id="{D5F358EF-7A11-264F-51E6-CF94E77301A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0686" y="973121"/>
            <a:ext cx="3132000" cy="4698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EEBF6C0-13E0-0083-2797-59886FFC53DF}"/>
              </a:ext>
            </a:extLst>
          </p:cNvPr>
          <p:cNvSpPr txBox="1"/>
          <p:nvPr/>
        </p:nvSpPr>
        <p:spPr>
          <a:xfrm>
            <a:off x="0" y="5308270"/>
            <a:ext cx="107471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Dîner ou déjeuner avec dégustation de vin sur la véranda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422483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blinds dir="vert"/>
      </p:transition>
    </mc:Choice>
    <mc:Fallback>
      <p:transition spd="slow">
        <p:blinds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AEF1A97-C35F-AF2A-0A1A-EA8434FDD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vaisselle, femme, habits&#10;&#10;Le contenu généré par l’IA peut être incorrect.">
            <a:extLst>
              <a:ext uri="{FF2B5EF4-FFF2-40B4-BE49-F238E27FC236}">
                <a16:creationId xmlns:a16="http://schemas.microsoft.com/office/drawing/2014/main" id="{23BCB3AC-8B60-4B7C-1B04-2172AD12F9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3320681"/>
            <a:ext cx="4608000" cy="30672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meubles, chaise, Table de cuisine et de salle à manger, table basse&#10;&#10;Le contenu généré par l’IA peut être incorrect.">
            <a:extLst>
              <a:ext uri="{FF2B5EF4-FFF2-40B4-BE49-F238E27FC236}">
                <a16:creationId xmlns:a16="http://schemas.microsoft.com/office/drawing/2014/main" id="{E71DA0A9-2BAD-C4CC-9006-0D561E94526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58400" y="484855"/>
            <a:ext cx="3924000" cy="2944145"/>
          </a:xfrm>
          <a:prstGeom prst="rect">
            <a:avLst/>
          </a:prstGeom>
          <a:ln w="228600" cap="sq" cmpd="thickThin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37043D6-1A96-319D-F192-05134033CDCC}"/>
              </a:ext>
            </a:extLst>
          </p:cNvPr>
          <p:cNvSpPr txBox="1"/>
          <p:nvPr/>
        </p:nvSpPr>
        <p:spPr>
          <a:xfrm>
            <a:off x="5581403" y="3752603"/>
            <a:ext cx="66105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Dîner ou déjeuner avec dégustation de vin sur la véranda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404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blinds dir="vert"/>
      </p:transition>
    </mc:Choice>
    <mc:Fallback>
      <p:transition spd="slow">
        <p:blinds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D9F60D-2A70-DF6A-75D3-CAFFB96C2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aisselle, nourriture, repas, Plat&#10;&#10;Le contenu généré par l’IA peut être incorrect.">
            <a:extLst>
              <a:ext uri="{FF2B5EF4-FFF2-40B4-BE49-F238E27FC236}">
                <a16:creationId xmlns:a16="http://schemas.microsoft.com/office/drawing/2014/main" id="{1DFF0F54-084A-3D6E-D874-A3DEEB0489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881" y="563634"/>
            <a:ext cx="3895603" cy="4860000"/>
          </a:xfrm>
          <a:prstGeom prst="rect">
            <a:avLst/>
          </a:prstGeom>
          <a:ln w="2286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ersonne, fromages, Fabrication du fromage, laitier&#10;&#10;Le contenu généré par l’IA peut être incorrect.">
            <a:extLst>
              <a:ext uri="{FF2B5EF4-FFF2-40B4-BE49-F238E27FC236}">
                <a16:creationId xmlns:a16="http://schemas.microsoft.com/office/drawing/2014/main" id="{475A57F0-3577-0881-1212-941B4742A64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0119" y="3298558"/>
            <a:ext cx="4536000" cy="3024000"/>
          </a:xfrm>
          <a:prstGeom prst="rect">
            <a:avLst/>
          </a:prstGeom>
          <a:ln w="2286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68302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blinds dir="vert"/>
      </p:transition>
    </mc:Choice>
    <mc:Fallback>
      <p:transition spd="slow">
        <p:blinds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83A421-6502-AEB4-636D-F8E7AF21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Graisse animale, viande rouge, Charcuterie&#10;&#10;Le contenu généré par l’IA peut être incorrect.">
            <a:extLst>
              <a:ext uri="{FF2B5EF4-FFF2-40B4-BE49-F238E27FC236}">
                <a16:creationId xmlns:a16="http://schemas.microsoft.com/office/drawing/2014/main" id="{1AD10F04-3165-915C-9EF1-654FB5B686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846" y="3429000"/>
            <a:ext cx="4320000" cy="2875500"/>
          </a:xfrm>
          <a:prstGeom prst="rect">
            <a:avLst/>
          </a:prstGeom>
          <a:ln w="228600" cap="sq" cmpd="thickThin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herbe, plein air, plante, arbre&#10;&#10;Le contenu généré par l’IA peut être incorrect.">
            <a:extLst>
              <a:ext uri="{FF2B5EF4-FFF2-40B4-BE49-F238E27FC236}">
                <a16:creationId xmlns:a16="http://schemas.microsoft.com/office/drawing/2014/main" id="{8E513224-AC25-99A2-7DF6-ECDBFDA7A80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6926" y="657409"/>
            <a:ext cx="4464000" cy="2971350"/>
          </a:xfrm>
          <a:prstGeom prst="rect">
            <a:avLst/>
          </a:prstGeom>
          <a:ln w="228600" cap="sq" cmpd="thickThin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53680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blinds dir="vert"/>
      </p:transition>
    </mc:Choice>
    <mc:Fallback>
      <p:transition spd="slow">
        <p:blinds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32667C7-6DB5-D1A4-314D-F62642E35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nuage, ciel&#10;&#10;Le contenu généré par l’IA peut être incorrect.">
            <a:extLst>
              <a:ext uri="{FF2B5EF4-FFF2-40B4-BE49-F238E27FC236}">
                <a16:creationId xmlns:a16="http://schemas.microsoft.com/office/drawing/2014/main" id="{92732FB4-7EE6-9318-E7C7-B7F5C1AB7D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6567" y="656276"/>
            <a:ext cx="4608000" cy="3072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eau, ciel, nuage&#10;&#10;Le contenu généré par l’IA peut être incorrect.">
            <a:extLst>
              <a:ext uri="{FF2B5EF4-FFF2-40B4-BE49-F238E27FC236}">
                <a16:creationId xmlns:a16="http://schemas.microsoft.com/office/drawing/2014/main" id="{CEA97644-1151-8D61-7C49-59F252C41BB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7433" y="3201679"/>
            <a:ext cx="4608000" cy="3072000"/>
          </a:xfrm>
          <a:prstGeom prst="rect">
            <a:avLst/>
          </a:prstGeom>
          <a:ln w="2286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07798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blinds dir="vert"/>
      </p:transition>
    </mc:Choice>
    <mc:Fallback>
      <p:transition spd="slow">
        <p:blinds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3DA563-38ED-BABC-7EB8-3BC7E836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nature, eau&#10;&#10;Le contenu généré par l’IA peut être incorrect.">
            <a:extLst>
              <a:ext uri="{FF2B5EF4-FFF2-40B4-BE49-F238E27FC236}">
                <a16:creationId xmlns:a16="http://schemas.microsoft.com/office/drawing/2014/main" id="{4500986D-5724-F2CB-6A2A-1E88BE4C20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130" y="3191494"/>
            <a:ext cx="4644000" cy="3096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ciel, personnes&#10;&#10;Le contenu généré par l’IA peut être incorrect.">
            <a:extLst>
              <a:ext uri="{FF2B5EF4-FFF2-40B4-BE49-F238E27FC236}">
                <a16:creationId xmlns:a16="http://schemas.microsoft.com/office/drawing/2014/main" id="{B3C4E2BA-7901-18FA-0136-7FE70B7B81B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7870" y="600927"/>
            <a:ext cx="4356000" cy="2911200"/>
          </a:xfrm>
          <a:prstGeom prst="rect">
            <a:avLst/>
          </a:prstGeom>
          <a:ln w="228600" cap="sq" cmpd="thickThin">
            <a:solidFill>
              <a:schemeClr val="bg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70646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blinds dir="vert"/>
      </p:transition>
    </mc:Choice>
    <mc:Fallback>
      <p:transition spd="slow">
        <p:blinds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47896F-FE41-6CCF-D808-4C9CDA65C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nourriture, ciel&#10;&#10;Le contenu généré par l’IA peut être incorrect.">
            <a:extLst>
              <a:ext uri="{FF2B5EF4-FFF2-40B4-BE49-F238E27FC236}">
                <a16:creationId xmlns:a16="http://schemas.microsoft.com/office/drawing/2014/main" id="{C94A50F7-7539-3D3C-9848-6B6F09B306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033" y="566718"/>
            <a:ext cx="4248000" cy="2974431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pot de fleurs, sol&#10;&#10;Le contenu généré par l’IA peut être incorrect.">
            <a:extLst>
              <a:ext uri="{FF2B5EF4-FFF2-40B4-BE49-F238E27FC236}">
                <a16:creationId xmlns:a16="http://schemas.microsoft.com/office/drawing/2014/main" id="{AEBEC6C7-D8CF-E210-DE64-37AEBC5664C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1967" y="3120242"/>
            <a:ext cx="4644000" cy="3171530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10867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blinds dir="vert"/>
      </p:transition>
    </mc:Choice>
    <mc:Fallback>
      <p:transition spd="slow">
        <p:blinds dir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3C3867-28D2-76E9-5446-81716A4B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Photographie aérienne, plein air, Vue plongeante&#10;&#10;Le contenu généré par l’IA peut être incorrect.">
            <a:extLst>
              <a:ext uri="{FF2B5EF4-FFF2-40B4-BE49-F238E27FC236}">
                <a16:creationId xmlns:a16="http://schemas.microsoft.com/office/drawing/2014/main" id="{BF50B9EE-636E-1338-5CB9-04E18BCAC8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000" y="3544200"/>
            <a:ext cx="5472000" cy="29184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paysage, maison, arbre&#10;&#10;Le contenu généré par l’IA peut être incorrect.">
            <a:extLst>
              <a:ext uri="{FF2B5EF4-FFF2-40B4-BE49-F238E27FC236}">
                <a16:creationId xmlns:a16="http://schemas.microsoft.com/office/drawing/2014/main" id="{44CB9F16-6DE1-75F3-0BC6-C087C206E09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8000" y="395400"/>
            <a:ext cx="5580000" cy="2976000"/>
          </a:xfrm>
          <a:prstGeom prst="rect">
            <a:avLst/>
          </a:prstGeom>
          <a:ln w="228600" cap="sq" cmpd="thickThin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533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blinds dir="vert"/>
      </p:transition>
    </mc:Choice>
    <mc:Fallback>
      <p:transition spd="slow">
        <p:blinds dir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92616C-4CD1-2E7C-BE61-3AB417679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voyage&#10;&#10;Le contenu généré par l’IA peut être incorrect.">
            <a:extLst>
              <a:ext uri="{FF2B5EF4-FFF2-40B4-BE49-F238E27FC236}">
                <a16:creationId xmlns:a16="http://schemas.microsoft.com/office/drawing/2014/main" id="{B428431B-D071-D7D4-0F6E-E0B76E7648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000" y="472200"/>
            <a:ext cx="5544000" cy="2956800"/>
          </a:xfrm>
          <a:prstGeom prst="rect">
            <a:avLst/>
          </a:prstGeom>
          <a:ln w="2286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fenêtre, maison&#10;&#10;Le contenu généré par l’IA peut être incorrect.">
            <a:extLst>
              <a:ext uri="{FF2B5EF4-FFF2-40B4-BE49-F238E27FC236}">
                <a16:creationId xmlns:a16="http://schemas.microsoft.com/office/drawing/2014/main" id="{0CBED5B5-1CA7-38A8-27B1-8974AF4F298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9045" y="3298371"/>
            <a:ext cx="4570955" cy="3060000"/>
          </a:xfrm>
          <a:prstGeom prst="rect">
            <a:avLst/>
          </a:prstGeom>
          <a:ln w="228600" cap="sq" cmpd="thickThin">
            <a:solidFill>
              <a:schemeClr val="tx2">
                <a:lumMod val="25000"/>
                <a:lumOff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7110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blinds dir="vert"/>
      </p:transition>
    </mc:Choice>
    <mc:Fallback>
      <p:transition spd="slow">
        <p:blinds dir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5D6BCA-331B-A8E6-87A6-7431AB3B8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D960372D-9972-18D0-D1DC-7215B5F555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581" y="3170711"/>
            <a:ext cx="4680000" cy="3133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plein air, drapeau, personne&#10;&#10;Le contenu généré par l’IA peut être incorrect.">
            <a:extLst>
              <a:ext uri="{FF2B5EF4-FFF2-40B4-BE49-F238E27FC236}">
                <a16:creationId xmlns:a16="http://schemas.microsoft.com/office/drawing/2014/main" id="{A94D6CF9-0632-143E-142D-6068FF857C9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0419" y="617516"/>
            <a:ext cx="4644000" cy="3108900"/>
          </a:xfrm>
          <a:prstGeom prst="rect">
            <a:avLst/>
          </a:prstGeom>
          <a:ln w="228600" cap="sq" cmpd="thickThin">
            <a:solidFill>
              <a:schemeClr val="bg1">
                <a:lumMod val="6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2836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blinds dir="vert"/>
      </p:transition>
    </mc:Choice>
    <mc:Fallback>
      <p:transition spd="slow">
        <p:blinds dir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BAED58-0B72-276D-92C8-43836C7DC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fenêtre&#10;&#10;Le contenu généré par l’IA peut être incorrect.">
            <a:extLst>
              <a:ext uri="{FF2B5EF4-FFF2-40B4-BE49-F238E27FC236}">
                <a16:creationId xmlns:a16="http://schemas.microsoft.com/office/drawing/2014/main" id="{4A3EF591-DFEC-FFCD-E404-D66E6E31AC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569" y="676917"/>
            <a:ext cx="3156581" cy="4716000"/>
          </a:xfrm>
          <a:prstGeom prst="rect">
            <a:avLst/>
          </a:prstGeom>
          <a:ln w="2286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fenêtre, ciel, tour&#10;&#10;Le contenu généré par l’IA peut être incorrect.">
            <a:extLst>
              <a:ext uri="{FF2B5EF4-FFF2-40B4-BE49-F238E27FC236}">
                <a16:creationId xmlns:a16="http://schemas.microsoft.com/office/drawing/2014/main" id="{5A9B399C-DA8D-311A-81FA-A5060687382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82850" y="1520067"/>
            <a:ext cx="3156581" cy="4716000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78784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blinds dir="vert"/>
      </p:transition>
    </mc:Choice>
    <mc:Fallback>
      <p:transition spd="slow">
        <p:blinds dir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2051BA-8D60-6600-7310-3254C5EC6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habits, personne&#10;&#10;Le contenu généré par l’IA peut être incorrect.">
            <a:extLst>
              <a:ext uri="{FF2B5EF4-FFF2-40B4-BE49-F238E27FC236}">
                <a16:creationId xmlns:a16="http://schemas.microsoft.com/office/drawing/2014/main" id="{C4C99217-4532-73ED-AC23-9372B68A9D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272" y="1080686"/>
            <a:ext cx="3012006" cy="450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route, ciel&#10;&#10;Le contenu généré par l’IA peut être incorrect.">
            <a:extLst>
              <a:ext uri="{FF2B5EF4-FFF2-40B4-BE49-F238E27FC236}">
                <a16:creationId xmlns:a16="http://schemas.microsoft.com/office/drawing/2014/main" id="{22F56606-54D1-D5A7-90F5-EB0943F5860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8728" y="1831279"/>
            <a:ext cx="4500000" cy="2998813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17102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blinds dir="vert"/>
      </p:transition>
    </mc:Choice>
    <mc:Fallback>
      <p:transition spd="slow">
        <p:blinds dir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67013D-3B65-3849-BD01-9E5CA057B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hapelle, cathédrale, coffre&#10;&#10;Le contenu généré par l’IA peut être incorrect.">
            <a:extLst>
              <a:ext uri="{FF2B5EF4-FFF2-40B4-BE49-F238E27FC236}">
                <a16:creationId xmlns:a16="http://schemas.microsoft.com/office/drawing/2014/main" id="{666F30A7-9D92-0EAB-4225-EAF0FE640F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238" y="529890"/>
            <a:ext cx="4644000" cy="3093982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plein air, ruelle, meubles&#10;&#10;Le contenu généré par l’IA peut être incorrect.">
            <a:extLst>
              <a:ext uri="{FF2B5EF4-FFF2-40B4-BE49-F238E27FC236}">
                <a16:creationId xmlns:a16="http://schemas.microsoft.com/office/drawing/2014/main" id="{CC214F18-CFF4-693C-81A2-CA6D66EF879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5915" y="3429000"/>
            <a:ext cx="4376847" cy="2916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68668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blinds dir="vert"/>
      </p:transition>
    </mc:Choice>
    <mc:Fallback>
      <p:transition spd="slow">
        <p:blinds dir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FEDA22-C2D6-77CF-CFA3-F5EB45EE54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ciel, nuage&#10;&#10;Le contenu généré par l’IA peut être incorrect.">
            <a:extLst>
              <a:ext uri="{FF2B5EF4-FFF2-40B4-BE49-F238E27FC236}">
                <a16:creationId xmlns:a16="http://schemas.microsoft.com/office/drawing/2014/main" id="{F03A527A-F58F-567C-838B-54E8BB9C00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0000" y="3512127"/>
            <a:ext cx="8532000" cy="311062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Ruines, plein air, arcade&#10;&#10;Le contenu généré par l’IA peut être incorrect.">
            <a:extLst>
              <a:ext uri="{FF2B5EF4-FFF2-40B4-BE49-F238E27FC236}">
                <a16:creationId xmlns:a16="http://schemas.microsoft.com/office/drawing/2014/main" id="{27690608-ACE2-DA13-70E8-08B0B5A32C8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441" y="213873"/>
            <a:ext cx="4516224" cy="3132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2BEDAA5-F520-F80C-EDA6-CD4CC7E7938E}"/>
              </a:ext>
            </a:extLst>
          </p:cNvPr>
          <p:cNvSpPr txBox="1"/>
          <p:nvPr/>
        </p:nvSpPr>
        <p:spPr>
          <a:xfrm>
            <a:off x="725353" y="235248"/>
            <a:ext cx="32300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place du </a:t>
            </a:r>
            <a:r>
              <a:rPr lang="fr-FR" sz="2400" b="1" dirty="0" err="1">
                <a:solidFill>
                  <a:srgbClr val="FFFF00"/>
                </a:solidFill>
              </a:rPr>
              <a:t>Duomo</a:t>
            </a:r>
            <a:r>
              <a:rPr lang="fr-FR" sz="2400" b="1" dirty="0">
                <a:solidFill>
                  <a:srgbClr val="FFFF00"/>
                </a:solidFill>
              </a:rPr>
              <a:t> se trouve au cœur du centre historique avec la cathédrale, le hall public, le théâtre et la loggia</a:t>
            </a:r>
          </a:p>
        </p:txBody>
      </p:sp>
    </p:spTree>
    <p:extLst>
      <p:ext uri="{BB962C8B-B14F-4D97-AF65-F5344CB8AC3E}">
        <p14:creationId xmlns:p14="http://schemas.microsoft.com/office/powerpoint/2010/main" val="1976677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blinds dir="vert"/>
      </p:transition>
    </mc:Choice>
    <mc:Fallback>
      <p:transition spd="slow">
        <p:blinds dir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B14E40-3E32-8D91-56C1-82B6EB6E1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plein air, fenêtre, ruelle&#10;&#10;Le contenu généré par l’IA peut être incorrect.">
            <a:extLst>
              <a:ext uri="{FF2B5EF4-FFF2-40B4-BE49-F238E27FC236}">
                <a16:creationId xmlns:a16="http://schemas.microsoft.com/office/drawing/2014/main" id="{FB31D874-B8EF-14EE-C290-8CFC387C1A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7050" y="448556"/>
            <a:ext cx="4464000" cy="2980444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ciel, nuage, sol&#10;&#10;Le contenu généré par l’IA peut être incorrect.">
            <a:extLst>
              <a:ext uri="{FF2B5EF4-FFF2-40B4-BE49-F238E27FC236}">
                <a16:creationId xmlns:a16="http://schemas.microsoft.com/office/drawing/2014/main" id="{BBC59261-2C75-221F-296C-463C130AFD1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4811" y="3429000"/>
            <a:ext cx="4464000" cy="2980154"/>
          </a:xfrm>
          <a:prstGeom prst="rect">
            <a:avLst/>
          </a:prstGeom>
          <a:ln w="228600" cap="sq" cmpd="thickThin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00985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blinds dir="vert"/>
      </p:transition>
    </mc:Choice>
    <mc:Fallback>
      <p:transition spd="slow">
        <p:blinds dir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827701-DA4E-B8DE-FC23-3D1261073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5CAC709D-AAF4-50BF-D822-4585A7F765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3888" y="1564121"/>
            <a:ext cx="5670000" cy="37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DFF03AA4-4FE0-5C9C-E722-695BE6D47684}"/>
              </a:ext>
            </a:extLst>
          </p:cNvPr>
          <p:cNvSpPr txBox="1"/>
          <p:nvPr/>
        </p:nvSpPr>
        <p:spPr>
          <a:xfrm>
            <a:off x="3470605" y="179126"/>
            <a:ext cx="578328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Une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JackDdier</a:t>
            </a:r>
            <a:r>
              <a:rPr lang="fr-FR" sz="2800" b="1" dirty="0">
                <a:solidFill>
                  <a:srgbClr val="FFFF00"/>
                </a:solidFill>
              </a:rPr>
              <a:t> 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Lorient Vous A Présenté La Ville De </a:t>
            </a:r>
            <a:r>
              <a:rPr lang="fr-FR" sz="2800" b="1" dirty="0" err="1">
                <a:solidFill>
                  <a:srgbClr val="FFFF00"/>
                </a:solidFill>
              </a:rPr>
              <a:t>Gimignano</a:t>
            </a:r>
            <a:r>
              <a:rPr lang="fr-FR" sz="2800" b="1" dirty="0">
                <a:solidFill>
                  <a:srgbClr val="FFFF00"/>
                </a:solidFill>
              </a:rPr>
              <a:t> - Italie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4C59983E-4AF1-1C5D-7678-FD222E9F9CF0}"/>
              </a:ext>
            </a:extLst>
          </p:cNvPr>
          <p:cNvSpPr txBox="1"/>
          <p:nvPr/>
        </p:nvSpPr>
        <p:spPr>
          <a:xfrm>
            <a:off x="4124536" y="5344121"/>
            <a:ext cx="108065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3DCCF543-50BB-D9A4-449D-976F7AB8EE88}"/>
              </a:ext>
            </a:extLst>
          </p:cNvPr>
          <p:cNvSpPr txBox="1"/>
          <p:nvPr/>
        </p:nvSpPr>
        <p:spPr>
          <a:xfrm>
            <a:off x="6096000" y="5780844"/>
            <a:ext cx="53999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720683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blinds dir="vert"/>
      </p:transition>
    </mc:Choice>
    <mc:Fallback>
      <p:transition spd="slow">
        <p:blinds dir="vert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205</Words>
  <Application>Microsoft Office PowerPoint</Application>
  <PresentationFormat>Grand écran</PresentationFormat>
  <Paragraphs>20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3</cp:revision>
  <dcterms:created xsi:type="dcterms:W3CDTF">2025-03-13T09:27:59Z</dcterms:created>
  <dcterms:modified xsi:type="dcterms:W3CDTF">2025-03-16T07:50:23Z</dcterms:modified>
</cp:coreProperties>
</file>