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3FC46-25D8-4E1E-8421-F350B4AE0EE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47029-3F3D-43B0-B484-6E3B297267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80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047029-3F3D-43B0-B484-6E3B297267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234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047029-3F3D-43B0-B484-6E3B297267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817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16/03/2025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9BC7C335-953A-5ED2-CB24-7E2F51F4C3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DFBD2D-F046-3DAE-83CF-EA02F8AB7894}"/>
              </a:ext>
            </a:extLst>
          </p:cNvPr>
          <p:cNvSpPr txBox="1"/>
          <p:nvPr/>
        </p:nvSpPr>
        <p:spPr>
          <a:xfrm>
            <a:off x="5094515" y="1212148"/>
            <a:ext cx="62939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/>
              <a:t>Antibes</a:t>
            </a:r>
            <a:endParaRPr lang="fr-FR" sz="4400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102CD98-02CC-9276-41C9-43EC39DE6224}"/>
              </a:ext>
            </a:extLst>
          </p:cNvPr>
          <p:cNvSpPr txBox="1"/>
          <p:nvPr/>
        </p:nvSpPr>
        <p:spPr>
          <a:xfrm>
            <a:off x="10628415" y="4919008"/>
            <a:ext cx="174171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  <p:sndAc>
          <p:stSnd>
            <p:snd r:embed="rId2" name="Richard Clayderman -  Les Derniers Jours DAnastasia Kemsky (Official Video).wav"/>
          </p:stSnd>
        </p:sndAc>
      </p:transition>
    </mc:Choice>
    <mc:Fallback>
      <p:transition spd="slow">
        <p:fade/>
        <p:sndAc>
          <p:stSnd>
            <p:snd r:embed="rId2" name="Richard Clayderman -  Les Derniers Jours DAnastasia Kemsky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89AE84AC-5A5B-E496-8EE9-DCF9198913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830" y="1675893"/>
            <a:ext cx="4612813" cy="345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AAA23A-EBFE-8280-36E4-812D2458213F}"/>
              </a:ext>
            </a:extLst>
          </p:cNvPr>
          <p:cNvSpPr txBox="1"/>
          <p:nvPr/>
        </p:nvSpPr>
        <p:spPr>
          <a:xfrm>
            <a:off x="1056905" y="5319041"/>
            <a:ext cx="530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de la Croë.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DAB154-6423-A0CE-703A-1289E5AB83C9}"/>
              </a:ext>
            </a:extLst>
          </p:cNvPr>
          <p:cNvSpPr txBox="1"/>
          <p:nvPr/>
        </p:nvSpPr>
        <p:spPr>
          <a:xfrm>
            <a:off x="5818909" y="1675893"/>
            <a:ext cx="56645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Antibes, située au bord de la mer Méditerranée, se trouve à 205 km à l'est de Marseille (chef-lieu de région), 23 km au sud-ouest de Nice (chef-lieu de département), 15 km au sud-est de Grasse (chef-lieu d'arrondissement) et environ 10 km à l'est de Cannes. Sa population la place en deuxième position du département des Alpes-Maritimes.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eau, bâtiment&#10;&#10;Le contenu généré par l’IA peut être incorrect.">
            <a:extLst>
              <a:ext uri="{FF2B5EF4-FFF2-40B4-BE49-F238E27FC236}">
                <a16:creationId xmlns:a16="http://schemas.microsoft.com/office/drawing/2014/main" id="{AF2C6848-8D0D-3A7B-493E-234F00A9D8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523" y="513000"/>
            <a:ext cx="4375736" cy="291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53612DC-5BD4-7260-E763-42E163188ED5}"/>
              </a:ext>
            </a:extLst>
          </p:cNvPr>
          <p:cNvSpPr txBox="1"/>
          <p:nvPr/>
        </p:nvSpPr>
        <p:spPr>
          <a:xfrm>
            <a:off x="1515291" y="3623609"/>
            <a:ext cx="5538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Antibes en hiver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plein air, ciel, eau, voyage&#10;&#10;Le contenu généré par l’IA peut être incorrect.">
            <a:extLst>
              <a:ext uri="{FF2B5EF4-FFF2-40B4-BE49-F238E27FC236}">
                <a16:creationId xmlns:a16="http://schemas.microsoft.com/office/drawing/2014/main" id="{F2230313-1409-5EAD-8D97-1E9F986EF5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6334" y="3450345"/>
            <a:ext cx="5976000" cy="2988000"/>
          </a:xfrm>
          <a:prstGeom prst="rect">
            <a:avLst/>
          </a:prstGeom>
          <a:ln w="2286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48A6B87-A4AD-D7DE-56AA-FE5FA72132EB}"/>
              </a:ext>
            </a:extLst>
          </p:cNvPr>
          <p:cNvSpPr txBox="1"/>
          <p:nvPr/>
        </p:nvSpPr>
        <p:spPr>
          <a:xfrm>
            <a:off x="6679474" y="2671216"/>
            <a:ext cx="5316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du Vieil Antibes.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ciel, route&#10;&#10;Le contenu généré par l’IA peut être incorrect.">
            <a:extLst>
              <a:ext uri="{FF2B5EF4-FFF2-40B4-BE49-F238E27FC236}">
                <a16:creationId xmlns:a16="http://schemas.microsoft.com/office/drawing/2014/main" id="{95FB3B5B-EF7E-3BDE-C595-9AF53CBDE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270" y="1840676"/>
            <a:ext cx="4560000" cy="34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35D956-AB7A-55C4-0057-4159E669EC18}"/>
              </a:ext>
            </a:extLst>
          </p:cNvPr>
          <p:cNvSpPr txBox="1"/>
          <p:nvPr/>
        </p:nvSpPr>
        <p:spPr>
          <a:xfrm>
            <a:off x="997526" y="1135659"/>
            <a:ext cx="4765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Antibes panneau d'entrée.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texte, ciel, arbre&#10;&#10;Le contenu généré par l’IA peut être incorrect.">
            <a:extLst>
              <a:ext uri="{FF2B5EF4-FFF2-40B4-BE49-F238E27FC236}">
                <a16:creationId xmlns:a16="http://schemas.microsoft.com/office/drawing/2014/main" id="{76743DCB-4487-431D-0F2F-620C901773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5178" y="1014644"/>
            <a:ext cx="3535903" cy="4716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19A7A9-3DCE-5CB2-CC9D-C0D04DFDD07B}"/>
              </a:ext>
            </a:extLst>
          </p:cNvPr>
          <p:cNvSpPr txBox="1"/>
          <p:nvPr/>
        </p:nvSpPr>
        <p:spPr>
          <a:xfrm>
            <a:off x="7857507" y="5843356"/>
            <a:ext cx="43344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Entrée du quartier de « la commune libre du Safranier ».</a:t>
            </a: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3A2E9408-BA20-0120-F8B2-F708DBB828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99" y="582220"/>
            <a:ext cx="4651233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2A5192-C083-9EED-C303-2B84B6F3670A}"/>
              </a:ext>
            </a:extLst>
          </p:cNvPr>
          <p:cNvSpPr txBox="1"/>
          <p:nvPr/>
        </p:nvSpPr>
        <p:spPr>
          <a:xfrm>
            <a:off x="906483" y="3847252"/>
            <a:ext cx="5189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route du bord de Mer.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text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F8D6D488-EB92-1886-6FA1-F2C436CC2D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5901" y="2808869"/>
            <a:ext cx="4656000" cy="3492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184FE20-AF55-A87B-C606-04B4CB125A80}"/>
              </a:ext>
            </a:extLst>
          </p:cNvPr>
          <p:cNvSpPr txBox="1"/>
          <p:nvPr/>
        </p:nvSpPr>
        <p:spPr>
          <a:xfrm>
            <a:off x="7802088" y="2130220"/>
            <a:ext cx="5320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ferroviaire.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ille&#10;&#10;Le contenu généré par l’IA peut être incorrect.">
            <a:extLst>
              <a:ext uri="{FF2B5EF4-FFF2-40B4-BE49-F238E27FC236}">
                <a16:creationId xmlns:a16="http://schemas.microsoft.com/office/drawing/2014/main" id="{CEACF52B-A0D8-9293-4B9D-67981D1CE8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146" y="2918454"/>
            <a:ext cx="4579080" cy="342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BB4897-5477-4483-4339-099559FAEA06}"/>
              </a:ext>
            </a:extLst>
          </p:cNvPr>
          <p:cNvSpPr txBox="1"/>
          <p:nvPr/>
        </p:nvSpPr>
        <p:spPr>
          <a:xfrm>
            <a:off x="1543793" y="2291937"/>
            <a:ext cx="4789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gare routière.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32D9284-8478-7160-2642-CBC6A3AAB91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1854" y="498764"/>
            <a:ext cx="4512000" cy="338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1E27920-6A64-2931-172B-C45B77FD25CF}"/>
              </a:ext>
            </a:extLst>
          </p:cNvPr>
          <p:cNvSpPr txBox="1"/>
          <p:nvPr/>
        </p:nvSpPr>
        <p:spPr>
          <a:xfrm>
            <a:off x="7778338" y="4049485"/>
            <a:ext cx="50351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Fort carré (Antibes)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 vert, Bleu sarcelle, bleu, billard&#10;&#10;Le contenu généré par l’IA peut être incorrect.">
            <a:extLst>
              <a:ext uri="{FF2B5EF4-FFF2-40B4-BE49-F238E27FC236}">
                <a16:creationId xmlns:a16="http://schemas.microsoft.com/office/drawing/2014/main" id="{EE346C27-A5D7-42C7-7468-825C2FEC33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972" y="510672"/>
            <a:ext cx="3427941" cy="457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3BDB8-CA0A-EB03-E989-7345E0F58124}"/>
              </a:ext>
            </a:extLst>
          </p:cNvPr>
          <p:cNvSpPr txBox="1"/>
          <p:nvPr/>
        </p:nvSpPr>
        <p:spPr>
          <a:xfrm>
            <a:off x="724395" y="5267442"/>
            <a:ext cx="523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Citerne gallo-romaine.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2075766C-6E2D-69E0-02D4-F2B19570B36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8028" y="3004457"/>
            <a:ext cx="4464000" cy="3348000"/>
          </a:xfrm>
          <a:prstGeom prst="rect">
            <a:avLst/>
          </a:prstGeom>
          <a:ln w="228600" cap="sq" cmpd="thickThin">
            <a:solidFill>
              <a:schemeClr val="tx2">
                <a:lumMod val="10000"/>
                <a:lumOff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EAB0C1D-C87B-BCF8-DEB3-7EBF4E777851}"/>
              </a:ext>
            </a:extLst>
          </p:cNvPr>
          <p:cNvSpPr txBox="1"/>
          <p:nvPr/>
        </p:nvSpPr>
        <p:spPr>
          <a:xfrm>
            <a:off x="7754587" y="2335007"/>
            <a:ext cx="5605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Aqueduc Fontveille.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Ruines, ciel&#10;&#10;Le contenu généré par l’IA peut être incorrect.">
            <a:extLst>
              <a:ext uri="{FF2B5EF4-FFF2-40B4-BE49-F238E27FC236}">
                <a16:creationId xmlns:a16="http://schemas.microsoft.com/office/drawing/2014/main" id="{9362D03F-86DA-B091-01B2-58D0725482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22" y="2767941"/>
            <a:ext cx="4572000" cy="3429000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6E114C-F313-BF9F-3F2C-5B20F151F316}"/>
              </a:ext>
            </a:extLst>
          </p:cNvPr>
          <p:cNvSpPr txBox="1"/>
          <p:nvPr/>
        </p:nvSpPr>
        <p:spPr>
          <a:xfrm>
            <a:off x="1116280" y="2145465"/>
            <a:ext cx="533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Aqueduc de la Bouillide.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Artefact, Sculpture, soulagemen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7D014CE6-B8C3-702F-E902-D501DFC75B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8258" y="630569"/>
            <a:ext cx="3400947" cy="4536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873AD6-135F-73D4-3713-A5D91B07F2DF}"/>
              </a:ext>
            </a:extLst>
          </p:cNvPr>
          <p:cNvSpPr txBox="1"/>
          <p:nvPr/>
        </p:nvSpPr>
        <p:spPr>
          <a:xfrm>
            <a:off x="8063345" y="5396434"/>
            <a:ext cx="5332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Stèle funéraire de l'enfant Septentrion.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olice, nombre, Plaque commémorative&#10;&#10;Le contenu généré par l’IA peut être incorrect.">
            <a:extLst>
              <a:ext uri="{FF2B5EF4-FFF2-40B4-BE49-F238E27FC236}">
                <a16:creationId xmlns:a16="http://schemas.microsoft.com/office/drawing/2014/main" id="{85F8FAE8-2CF8-339A-7D08-E3ACE6E4AA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535" y="564440"/>
            <a:ext cx="3319959" cy="442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6C6C8A-63F4-0075-0361-07F5FC253C89}"/>
              </a:ext>
            </a:extLst>
          </p:cNvPr>
          <p:cNvSpPr txBox="1"/>
          <p:nvPr/>
        </p:nvSpPr>
        <p:spPr>
          <a:xfrm>
            <a:off x="584535" y="5189517"/>
            <a:ext cx="4108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Plaque indiquant le lieu d’emprisonnement de la garde de Napoléon Ier.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mur, intérieur, sol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910F45AC-627B-6550-BAAF-0DA6BB46AA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465" y="1869374"/>
            <a:ext cx="4608000" cy="3456000"/>
          </a:xfrm>
          <a:prstGeom prst="rect">
            <a:avLst/>
          </a:prstGeom>
          <a:ln w="2286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BD11896-6CEF-F881-9A84-BE8E83E3F4D8}"/>
              </a:ext>
            </a:extLst>
          </p:cNvPr>
          <p:cNvSpPr txBox="1"/>
          <p:nvPr/>
        </p:nvSpPr>
        <p:spPr>
          <a:xfrm>
            <a:off x="6595891" y="849448"/>
            <a:ext cx="5415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Tableau commémoratif de 1914-1919 visible à la mairie.</a:t>
            </a: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architecture, façade, texte&#10;&#10;Le contenu généré par l’IA peut être incorrect.">
            <a:extLst>
              <a:ext uri="{FF2B5EF4-FFF2-40B4-BE49-F238E27FC236}">
                <a16:creationId xmlns:a16="http://schemas.microsoft.com/office/drawing/2014/main" id="{1304988B-1F7E-852B-7C09-F3EDDE4A2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76" y="2802577"/>
            <a:ext cx="4752000" cy="356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416C2C-E92A-1EF5-7EAF-7E431AFEBC90}"/>
              </a:ext>
            </a:extLst>
          </p:cNvPr>
          <p:cNvSpPr txBox="1"/>
          <p:nvPr/>
        </p:nvSpPr>
        <p:spPr>
          <a:xfrm>
            <a:off x="198912" y="1386881"/>
            <a:ext cx="609797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mémorial quartier de la police de guerre d'Antibes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Mémorial caserne Antibes</a:t>
            </a:r>
          </a:p>
        </p:txBody>
      </p:sp>
      <p:pic>
        <p:nvPicPr>
          <p:cNvPr id="8" name="Image 7" descr="Une image contenant plein air, fenêtre, bâtiment, façade&#10;&#10;Le contenu généré par l’IA peut être incorrect.">
            <a:extLst>
              <a:ext uri="{FF2B5EF4-FFF2-40B4-BE49-F238E27FC236}">
                <a16:creationId xmlns:a16="http://schemas.microsoft.com/office/drawing/2014/main" id="{8633E620-5ECC-C813-9B66-0E72E3223E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6524" y="506682"/>
            <a:ext cx="4704000" cy="352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D3E42E7-61C6-C123-88FE-BDCD9B140DBE}"/>
              </a:ext>
            </a:extLst>
          </p:cNvPr>
          <p:cNvSpPr txBox="1"/>
          <p:nvPr/>
        </p:nvSpPr>
        <p:spPr>
          <a:xfrm>
            <a:off x="8300852" y="4222414"/>
            <a:ext cx="5320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tatue, arbre, ciel&#10;&#10;Le contenu généré par l’IA peut être incorrect.">
            <a:extLst>
              <a:ext uri="{FF2B5EF4-FFF2-40B4-BE49-F238E27FC236}">
                <a16:creationId xmlns:a16="http://schemas.microsoft.com/office/drawing/2014/main" id="{B6C51725-9E88-A6A6-1E82-02AD3A3327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975" y="546299"/>
            <a:ext cx="3346965" cy="446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8B070A-85E5-8A20-A6F4-D7EC9172F903}"/>
              </a:ext>
            </a:extLst>
          </p:cNvPr>
          <p:cNvSpPr txBox="1"/>
          <p:nvPr/>
        </p:nvSpPr>
        <p:spPr>
          <a:xfrm>
            <a:off x="178129" y="5237017"/>
            <a:ext cx="5462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Hommage à Sidney Bechet à Juan.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text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CFFA9B47-1925-6153-C879-162C2CC5C7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025" y="1531918"/>
            <a:ext cx="3096000" cy="4814281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8D082DC-F9B2-1FDB-B3AA-B7A8DA9A5B26}"/>
              </a:ext>
            </a:extLst>
          </p:cNvPr>
          <p:cNvSpPr txBox="1"/>
          <p:nvPr/>
        </p:nvSpPr>
        <p:spPr>
          <a:xfrm>
            <a:off x="7644742" y="841952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 provençal d'Antibes.</a:t>
            </a: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70179A56-2E4A-BD7A-C59B-0C352F19A8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740" y="2998091"/>
            <a:ext cx="4869388" cy="342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4057A-13FA-E2F5-1B1F-C8343B1A1AB6}"/>
              </a:ext>
            </a:extLst>
          </p:cNvPr>
          <p:cNvSpPr txBox="1"/>
          <p:nvPr/>
        </p:nvSpPr>
        <p:spPr>
          <a:xfrm>
            <a:off x="475013" y="1998683"/>
            <a:ext cx="5510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Picasso et la cathédrale Notre-Dame-de-la-Platea d'Antibes.</a:t>
            </a:r>
            <a:endParaRPr lang="fr-FR" sz="2400" b="1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DAD4DB0-E741-2427-F70C-2187C26B9C8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5260" y="534389"/>
            <a:ext cx="4752000" cy="3564000"/>
          </a:xfrm>
          <a:prstGeom prst="rect">
            <a:avLst/>
          </a:prstGeom>
          <a:ln w="228600" cap="sq" cmpd="thickThin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B64840-B0CC-7E5D-50CE-30BC484D6969}"/>
              </a:ext>
            </a:extLst>
          </p:cNvPr>
          <p:cNvSpPr txBox="1"/>
          <p:nvPr/>
        </p:nvSpPr>
        <p:spPr>
          <a:xfrm>
            <a:off x="7049984" y="4292592"/>
            <a:ext cx="5142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« chemin des Contrebandiers » au cap d'Antibes.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01C970D1-886F-66E8-2B3A-0140E392E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860" y="468085"/>
            <a:ext cx="4392000" cy="329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4FA7D5-54BF-0B63-EFE1-4D05D4CF32BB}"/>
              </a:ext>
            </a:extLst>
          </p:cNvPr>
          <p:cNvSpPr txBox="1"/>
          <p:nvPr/>
        </p:nvSpPr>
        <p:spPr>
          <a:xfrm>
            <a:off x="647865" y="4085112"/>
            <a:ext cx="53557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Entrée du port Vauban et le Fort Carré.</a:t>
            </a:r>
            <a:endParaRPr lang="fr-FR" sz="2400" b="1" dirty="0"/>
          </a:p>
        </p:txBody>
      </p:sp>
      <p:pic>
        <p:nvPicPr>
          <p:cNvPr id="6" name="Image 5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A56FE38D-0B46-6D91-B6CC-4304A785FA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7138" y="3004458"/>
            <a:ext cx="4512000" cy="338400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2F03E2C-92B0-2E93-614B-E825289A92D0}"/>
              </a:ext>
            </a:extLst>
          </p:cNvPr>
          <p:cNvSpPr txBox="1"/>
          <p:nvPr/>
        </p:nvSpPr>
        <p:spPr>
          <a:xfrm>
            <a:off x="7127138" y="2380404"/>
            <a:ext cx="563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 d'Antibes et le Fort Carré.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orte, plein air&#10;&#10;Le contenu généré par l’IA peut être incorrect.">
            <a:extLst>
              <a:ext uri="{FF2B5EF4-FFF2-40B4-BE49-F238E27FC236}">
                <a16:creationId xmlns:a16="http://schemas.microsoft.com/office/drawing/2014/main" id="{959DC4FD-F9FD-601B-5D57-4C0E824D3C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861" y="3104409"/>
            <a:ext cx="4464000" cy="3348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3A0830-8F2D-FE0F-A786-1FC2D614B498}"/>
              </a:ext>
            </a:extLst>
          </p:cNvPr>
          <p:cNvSpPr txBox="1"/>
          <p:nvPr/>
        </p:nvSpPr>
        <p:spPr>
          <a:xfrm>
            <a:off x="1508167" y="2481942"/>
            <a:ext cx="516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Peynet.</a:t>
            </a:r>
            <a:endParaRPr lang="fr-FR" sz="2400" b="1" dirty="0"/>
          </a:p>
        </p:txBody>
      </p:sp>
      <p:pic>
        <p:nvPicPr>
          <p:cNvPr id="6" name="Image 5" descr="Une image contenant plein air, ciel, arbre, palmier&#10;&#10;Le contenu généré par l’IA peut être incorrect.">
            <a:extLst>
              <a:ext uri="{FF2B5EF4-FFF2-40B4-BE49-F238E27FC236}">
                <a16:creationId xmlns:a16="http://schemas.microsoft.com/office/drawing/2014/main" id="{36597638-1032-5E30-A3D8-FE33B182FB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139" y="422394"/>
            <a:ext cx="4656000" cy="3492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D90808-8297-C9A9-3458-33910AB2934A}"/>
              </a:ext>
            </a:extLst>
          </p:cNvPr>
          <p:cNvSpPr txBox="1"/>
          <p:nvPr/>
        </p:nvSpPr>
        <p:spPr>
          <a:xfrm>
            <a:off x="7493330" y="4096987"/>
            <a:ext cx="53913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musée d'Archéologie.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estauration rapide, porte&#10;&#10;Le contenu généré par l’IA peut être incorrect.">
            <a:extLst>
              <a:ext uri="{FF2B5EF4-FFF2-40B4-BE49-F238E27FC236}">
                <a16:creationId xmlns:a16="http://schemas.microsoft.com/office/drawing/2014/main" id="{2303FBE7-494D-1AB1-0355-46E6AC68F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64" y="522524"/>
            <a:ext cx="4018600" cy="540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CC00B2-D371-31C3-69E3-607D76FA11D8}"/>
              </a:ext>
            </a:extLst>
          </p:cNvPr>
          <p:cNvSpPr txBox="1"/>
          <p:nvPr/>
        </p:nvSpPr>
        <p:spPr>
          <a:xfrm>
            <a:off x="463137" y="6104643"/>
            <a:ext cx="5082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de la carte postale.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orte, peinture, plein air&#10;&#10;Le contenu généré par l’IA peut être incorrect.">
            <a:extLst>
              <a:ext uri="{FF2B5EF4-FFF2-40B4-BE49-F238E27FC236}">
                <a16:creationId xmlns:a16="http://schemas.microsoft.com/office/drawing/2014/main" id="{02153E18-CFC2-909D-F3A2-8B96A0942C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0538" y="909768"/>
            <a:ext cx="4068000" cy="5425707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BAAF412-63DE-3F56-0A77-0897F4D7F481}"/>
              </a:ext>
            </a:extLst>
          </p:cNvPr>
          <p:cNvSpPr txBox="1"/>
          <p:nvPr/>
        </p:nvSpPr>
        <p:spPr>
          <a:xfrm>
            <a:off x="8657111" y="249391"/>
            <a:ext cx="51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théâtre.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lein air, porte&#10;&#10;Le contenu généré par l’IA peut être incorrect.">
            <a:extLst>
              <a:ext uri="{FF2B5EF4-FFF2-40B4-BE49-F238E27FC236}">
                <a16:creationId xmlns:a16="http://schemas.microsoft.com/office/drawing/2014/main" id="{189C1731-29EE-C9F3-E654-D8C7712037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205" y="795660"/>
            <a:ext cx="3921485" cy="554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DD5FC1-EF4F-4ED9-9A4A-FFE94FBF8D6E}"/>
              </a:ext>
            </a:extLst>
          </p:cNvPr>
          <p:cNvSpPr txBox="1"/>
          <p:nvPr/>
        </p:nvSpPr>
        <p:spPr>
          <a:xfrm>
            <a:off x="154379" y="185968"/>
            <a:ext cx="6662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de la bibliothèque Antiboulenc.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8072EDA-6D6C-C887-1827-F2B01EDDB8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146" y="1935000"/>
            <a:ext cx="5001649" cy="2988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3EA00D-95F0-8D01-2A2F-D0AF05D3DCF1}"/>
              </a:ext>
            </a:extLst>
          </p:cNvPr>
          <p:cNvSpPr txBox="1"/>
          <p:nvPr/>
        </p:nvSpPr>
        <p:spPr>
          <a:xfrm>
            <a:off x="6911438" y="5082639"/>
            <a:ext cx="5640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Hôtel, place De Gaulle.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6CD43BB0-E8F8-920F-F484-6F599B03F1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097" y="496497"/>
            <a:ext cx="4183694" cy="5580000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92D386-2BDE-D444-AA35-5717D39D2CC7}"/>
              </a:ext>
            </a:extLst>
          </p:cNvPr>
          <p:cNvSpPr txBox="1"/>
          <p:nvPr/>
        </p:nvSpPr>
        <p:spPr>
          <a:xfrm>
            <a:off x="878774" y="6215328"/>
            <a:ext cx="6163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L'ancienne herboristerie.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palmier&#10;&#10;Le contenu généré par l’IA peut être incorrect.">
            <a:extLst>
              <a:ext uri="{FF2B5EF4-FFF2-40B4-BE49-F238E27FC236}">
                <a16:creationId xmlns:a16="http://schemas.microsoft.com/office/drawing/2014/main" id="{06DD5354-B03B-3A35-0044-25D0A35A0D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0211" y="532497"/>
            <a:ext cx="4156702" cy="5544000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5D453E8-DA0B-742A-27E2-EE5282D31339}"/>
              </a:ext>
            </a:extLst>
          </p:cNvPr>
          <p:cNvSpPr txBox="1"/>
          <p:nvPr/>
        </p:nvSpPr>
        <p:spPr>
          <a:xfrm>
            <a:off x="7495629" y="6265030"/>
            <a:ext cx="5375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Colonne de la place Nationale.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ol, parapluie&#10;&#10;Le contenu généré par l’IA peut être incorrect.">
            <a:extLst>
              <a:ext uri="{FF2B5EF4-FFF2-40B4-BE49-F238E27FC236}">
                <a16:creationId xmlns:a16="http://schemas.microsoft.com/office/drawing/2014/main" id="{850927D7-DF30-16A8-79D3-F5115C87D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70" y="415636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5B1CBE-B17A-9B78-0BF9-E1BC23ADF4B4}"/>
              </a:ext>
            </a:extLst>
          </p:cNvPr>
          <p:cNvSpPr txBox="1"/>
          <p:nvPr/>
        </p:nvSpPr>
        <p:spPr>
          <a:xfrm>
            <a:off x="1745672" y="3925531"/>
            <a:ext cx="4940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lavoir.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bâtiment, Porte de maison, plein air, fenêtre&#10;&#10;Le contenu généré par l’IA peut être incorrect.">
            <a:extLst>
              <a:ext uri="{FF2B5EF4-FFF2-40B4-BE49-F238E27FC236}">
                <a16:creationId xmlns:a16="http://schemas.microsoft.com/office/drawing/2014/main" id="{943F4DBC-C01C-BC30-B77A-2C67918223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5715" y="1679610"/>
            <a:ext cx="3499813" cy="471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374B8D-38DD-40C5-7775-04720C2A4BFE}"/>
              </a:ext>
            </a:extLst>
          </p:cNvPr>
          <p:cNvSpPr txBox="1"/>
          <p:nvPr/>
        </p:nvSpPr>
        <p:spPr>
          <a:xfrm>
            <a:off x="4393870" y="4214267"/>
            <a:ext cx="3638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où fut posée par erreur la plaque indiquant l'endroit d'emprisonnement de la garde de Napoléon Ier.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2B0D26-E50F-8FA5-FF3B-604CB1F29D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558" y="2921332"/>
            <a:ext cx="5940554" cy="34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63289F-2AF7-2641-B871-2D577744DCA6}"/>
              </a:ext>
            </a:extLst>
          </p:cNvPr>
          <p:cNvSpPr txBox="1"/>
          <p:nvPr/>
        </p:nvSpPr>
        <p:spPr>
          <a:xfrm>
            <a:off x="1805049" y="2459667"/>
            <a:ext cx="5882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Plage de la Gravette.</a:t>
            </a:r>
          </a:p>
        </p:txBody>
      </p:sp>
      <p:pic>
        <p:nvPicPr>
          <p:cNvPr id="6" name="Image 5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C28C87B2-20F7-3134-DBC7-48124652F0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7058" y="361771"/>
            <a:ext cx="3492000" cy="4657455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1B5690D-1DB5-4E0D-2F98-0585D0B72CCD}"/>
              </a:ext>
            </a:extLst>
          </p:cNvPr>
          <p:cNvSpPr txBox="1"/>
          <p:nvPr/>
        </p:nvSpPr>
        <p:spPr>
          <a:xfrm>
            <a:off x="8467106" y="5019226"/>
            <a:ext cx="404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phare de la Garoupe.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hare&#10;&#10;Le contenu généré par l’IA peut être incorrect.">
            <a:extLst>
              <a:ext uri="{FF2B5EF4-FFF2-40B4-BE49-F238E27FC236}">
                <a16:creationId xmlns:a16="http://schemas.microsoft.com/office/drawing/2014/main" id="{01B7E469-F0EB-003F-77BE-2B6317F171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715" y="463139"/>
            <a:ext cx="3792598" cy="460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4B1BBE-C698-9922-F9DE-338FDED740A4}"/>
              </a:ext>
            </a:extLst>
          </p:cNvPr>
          <p:cNvSpPr txBox="1"/>
          <p:nvPr/>
        </p:nvSpPr>
        <p:spPr>
          <a:xfrm>
            <a:off x="558139" y="5403273"/>
            <a:ext cx="5153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des Grimaldi, abritant l'actuel musée Picasso.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27267572-D8EA-1D32-F826-03EDD57A0B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9861" y="3139495"/>
            <a:ext cx="4644000" cy="30947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1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0D481B-61D6-B681-EA6B-792E41FBF4BA}"/>
              </a:ext>
            </a:extLst>
          </p:cNvPr>
          <p:cNvSpPr txBox="1"/>
          <p:nvPr/>
        </p:nvSpPr>
        <p:spPr>
          <a:xfrm>
            <a:off x="7635834" y="2467071"/>
            <a:ext cx="4429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fort carré, vu du sud.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EFDA4938-BF97-89DE-422D-67847AEABA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613" y="2982091"/>
            <a:ext cx="4428000" cy="3321000"/>
          </a:xfrm>
          <a:prstGeom prst="rect">
            <a:avLst/>
          </a:prstGeom>
          <a:ln w="104775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554709-A879-21E2-400F-41AD373C6B0D}"/>
              </a:ext>
            </a:extLst>
          </p:cNvPr>
          <p:cNvSpPr txBox="1"/>
          <p:nvPr/>
        </p:nvSpPr>
        <p:spPr>
          <a:xfrm>
            <a:off x="1537722" y="2324484"/>
            <a:ext cx="4558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château Salé.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4806115E-C528-D36C-0587-5EB45A9A1A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9450" y="927492"/>
            <a:ext cx="3427937" cy="457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EC0B722-4CD2-5289-7182-52E57DDBD8C0}"/>
              </a:ext>
            </a:extLst>
          </p:cNvPr>
          <p:cNvSpPr txBox="1"/>
          <p:nvPr/>
        </p:nvSpPr>
        <p:spPr>
          <a:xfrm>
            <a:off x="7537268" y="5499492"/>
            <a:ext cx="4872446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Fontaine, rue de la Tourraque.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marbre, salle de bain, cimetière&#10;&#10;Le contenu généré par l’IA peut être incorrect.">
            <a:extLst>
              <a:ext uri="{FF2B5EF4-FFF2-40B4-BE49-F238E27FC236}">
                <a16:creationId xmlns:a16="http://schemas.microsoft.com/office/drawing/2014/main" id="{7F6826FA-211E-D11E-9118-5950F4898D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490" y="213757"/>
            <a:ext cx="2963681" cy="6120000"/>
          </a:xfrm>
          <a:prstGeom prst="rect">
            <a:avLst/>
          </a:prstGeom>
          <a:ln w="889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D47FDB-8783-0CB6-F2BA-DF7C146E1049}"/>
              </a:ext>
            </a:extLst>
          </p:cNvPr>
          <p:cNvSpPr txBox="1"/>
          <p:nvPr/>
        </p:nvSpPr>
        <p:spPr>
          <a:xfrm>
            <a:off x="760021" y="5961413"/>
            <a:ext cx="2827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Fontaine Rostan.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horloge, fontaine&#10;&#10;Le contenu généré par l’IA peut être incorrect.">
            <a:extLst>
              <a:ext uri="{FF2B5EF4-FFF2-40B4-BE49-F238E27FC236}">
                <a16:creationId xmlns:a16="http://schemas.microsoft.com/office/drawing/2014/main" id="{25562938-C1B5-118C-5955-D001D6916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648" y="315000"/>
            <a:ext cx="4669559" cy="6228000"/>
          </a:xfrm>
          <a:prstGeom prst="ellipse">
            <a:avLst/>
          </a:prstGeom>
          <a:ln w="63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4F1415-FEC9-67A6-939F-5010FB7189A7}"/>
              </a:ext>
            </a:extLst>
          </p:cNvPr>
          <p:cNvSpPr txBox="1"/>
          <p:nvPr/>
        </p:nvSpPr>
        <p:spPr>
          <a:xfrm>
            <a:off x="4845132" y="315000"/>
            <a:ext cx="3360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Fontaine érigée en reconnaissance au colonel Louis d'</a:t>
            </a:r>
            <a:r>
              <a:rPr lang="fr-FR" sz="2400" b="1" dirty="0" err="1">
                <a:solidFill>
                  <a:schemeClr val="bg1"/>
                </a:solidFill>
              </a:rPr>
              <a:t>Aguillon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e&#10;&#10;Le contenu généré par l’IA peut être incorrect.">
            <a:extLst>
              <a:ext uri="{FF2B5EF4-FFF2-40B4-BE49-F238E27FC236}">
                <a16:creationId xmlns:a16="http://schemas.microsoft.com/office/drawing/2014/main" id="{3C6969F6-301A-5B37-1C4F-B06C084B6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76" y="3129078"/>
            <a:ext cx="4320000" cy="324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F8016-EE6C-6CFF-D119-395489452E5E}"/>
              </a:ext>
            </a:extLst>
          </p:cNvPr>
          <p:cNvSpPr txBox="1"/>
          <p:nvPr/>
        </p:nvSpPr>
        <p:spPr>
          <a:xfrm>
            <a:off x="597725" y="2446317"/>
            <a:ext cx="549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Porte port vauban Antibes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7369D0E1-A96E-11D8-9B3A-00BA7D955A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524" y="486888"/>
            <a:ext cx="4656000" cy="349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732517-6CAA-4098-4521-DF7CBEE6AE6C}"/>
              </a:ext>
            </a:extLst>
          </p:cNvPr>
          <p:cNvSpPr txBox="1"/>
          <p:nvPr/>
        </p:nvSpPr>
        <p:spPr>
          <a:xfrm>
            <a:off x="7623958" y="4108863"/>
            <a:ext cx="516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de l'orme Antibes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lmier&#10;&#10;Le contenu généré par l’IA peut être incorrect.">
            <a:extLst>
              <a:ext uri="{FF2B5EF4-FFF2-40B4-BE49-F238E27FC236}">
                <a16:creationId xmlns:a16="http://schemas.microsoft.com/office/drawing/2014/main" id="{DF17A745-A833-EA6B-64AC-759B3E8C7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839" y="552132"/>
            <a:ext cx="4320000" cy="32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1DF6E0-5CEC-DDA0-37DF-CC1301F571E6}"/>
              </a:ext>
            </a:extLst>
          </p:cNvPr>
          <p:cNvSpPr txBox="1"/>
          <p:nvPr/>
        </p:nvSpPr>
        <p:spPr>
          <a:xfrm>
            <a:off x="1080655" y="3903732"/>
            <a:ext cx="5165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Bastion Saint-André.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sol, mammifère&#10;&#10;Le contenu généré par l’IA peut être incorrect.">
            <a:extLst>
              <a:ext uri="{FF2B5EF4-FFF2-40B4-BE49-F238E27FC236}">
                <a16:creationId xmlns:a16="http://schemas.microsoft.com/office/drawing/2014/main" id="{DFEC51C4-6F14-D1A1-9897-702764C503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0161" y="1992564"/>
            <a:ext cx="4284000" cy="428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3C510B-0ADD-5C7D-B239-6631ABF6BF48}"/>
              </a:ext>
            </a:extLst>
          </p:cNvPr>
          <p:cNvSpPr txBox="1"/>
          <p:nvPr/>
        </p:nvSpPr>
        <p:spPr>
          <a:xfrm>
            <a:off x="7330161" y="1382230"/>
            <a:ext cx="5545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Antibes Les remparts (loups)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ein air, bâtiment, statue&#10;&#10;Le contenu généré par l’IA peut être incorrect.">
            <a:extLst>
              <a:ext uri="{FF2B5EF4-FFF2-40B4-BE49-F238E27FC236}">
                <a16:creationId xmlns:a16="http://schemas.microsoft.com/office/drawing/2014/main" id="{13C27F44-0912-DBA6-DAD1-5C114FA317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80" y="1661380"/>
            <a:ext cx="3492000" cy="4701106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C834D9-6941-08A9-1497-3E72DD53F122}"/>
              </a:ext>
            </a:extLst>
          </p:cNvPr>
          <p:cNvSpPr txBox="1"/>
          <p:nvPr/>
        </p:nvSpPr>
        <p:spPr>
          <a:xfrm>
            <a:off x="807523" y="294351"/>
            <a:ext cx="41207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Fontaine et colonne romaine, rue Georges-Clemenceau.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manège, Attraction touristique&#10;&#10;Le contenu généré par l’IA peut être incorrect.">
            <a:extLst>
              <a:ext uri="{FF2B5EF4-FFF2-40B4-BE49-F238E27FC236}">
                <a16:creationId xmlns:a16="http://schemas.microsoft.com/office/drawing/2014/main" id="{82400014-0F46-984B-9C01-AEC10F066C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220" y="579359"/>
            <a:ext cx="4464000" cy="4464000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230E8E2-1BCF-1E06-EFCC-9E885ABBE305}"/>
              </a:ext>
            </a:extLst>
          </p:cNvPr>
          <p:cNvSpPr txBox="1"/>
          <p:nvPr/>
        </p:nvSpPr>
        <p:spPr>
          <a:xfrm>
            <a:off x="8229601" y="5153538"/>
            <a:ext cx="5462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grande roue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ciel&#10;&#10;Le contenu généré par l’IA peut être incorrect.">
            <a:extLst>
              <a:ext uri="{FF2B5EF4-FFF2-40B4-BE49-F238E27FC236}">
                <a16:creationId xmlns:a16="http://schemas.microsoft.com/office/drawing/2014/main" id="{3BA277A1-C2B0-1E2F-DA72-DE2217DC0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412" y="548640"/>
            <a:ext cx="4368000" cy="327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E6F260-F506-4271-7812-A03CE871E7BD}"/>
              </a:ext>
            </a:extLst>
          </p:cNvPr>
          <p:cNvSpPr txBox="1"/>
          <p:nvPr/>
        </p:nvSpPr>
        <p:spPr>
          <a:xfrm>
            <a:off x="760021" y="3729107"/>
            <a:ext cx="4940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Cimetière militaire français.</a:t>
            </a:r>
          </a:p>
        </p:txBody>
      </p:sp>
      <p:pic>
        <p:nvPicPr>
          <p:cNvPr id="6" name="Image 5" descr="Une image contenant plein air, ciel, bâtiment, plage&#10;&#10;Le contenu généré par l’IA peut être incorrect.">
            <a:extLst>
              <a:ext uri="{FF2B5EF4-FFF2-40B4-BE49-F238E27FC236}">
                <a16:creationId xmlns:a16="http://schemas.microsoft.com/office/drawing/2014/main" id="{B611B9C9-6C7D-AC02-34A2-CAD6DC18AE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7588" y="1577857"/>
            <a:ext cx="3564000" cy="4753485"/>
          </a:xfrm>
          <a:prstGeom prst="rect">
            <a:avLst/>
          </a:prstGeom>
          <a:ln w="228600" cap="sq" cmpd="thickThin">
            <a:solidFill>
              <a:schemeClr val="tx2">
                <a:lumMod val="25000"/>
                <a:lumOff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A78F749-4413-B7CD-2492-953772FBBB5B}"/>
              </a:ext>
            </a:extLst>
          </p:cNvPr>
          <p:cNvSpPr txBox="1"/>
          <p:nvPr/>
        </p:nvSpPr>
        <p:spPr>
          <a:xfrm>
            <a:off x="7635834" y="950025"/>
            <a:ext cx="473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du débarquement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ument&#10;&#10;Le contenu généré par l’IA peut être incorrect.">
            <a:extLst>
              <a:ext uri="{FF2B5EF4-FFF2-40B4-BE49-F238E27FC236}">
                <a16:creationId xmlns:a16="http://schemas.microsoft.com/office/drawing/2014/main" id="{736A2D0B-1105-2D1C-C381-690152D5A5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23" y="1935703"/>
            <a:ext cx="3312000" cy="441738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500AD-49B1-B8A2-5535-7341C9BAFD9C}"/>
              </a:ext>
            </a:extLst>
          </p:cNvPr>
          <p:cNvSpPr txBox="1"/>
          <p:nvPr/>
        </p:nvSpPr>
        <p:spPr>
          <a:xfrm>
            <a:off x="118753" y="1223459"/>
            <a:ext cx="4975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de la Grande Guerre.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AD08B9A9-1D16-1035-4768-EA66D0D102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7777" y="509124"/>
            <a:ext cx="3348000" cy="4465395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8E95F4A-BCB3-3FB2-0DEA-F0850198322C}"/>
              </a:ext>
            </a:extLst>
          </p:cNvPr>
          <p:cNvSpPr txBox="1"/>
          <p:nvPr/>
        </p:nvSpPr>
        <p:spPr>
          <a:xfrm>
            <a:off x="7564582" y="5172440"/>
            <a:ext cx="4817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de la Grande Guerre.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B34FF840-8088-232B-2285-B67CC55037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43" y="570015"/>
            <a:ext cx="3960000" cy="3960000"/>
          </a:xfrm>
          <a:prstGeom prst="rect">
            <a:avLst/>
          </a:prstGeom>
          <a:ln w="228600" cap="sq" cmpd="thickThin">
            <a:solidFill>
              <a:schemeClr val="bg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A0E4DF-011D-C245-E8DA-649CA1DB92D2}"/>
              </a:ext>
            </a:extLst>
          </p:cNvPr>
          <p:cNvSpPr txBox="1"/>
          <p:nvPr/>
        </p:nvSpPr>
        <p:spPr>
          <a:xfrm>
            <a:off x="475013" y="4733053"/>
            <a:ext cx="4548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kiosque, place Nationale.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FCF133C-CA34-18B5-F979-3C7B06200A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3057" y="1662568"/>
            <a:ext cx="3492000" cy="4657455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5FFFBE9-1461-CCDE-2D0B-BA5D85C40F0A}"/>
              </a:ext>
            </a:extLst>
          </p:cNvPr>
          <p:cNvSpPr txBox="1"/>
          <p:nvPr/>
        </p:nvSpPr>
        <p:spPr>
          <a:xfrm>
            <a:off x="7849590" y="332509"/>
            <a:ext cx="48095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cathédrale avec son campanile et la chapelle du Saint-Esprit.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520315C6-22F3-8CB1-9222-C37D5EE671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987" y="3080658"/>
            <a:ext cx="4356000" cy="3267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9D8E42-EB43-4B09-5229-BA58E2BE2B99}"/>
              </a:ext>
            </a:extLst>
          </p:cNvPr>
          <p:cNvSpPr txBox="1"/>
          <p:nvPr/>
        </p:nvSpPr>
        <p:spPr>
          <a:xfrm>
            <a:off x="106415" y="2018943"/>
            <a:ext cx="5225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Notre-Dame de la Garoupe au cap d'Antibes.</a:t>
            </a:r>
            <a:endParaRPr lang="fr-FR" sz="2400" b="1" dirty="0"/>
          </a:p>
        </p:txBody>
      </p:sp>
      <p:pic>
        <p:nvPicPr>
          <p:cNvPr id="6" name="Image 5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AE007506-7FEF-D3FF-BA19-4A3A1A4D0C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5013" y="545220"/>
            <a:ext cx="3456000" cy="460944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64C1A9F-3159-F7E4-368D-3DC819114263}"/>
              </a:ext>
            </a:extLst>
          </p:cNvPr>
          <p:cNvSpPr txBox="1"/>
          <p:nvPr/>
        </p:nvSpPr>
        <p:spPr>
          <a:xfrm>
            <a:off x="8550234" y="5284519"/>
            <a:ext cx="42949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Chapelle des anciens hospices Saint-Jacques.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t de fleurs, plante d’intérieur, plein air&#10;&#10;Le contenu généré par l’IA peut être incorrect.">
            <a:extLst>
              <a:ext uri="{FF2B5EF4-FFF2-40B4-BE49-F238E27FC236}">
                <a16:creationId xmlns:a16="http://schemas.microsoft.com/office/drawing/2014/main" id="{E55DF27C-8047-84AD-DCC3-4C37F05DD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048" y="688500"/>
            <a:ext cx="7308000" cy="5481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EDF2E-77F0-6C9E-D169-59F5EE3A79C4}"/>
              </a:ext>
            </a:extLst>
          </p:cNvPr>
          <p:cNvSpPr txBox="1"/>
          <p:nvPr/>
        </p:nvSpPr>
        <p:spPr>
          <a:xfrm>
            <a:off x="497048" y="165280"/>
            <a:ext cx="88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De Antibes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F7D2CBD-A561-ADB6-5378-3B49B8A96A1D}"/>
              </a:ext>
            </a:extLst>
          </p:cNvPr>
          <p:cNvSpPr txBox="1"/>
          <p:nvPr/>
        </p:nvSpPr>
        <p:spPr>
          <a:xfrm>
            <a:off x="2398816" y="6169499"/>
            <a:ext cx="7825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Archives Municipales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948922C-8C9C-581D-A28F-8B483147189B}"/>
              </a:ext>
            </a:extLst>
          </p:cNvPr>
          <p:cNvSpPr txBox="1"/>
          <p:nvPr/>
        </p:nvSpPr>
        <p:spPr>
          <a:xfrm>
            <a:off x="8142514" y="2446316"/>
            <a:ext cx="40494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19C0B12-9154-9C70-3442-2EA995585176}"/>
              </a:ext>
            </a:extLst>
          </p:cNvPr>
          <p:cNvSpPr txBox="1"/>
          <p:nvPr/>
        </p:nvSpPr>
        <p:spPr>
          <a:xfrm>
            <a:off x="8336478" y="4312216"/>
            <a:ext cx="3538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             Daniel   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440</Words>
  <Application>Microsoft Office PowerPoint</Application>
  <PresentationFormat>Grand écran</PresentationFormat>
  <Paragraphs>71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2025-03-13T09:27:59Z</dcterms:created>
  <dcterms:modified xsi:type="dcterms:W3CDTF">2025-03-16T13:00:41Z</dcterms:modified>
</cp:coreProperties>
</file>