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82" r:id="rId3"/>
    <p:sldId id="25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971" autoAdjust="0"/>
    <p:restoredTop sz="94660"/>
  </p:normalViewPr>
  <p:slideViewPr>
    <p:cSldViewPr snapToGrid="0">
      <p:cViewPr varScale="1">
        <p:scale>
          <a:sx n="81" d="100"/>
          <a:sy n="81" d="100"/>
        </p:scale>
        <p:origin x="888" y="3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1E89E14-32D3-BCEA-34D7-C7AFC0FC2C3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B20566B-E897-BE5A-AAB9-3B829CB8348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796721B-FE41-D057-7044-D846097DA7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1B908-8D13-4F25-B5A1-72309C7948EB}" type="datetimeFigureOut">
              <a:rPr lang="fr-FR" smtClean="0"/>
              <a:t>11/03/2025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E084552-B4B0-7AD7-E72D-E977C8342C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86B2BF1-2DCB-6FDE-41CD-17412FDF8D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02664-F659-4726-A4DF-B8060595E7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1462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gallery dir="l"/>
      </p:transition>
    </mc:Choice>
    <mc:Fallback xmlns="">
      <p:transition spd="slow" advClick="0" advTm="9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38CEE33-069F-1605-6E23-0E517B577C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F415D15-A438-3FA4-4A7C-8EB2BBC8C2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062002D-C09C-6D2F-2BAF-78CB246885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1B908-8D13-4F25-B5A1-72309C7948EB}" type="datetimeFigureOut">
              <a:rPr lang="fr-FR" smtClean="0"/>
              <a:t>11/03/2025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DFF40D8-F73B-A1A3-3260-F0995ADB07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2189F8D-8051-EBBF-F42E-42A75689E9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02664-F659-4726-A4DF-B8060595E7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5716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gallery dir="l"/>
      </p:transition>
    </mc:Choice>
    <mc:Fallback xmlns="">
      <p:transition spd="slow" advClick="0" advTm="9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746153-EF08-AF89-55A4-0038C67263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A750077-356D-B99E-306D-CCB2257E2F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907D1A3-7639-3E1B-7FC8-1649D539F3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1B908-8D13-4F25-B5A1-72309C7948EB}" type="datetimeFigureOut">
              <a:rPr lang="fr-FR" smtClean="0"/>
              <a:t>11/03/2025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58152C6-BB01-390D-1BB5-ACCC8D3467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B1735B3-3A72-02AD-CF85-CFEF0F0542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02664-F659-4726-A4DF-B8060595E7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4754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gallery dir="l"/>
      </p:transition>
    </mc:Choice>
    <mc:Fallback xmlns="">
      <p:transition spd="slow" advClick="0" advTm="9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2C2FDFE-EBFD-95D9-4209-75703CEB4A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5564CC9-F78E-1E17-8F59-873F703A5C3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E681B64-9A38-0EC8-1652-6696293C328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53FBE38-D26D-7CDB-3408-EF73FDC5DB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1B908-8D13-4F25-B5A1-72309C7948EB}" type="datetimeFigureOut">
              <a:rPr lang="fr-FR" smtClean="0"/>
              <a:t>11/03/2025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1C29186-3702-6E14-D7FF-6E0663EE97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4D766CC-BC90-2838-72FF-5ACE35D53E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02664-F659-4726-A4DF-B8060595E7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6983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gallery dir="l"/>
      </p:transition>
    </mc:Choice>
    <mc:Fallback xmlns="">
      <p:transition spd="slow" advClick="0" advTm="9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E99B26-7A63-8852-6794-6F606099CF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5F750AD-DF44-1731-A636-14006799D4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95D24132-1169-010A-53C5-4A1691826E9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CC493343-5137-1B73-11D9-75FDBE9DEF7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9B8C768B-2B07-7D1B-89F5-E3D1F3175AA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E758FB8C-2C9A-A7FF-4623-48E07813BD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1B908-8D13-4F25-B5A1-72309C7948EB}" type="datetimeFigureOut">
              <a:rPr lang="fr-FR" smtClean="0"/>
              <a:t>11/03/2025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E7121A85-9DFE-AAA2-11B2-88D69A0781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449C1365-AF60-44D6-C128-E0C26EEC24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02664-F659-4726-A4DF-B8060595E7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3114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gallery dir="l"/>
      </p:transition>
    </mc:Choice>
    <mc:Fallback xmlns="">
      <p:transition spd="slow" advClick="0" advTm="9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FF9C51B-18D7-A168-90D8-4C699A361C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3D2E50B-6703-FA8F-249E-4BB19F9609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1B908-8D13-4F25-B5A1-72309C7948EB}" type="datetimeFigureOut">
              <a:rPr lang="fr-FR" smtClean="0"/>
              <a:t>11/03/2025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C4C52B28-477A-DB67-E795-DFDFE9CF4B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B18E51A7-1230-3532-724C-6F174C831F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02664-F659-4726-A4DF-B8060595E7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6916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gallery dir="l"/>
      </p:transition>
    </mc:Choice>
    <mc:Fallback xmlns="">
      <p:transition spd="slow" advClick="0" advTm="9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13B97086-9E73-3092-0486-6006DCC2B8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1B908-8D13-4F25-B5A1-72309C7948EB}" type="datetimeFigureOut">
              <a:rPr lang="fr-FR" smtClean="0"/>
              <a:t>11/03/2025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A30BED68-28AD-2D17-9CE3-35AC787397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168FC4AA-B5E0-C232-613A-5158437EDF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02664-F659-4726-A4DF-B8060595E7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2099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gallery dir="l"/>
      </p:transition>
    </mc:Choice>
    <mc:Fallback xmlns="">
      <p:transition spd="slow" advClick="0" advTm="9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9EE3935-E06A-02A0-F231-72C546E9B1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1E48AE0-A1FD-08D7-A70B-C971DC6115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E836C4A-31DC-8FB7-14A4-58129C29040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931E450-3738-3F69-26D4-AFCB366642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1B908-8D13-4F25-B5A1-72309C7948EB}" type="datetimeFigureOut">
              <a:rPr lang="fr-FR" smtClean="0"/>
              <a:t>11/03/2025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12E28A0-F70B-D8FD-04E9-FCD518222C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4F36B39-7870-A5AC-B1D9-94D7F593FD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02664-F659-4726-A4DF-B8060595E7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9296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gallery dir="l"/>
      </p:transition>
    </mc:Choice>
    <mc:Fallback xmlns="">
      <p:transition spd="slow" advClick="0" advTm="9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189D7E5-6EBC-456E-72C7-B220629E2E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A52CB3CE-3F6D-0026-4F5D-9BB9B1256D6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9CA4095-11B1-325A-32CB-43790FDC3C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0A52519-AF4D-567C-3A21-98CC5FA71B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1B908-8D13-4F25-B5A1-72309C7948EB}" type="datetimeFigureOut">
              <a:rPr lang="fr-FR" smtClean="0"/>
              <a:t>11/03/2025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E4F3D8B-25B8-4479-DF8A-FFF7381030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CB2A730-7BD3-2941-8893-DCD0AF63FB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02664-F659-4726-A4DF-B8060595E7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1739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gallery dir="l"/>
      </p:transition>
    </mc:Choice>
    <mc:Fallback xmlns="">
      <p:transition spd="slow" advClick="0" advTm="9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701B417-BDEB-FEF7-80E0-598FF7DC9F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019C9141-7115-AC80-6154-E72DDD1DBC4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751691A-00B9-2097-094E-2E8E92F90B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1B908-8D13-4F25-B5A1-72309C7948EB}" type="datetimeFigureOut">
              <a:rPr lang="fr-FR" smtClean="0"/>
              <a:t>11/03/2025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884A44A-9D5C-7804-8F9F-1E8F37DADB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73DDFBA-987D-FF18-BBF2-6F992D9896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02664-F659-4726-A4DF-B8060595E7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2950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gallery dir="l"/>
      </p:transition>
    </mc:Choice>
    <mc:Fallback xmlns="">
      <p:transition spd="slow" advClick="0" advTm="9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145474FA-AF7B-850B-4EB3-CFE231946B1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CC9D503E-CD4D-F130-1798-5E7E53BFA5E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261026C-F6F2-E03F-7CA9-F87351986A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1B908-8D13-4F25-B5A1-72309C7948EB}" type="datetimeFigureOut">
              <a:rPr lang="fr-FR" smtClean="0"/>
              <a:t>11/03/2025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4677D8C-AF3A-F8EF-1791-3F147C1C10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ECF21F5-35D0-97E5-227C-AD35D25D63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02664-F659-4726-A4DF-B8060595E7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6374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gallery dir="l"/>
      </p:transition>
    </mc:Choice>
    <mc:Fallback xmlns="">
      <p:transition spd="slow" advClick="0" advTm="9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65AEF929-57EC-2DDA-5E0A-DAAD8FF4A5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4BA5169-6BD5-CB73-F0D6-7CDC50D5D8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F4AB3E6-7B72-B743-AD1D-9D23DB57553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6B1B908-8D13-4F25-B5A1-72309C7948EB}" type="datetimeFigureOut">
              <a:rPr lang="fr-FR" smtClean="0"/>
              <a:t>11/03/2025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335A394-7F39-888D-D8CD-AE78F3A9442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1053872-E194-F0FC-9CDE-F77BF64BBEA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AE02664-F659-4726-A4DF-B8060595E7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25705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gallery dir="l"/>
      </p:transition>
    </mc:Choice>
    <mc:Fallback xmlns="">
      <p:transition spd="slow" advClick="0" advTm="9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7FCE904-8F97-D1E4-63B8-9BC0F51F1E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Graphique, Police, graphisme, capture d’écran&#10;&#10;Le contenu généré par l’IA peut être incorrect.">
            <a:extLst>
              <a:ext uri="{FF2B5EF4-FFF2-40B4-BE49-F238E27FC236}">
                <a16:creationId xmlns:a16="http://schemas.microsoft.com/office/drawing/2014/main" id="{C3672C01-0927-C138-7B7C-EB8B224D11F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000" y="707165"/>
            <a:ext cx="11484000" cy="4031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393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gallery dir="l"/>
        <p:sndAc>
          <p:stSnd loop="1">
            <p:snd r:embed="rId2" name="MICHELE TORR    une vague bleue.wav"/>
          </p:stSnd>
        </p:sndAc>
      </p:transition>
    </mc:Choice>
    <mc:Fallback xmlns="">
      <p:transition spd="slow" advClick="0" advTm="9000">
        <p:fade/>
        <p:sndAc>
          <p:stSnd loop="1">
            <p:snd r:embed="rId4" name="MICHELE TORR    une vague bleu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54357FF-92CA-E5F5-25DD-237CAB95CD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F40D32B-DD57-2323-1A84-790CD0141D4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6" name="Image 5" descr="Une image contenant plein air, bâtiment, ciel, eau&#10;&#10;Le contenu généré par l’IA peut être incorrect.">
            <a:extLst>
              <a:ext uri="{FF2B5EF4-FFF2-40B4-BE49-F238E27FC236}">
                <a16:creationId xmlns:a16="http://schemas.microsoft.com/office/drawing/2014/main" id="{BA659348-30DD-4D56-DD97-26115B49476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1814" y="823500"/>
            <a:ext cx="6948000" cy="5211000"/>
          </a:xfrm>
          <a:prstGeom prst="rect">
            <a:avLst/>
          </a:prstGeom>
          <a:ln w="2286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E0E26D8F-5226-A81E-F3E4-B53945EC0A28}"/>
              </a:ext>
            </a:extLst>
          </p:cNvPr>
          <p:cNvSpPr txBox="1"/>
          <p:nvPr/>
        </p:nvSpPr>
        <p:spPr>
          <a:xfrm>
            <a:off x="7728559" y="2016692"/>
            <a:ext cx="4463441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Martigues est une commune française des Bouches-du-Rhône en région Provence-Alpes-Côte d'Azur, également connue sous le surnom de « Venise provençale ». Elle s'étend sur les rives de l'étang de Berre et sur le canal de Caronte. </a:t>
            </a:r>
          </a:p>
        </p:txBody>
      </p:sp>
    </p:spTree>
    <p:extLst>
      <p:ext uri="{BB962C8B-B14F-4D97-AF65-F5344CB8AC3E}">
        <p14:creationId xmlns:p14="http://schemas.microsoft.com/office/powerpoint/2010/main" val="2542263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gallery dir="l"/>
      </p:transition>
    </mc:Choice>
    <mc:Fallback xmlns="">
      <p:transition spd="slow" advClick="0" advTm="9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embarcation&#10;&#10;Le contenu généré par l’IA peut être incorrect.">
            <a:extLst>
              <a:ext uri="{FF2B5EF4-FFF2-40B4-BE49-F238E27FC236}">
                <a16:creationId xmlns:a16="http://schemas.microsoft.com/office/drawing/2014/main" id="{B969404F-5798-C6C2-EA9B-1F8CFB93AF7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80208" y="279000"/>
            <a:ext cx="9431583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FCAD91D-C3F6-4F7F-58C0-9E58A11437FD}"/>
              </a:ext>
            </a:extLst>
          </p:cNvPr>
          <p:cNvSpPr txBox="1"/>
          <p:nvPr/>
        </p:nvSpPr>
        <p:spPr>
          <a:xfrm>
            <a:off x="3336966" y="278999"/>
            <a:ext cx="60207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Martigues (Bouches-du-Rhône, France) 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658700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gallery dir="l"/>
      </p:transition>
    </mc:Choice>
    <mc:Fallback xmlns="">
      <p:transition spd="slow" advClick="0" advTm="9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DA46B4A-1E12-C4C6-4393-A333C6F694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grotte, nature, sol, plein air&#10;&#10;Le contenu généré par l’IA peut être incorrect.">
            <a:extLst>
              <a:ext uri="{FF2B5EF4-FFF2-40B4-BE49-F238E27FC236}">
                <a16:creationId xmlns:a16="http://schemas.microsoft.com/office/drawing/2014/main" id="{7711FFCF-4872-CA7C-FC62-0CCA1CBBA0C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6759" y="189000"/>
            <a:ext cx="4858482" cy="648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0B9FBA2-1DA0-C8C7-9F13-1B0227E0F82B}"/>
              </a:ext>
            </a:extLst>
          </p:cNvPr>
          <p:cNvSpPr txBox="1"/>
          <p:nvPr/>
        </p:nvSpPr>
        <p:spPr>
          <a:xfrm>
            <a:off x="8419605" y="4402777"/>
            <a:ext cx="345176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Entrée des anciennes mines de sable situées le long de l'ancienne route de Saint-Julien.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6719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gallery dir="l"/>
      </p:transition>
    </mc:Choice>
    <mc:Fallback xmlns="">
      <p:transition spd="slow" advClick="0" advTm="9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A9158A0-884C-283C-D249-EF9BBD718E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bâtiment&#10;&#10;Le contenu généré par l’IA peut être incorrect.">
            <a:extLst>
              <a:ext uri="{FF2B5EF4-FFF2-40B4-BE49-F238E27FC236}">
                <a16:creationId xmlns:a16="http://schemas.microsoft.com/office/drawing/2014/main" id="{9B303541-2076-DFF1-AA2B-FE28814B663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24052" y="418500"/>
            <a:ext cx="8028000" cy="6021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F993C36-2085-FE08-9B67-481AB93A4C0F}"/>
              </a:ext>
            </a:extLst>
          </p:cNvPr>
          <p:cNvSpPr txBox="1"/>
          <p:nvPr/>
        </p:nvSpPr>
        <p:spPr>
          <a:xfrm>
            <a:off x="739948" y="3779217"/>
            <a:ext cx="25670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quartier de l'Île sur le canal.</a:t>
            </a:r>
          </a:p>
        </p:txBody>
      </p:sp>
    </p:spTree>
    <p:extLst>
      <p:ext uri="{BB962C8B-B14F-4D97-AF65-F5344CB8AC3E}">
        <p14:creationId xmlns:p14="http://schemas.microsoft.com/office/powerpoint/2010/main" val="947951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gallery dir="l"/>
      </p:transition>
    </mc:Choice>
    <mc:Fallback xmlns="">
      <p:transition spd="slow" advClick="0" advTm="9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9F74DF5-8898-56F8-9167-5F8C32616C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texte, ciel, route&#10;&#10;Le contenu généré par l’IA peut être incorrect.">
            <a:extLst>
              <a:ext uri="{FF2B5EF4-FFF2-40B4-BE49-F238E27FC236}">
                <a16:creationId xmlns:a16="http://schemas.microsoft.com/office/drawing/2014/main" id="{10BDA63C-1E12-AC39-A667-B3CF66DD8CF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0000" y="673650"/>
            <a:ext cx="11232000" cy="55107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6E584785-919A-4F0C-3BE9-C2A6FB7951E0}"/>
              </a:ext>
            </a:extLst>
          </p:cNvPr>
          <p:cNvSpPr txBox="1"/>
          <p:nvPr/>
        </p:nvSpPr>
        <p:spPr>
          <a:xfrm>
            <a:off x="539377" y="5353353"/>
            <a:ext cx="41326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Photo du pôle d'échanges (gare routière) de Martigues.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4105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gallery dir="l"/>
      </p:transition>
    </mc:Choice>
    <mc:Fallback xmlns="">
      <p:transition spd="slow" advClick="0" advTm="9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DB525FE-13D9-C299-B3D0-383AE9DE54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fenêtre&#10;&#10;Le contenu généré par l’IA peut être incorrect.">
            <a:extLst>
              <a:ext uri="{FF2B5EF4-FFF2-40B4-BE49-F238E27FC236}">
                <a16:creationId xmlns:a16="http://schemas.microsoft.com/office/drawing/2014/main" id="{1D2C19FE-CF0C-C2E0-705A-18835516354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96000" y="423143"/>
            <a:ext cx="9000000" cy="6011714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DD78207-0663-34BB-977C-CD9FDD61C96E}"/>
              </a:ext>
            </a:extLst>
          </p:cNvPr>
          <p:cNvSpPr txBox="1"/>
          <p:nvPr/>
        </p:nvSpPr>
        <p:spPr>
          <a:xfrm>
            <a:off x="3004457" y="6056416"/>
            <a:ext cx="84077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place Mirabeau dans le quartier de l'Île.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4242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gallery dir="l"/>
      </p:transition>
    </mc:Choice>
    <mc:Fallback xmlns="">
      <p:transition spd="slow" advClick="0" advTm="9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5B97541-0F28-F61B-0E65-ABC46B1D9D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plante, Plante couvre-sol&#10;&#10;Le contenu généré par l’IA peut être incorrect.">
            <a:extLst>
              <a:ext uri="{FF2B5EF4-FFF2-40B4-BE49-F238E27FC236}">
                <a16:creationId xmlns:a16="http://schemas.microsoft.com/office/drawing/2014/main" id="{9732AD83-8BFE-D1B0-C193-ADDF5B365D0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4094" y="369000"/>
            <a:ext cx="8160000" cy="612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223ABFF-35D7-C3DC-298E-E65F547A1B75}"/>
              </a:ext>
            </a:extLst>
          </p:cNvPr>
          <p:cNvSpPr txBox="1"/>
          <p:nvPr/>
        </p:nvSpPr>
        <p:spPr>
          <a:xfrm>
            <a:off x="9393382" y="3004457"/>
            <a:ext cx="279861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Vestiges des murs d'une habitation du village des Tamaris.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0520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gallery dir="l"/>
      </p:transition>
    </mc:Choice>
    <mc:Fallback xmlns="">
      <p:transition spd="slow" advClick="0" advTm="9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1E4A8A6-C62F-8ABF-39FB-FABBC9F430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eau, nuage&#10;&#10;Le contenu généré par l’IA peut être incorrect.">
            <a:extLst>
              <a:ext uri="{FF2B5EF4-FFF2-40B4-BE49-F238E27FC236}">
                <a16:creationId xmlns:a16="http://schemas.microsoft.com/office/drawing/2014/main" id="{538AF337-6DC8-C48B-946F-4A7231DF55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5999" y="369000"/>
            <a:ext cx="8160001" cy="6120000"/>
          </a:xfrm>
          <a:prstGeom prst="rect">
            <a:avLst/>
          </a:prstGeom>
          <a:ln w="2286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8F4EDA8-43EF-FBCB-55EB-564D97E2F811}"/>
              </a:ext>
            </a:extLst>
          </p:cNvPr>
          <p:cNvSpPr txBox="1"/>
          <p:nvPr/>
        </p:nvSpPr>
        <p:spPr>
          <a:xfrm>
            <a:off x="3538846" y="5997652"/>
            <a:ext cx="71251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Le fort de Bouc vu de la mer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8653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gallery dir="l"/>
      </p:transition>
    </mc:Choice>
    <mc:Fallback xmlns="">
      <p:transition spd="slow" advClick="0" advTm="9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3970CD0-C71B-4672-DD94-52B2C7D015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aysage, herbe&#10;&#10;Le contenu généré par l’IA peut être incorrect.">
            <a:extLst>
              <a:ext uri="{FF2B5EF4-FFF2-40B4-BE49-F238E27FC236}">
                <a16:creationId xmlns:a16="http://schemas.microsoft.com/office/drawing/2014/main" id="{31E8BF39-83BF-B83E-B051-49605BF68C5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23536" y="459000"/>
            <a:ext cx="8944927" cy="594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9DC3C9D-141A-37D0-BB5C-329394607B4F}"/>
              </a:ext>
            </a:extLst>
          </p:cNvPr>
          <p:cNvSpPr txBox="1"/>
          <p:nvPr/>
        </p:nvSpPr>
        <p:spPr>
          <a:xfrm>
            <a:off x="2802577" y="5198671"/>
            <a:ext cx="689956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centrale thermique de Martigues à Ponteau, et ses anciennes cheminées peintes en rouge et blanc qui forment un repère majeur.</a:t>
            </a:r>
          </a:p>
        </p:txBody>
      </p:sp>
    </p:spTree>
    <p:extLst>
      <p:ext uri="{BB962C8B-B14F-4D97-AF65-F5344CB8AC3E}">
        <p14:creationId xmlns:p14="http://schemas.microsoft.com/office/powerpoint/2010/main" val="2139166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gallery dir="l"/>
      </p:transition>
    </mc:Choice>
    <mc:Fallback xmlns="">
      <p:transition spd="slow" advClick="0" advTm="9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C80DDA1-1982-132C-1CBB-7EB4261A8A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ulpture sur pierre, Sculpture, soulagement, statue&#10;&#10;Le contenu généré par l’IA peut être incorrect.">
            <a:extLst>
              <a:ext uri="{FF2B5EF4-FFF2-40B4-BE49-F238E27FC236}">
                <a16:creationId xmlns:a16="http://schemas.microsoft.com/office/drawing/2014/main" id="{32C0D3E4-2D1B-EFA6-7FE9-D256B0FF74E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93422" y="369000"/>
            <a:ext cx="8160000" cy="612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29F389E-33FC-9BCF-E8C1-AF1B5E197A43}"/>
              </a:ext>
            </a:extLst>
          </p:cNvPr>
          <p:cNvSpPr txBox="1"/>
          <p:nvPr/>
        </p:nvSpPr>
        <p:spPr>
          <a:xfrm>
            <a:off x="166255" y="3179618"/>
            <a:ext cx="296883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Porche de l'église Sainte-Madeleine-de-l'Île (quartier de l'Île).</a:t>
            </a:r>
          </a:p>
          <a:p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503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gallery dir="l"/>
      </p:transition>
    </mc:Choice>
    <mc:Fallback xmlns="">
      <p:transition spd="slow" advClick="0" advTm="9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0273BAB-F377-D709-6F02-F6917E71F2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ateau, véhicule&#10;&#10;Le contenu généré par l’IA peut être incorrect.">
            <a:extLst>
              <a:ext uri="{FF2B5EF4-FFF2-40B4-BE49-F238E27FC236}">
                <a16:creationId xmlns:a16="http://schemas.microsoft.com/office/drawing/2014/main" id="{AD71EF9E-9DC8-57B5-9E16-459B6149876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73522" y="369000"/>
            <a:ext cx="8160000" cy="6120000"/>
          </a:xfrm>
          <a:prstGeom prst="rect">
            <a:avLst/>
          </a:prstGeom>
          <a:ln w="2286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D34C858-C6C3-8550-FE30-E752E6B565EA}"/>
              </a:ext>
            </a:extLst>
          </p:cNvPr>
          <p:cNvSpPr txBox="1"/>
          <p:nvPr/>
        </p:nvSpPr>
        <p:spPr>
          <a:xfrm>
            <a:off x="617517" y="3844498"/>
            <a:ext cx="306383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Port de pêche de Carro.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864750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gallery dir="l"/>
      </p:transition>
    </mc:Choice>
    <mc:Fallback xmlns="">
      <p:transition spd="slow" advClick="0" advTm="9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54F54A1-E97F-ABC4-018C-1D1EC8DE63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eau&#10;&#10;Le contenu généré par l’IA peut être incorrect.">
            <a:extLst>
              <a:ext uri="{FF2B5EF4-FFF2-40B4-BE49-F238E27FC236}">
                <a16:creationId xmlns:a16="http://schemas.microsoft.com/office/drawing/2014/main" id="{4F12E6E1-AD0A-F5E3-AF35-6ECF14F3896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0426" y="369000"/>
            <a:ext cx="9183604" cy="6120000"/>
          </a:xfrm>
          <a:prstGeom prst="rect">
            <a:avLst/>
          </a:prstGeom>
          <a:ln w="2286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2E7C0F3-4C4C-B6A4-D38F-9222AAB5D1C5}"/>
              </a:ext>
            </a:extLst>
          </p:cNvPr>
          <p:cNvSpPr txBox="1"/>
          <p:nvPr/>
        </p:nvSpPr>
        <p:spPr>
          <a:xfrm>
            <a:off x="10260281" y="3051958"/>
            <a:ext cx="193171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 miroir aux oiseaux (quartier de L'Île).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405128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gallery dir="l"/>
      </p:transition>
    </mc:Choice>
    <mc:Fallback xmlns="">
      <p:transition spd="slow" advClick="0" advTm="9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29AE8D4-7177-AB6A-4BE6-10002C545E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ateau, eau&#10;&#10;Le contenu généré par l’IA peut être incorrect.">
            <a:extLst>
              <a:ext uri="{FF2B5EF4-FFF2-40B4-BE49-F238E27FC236}">
                <a16:creationId xmlns:a16="http://schemas.microsoft.com/office/drawing/2014/main" id="{FAFCECAB-19C2-84EA-E443-683731D77F0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369000"/>
            <a:ext cx="8160000" cy="6120000"/>
          </a:xfrm>
          <a:prstGeom prst="rect">
            <a:avLst/>
          </a:prstGeom>
          <a:ln w="2286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37A311F-961E-65A2-4972-433993B7147E}"/>
              </a:ext>
            </a:extLst>
          </p:cNvPr>
          <p:cNvSpPr txBox="1"/>
          <p:nvPr/>
        </p:nvSpPr>
        <p:spPr>
          <a:xfrm>
            <a:off x="2016000" y="4919340"/>
            <a:ext cx="305195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Peinture monumentale de Guillaume </a:t>
            </a:r>
            <a:r>
              <a:rPr lang="fr-FR" sz="2400" b="1" dirty="0" err="1">
                <a:solidFill>
                  <a:schemeClr val="bg1"/>
                </a:solidFill>
              </a:rPr>
              <a:t>Bottazzi</a:t>
            </a:r>
            <a:r>
              <a:rPr lang="fr-FR" sz="2400" b="1" dirty="0">
                <a:solidFill>
                  <a:schemeClr val="bg1"/>
                </a:solidFill>
              </a:rPr>
              <a:t> (quartier de L'Île).</a:t>
            </a:r>
          </a:p>
        </p:txBody>
      </p:sp>
    </p:spTree>
    <p:extLst>
      <p:ext uri="{BB962C8B-B14F-4D97-AF65-F5344CB8AC3E}">
        <p14:creationId xmlns:p14="http://schemas.microsoft.com/office/powerpoint/2010/main" val="863549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gallery dir="l"/>
      </p:transition>
    </mc:Choice>
    <mc:Fallback xmlns="">
      <p:transition spd="slow" advClick="0" advTm="9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09C0EA4-8820-5ACC-397C-77577BE498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bâtiment&#10;&#10;Le contenu généré par l’IA peut être incorrect.">
            <a:extLst>
              <a:ext uri="{FF2B5EF4-FFF2-40B4-BE49-F238E27FC236}">
                <a16:creationId xmlns:a16="http://schemas.microsoft.com/office/drawing/2014/main" id="{F9E5A7F6-19C0-F247-3289-22B9619C800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62909" y="369000"/>
            <a:ext cx="8160000" cy="612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2CFE237-89E8-5814-52F5-FE57F242634B}"/>
              </a:ext>
            </a:extLst>
          </p:cNvPr>
          <p:cNvSpPr txBox="1"/>
          <p:nvPr/>
        </p:nvSpPr>
        <p:spPr>
          <a:xfrm>
            <a:off x="472208" y="2790701"/>
            <a:ext cx="279070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Église Sainte-Madeleine. Quai Marceau. Canal Saint-Sébastien (quartier de L'Île).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7615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gallery dir="l"/>
      </p:transition>
    </mc:Choice>
    <mc:Fallback xmlns="">
      <p:transition spd="slow" advClick="0" advTm="9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13C6EA1-5356-42BC-A2E3-33CDDD75B4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arbre, bâtiment&#10;&#10;Le contenu généré par l’IA peut être incorrect.">
            <a:extLst>
              <a:ext uri="{FF2B5EF4-FFF2-40B4-BE49-F238E27FC236}">
                <a16:creationId xmlns:a16="http://schemas.microsoft.com/office/drawing/2014/main" id="{14398531-322A-F539-E917-17469DD6667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7216" y="369000"/>
            <a:ext cx="8160000" cy="612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EA895C3-4523-85FB-19D5-84E6B223ED92}"/>
              </a:ext>
            </a:extLst>
          </p:cNvPr>
          <p:cNvSpPr txBox="1"/>
          <p:nvPr/>
        </p:nvSpPr>
        <p:spPr>
          <a:xfrm>
            <a:off x="9250877" y="3241963"/>
            <a:ext cx="282632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Place Mirabeau (quartier de L'Île).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165171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gallery dir="l"/>
      </p:transition>
    </mc:Choice>
    <mc:Fallback xmlns="">
      <p:transition spd="slow" advClick="0" advTm="9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24BDD41-5810-CD9F-E630-3BB28354D5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nuage&#10;&#10;Le contenu généré par l’IA peut être incorrect.">
            <a:extLst>
              <a:ext uri="{FF2B5EF4-FFF2-40B4-BE49-F238E27FC236}">
                <a16:creationId xmlns:a16="http://schemas.microsoft.com/office/drawing/2014/main" id="{2B9F036E-23DB-5016-E5A6-16D9543F3FD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72878" y="459000"/>
            <a:ext cx="4455000" cy="594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436719A-2C5F-5F2A-B252-61585663E927}"/>
              </a:ext>
            </a:extLst>
          </p:cNvPr>
          <p:cNvSpPr txBox="1"/>
          <p:nvPr/>
        </p:nvSpPr>
        <p:spPr>
          <a:xfrm>
            <a:off x="8736763" y="2459504"/>
            <a:ext cx="305195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Façade baroque de l'église Sainte-Madeleine (XVIIe siècle, quartier de L'Île).</a:t>
            </a:r>
          </a:p>
        </p:txBody>
      </p:sp>
    </p:spTree>
    <p:extLst>
      <p:ext uri="{BB962C8B-B14F-4D97-AF65-F5344CB8AC3E}">
        <p14:creationId xmlns:p14="http://schemas.microsoft.com/office/powerpoint/2010/main" val="4275049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gallery dir="l"/>
      </p:transition>
    </mc:Choice>
    <mc:Fallback xmlns="">
      <p:transition spd="slow" advClick="0" advTm="9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DD4A982-BB68-0B3B-9550-A51A655BEE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eau&#10;&#10;Le contenu généré par l’IA peut être incorrect.">
            <a:extLst>
              <a:ext uri="{FF2B5EF4-FFF2-40B4-BE49-F238E27FC236}">
                <a16:creationId xmlns:a16="http://schemas.microsoft.com/office/drawing/2014/main" id="{512F152E-B0B5-4ED3-8DC7-6CB6FF31380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6000" y="459000"/>
            <a:ext cx="7920000" cy="594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AAD5DD3-409F-046E-DD84-EF8BE7DA69BB}"/>
              </a:ext>
            </a:extLst>
          </p:cNvPr>
          <p:cNvSpPr txBox="1"/>
          <p:nvPr/>
        </p:nvSpPr>
        <p:spPr>
          <a:xfrm>
            <a:off x="3194462" y="5937335"/>
            <a:ext cx="7920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Canal Saint-Sébastien (quartier de L’Île).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3426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gallery dir="l"/>
      </p:transition>
    </mc:Choice>
    <mc:Fallback xmlns="">
      <p:transition spd="slow" advClick="0" advTm="9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AEE3495-0F26-962D-B2E4-103FBA30C5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85E7CC0-5117-68C1-043C-3E88A2DA823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42878" y="459000"/>
            <a:ext cx="7920000" cy="594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4FDE8C9-2EA6-35A9-9108-055C133D2D78}"/>
              </a:ext>
            </a:extLst>
          </p:cNvPr>
          <p:cNvSpPr txBox="1"/>
          <p:nvPr/>
        </p:nvSpPr>
        <p:spPr>
          <a:xfrm>
            <a:off x="2242878" y="5937335"/>
            <a:ext cx="84077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Quai </a:t>
            </a:r>
            <a:r>
              <a:rPr lang="fr-FR" sz="2400" b="1" dirty="0" err="1">
                <a:solidFill>
                  <a:srgbClr val="FFFF00"/>
                </a:solidFill>
              </a:rPr>
              <a:t>Brescon</a:t>
            </a:r>
            <a:r>
              <a:rPr lang="fr-FR" sz="2400" b="1" dirty="0">
                <a:solidFill>
                  <a:srgbClr val="FFFF00"/>
                </a:solidFill>
              </a:rPr>
              <a:t> et canal Saint-Sébastien (quartier de L'Île).</a:t>
            </a:r>
          </a:p>
        </p:txBody>
      </p:sp>
    </p:spTree>
    <p:extLst>
      <p:ext uri="{BB962C8B-B14F-4D97-AF65-F5344CB8AC3E}">
        <p14:creationId xmlns:p14="http://schemas.microsoft.com/office/powerpoint/2010/main" val="3160955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gallery dir="l"/>
      </p:transition>
    </mc:Choice>
    <mc:Fallback xmlns="">
      <p:transition spd="slow" advClick="0" advTm="9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A13FF72-9FD8-09FA-5517-12AEC6158B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eau&#10;&#10;Le contenu généré par l’IA peut être incorrect.">
            <a:extLst>
              <a:ext uri="{FF2B5EF4-FFF2-40B4-BE49-F238E27FC236}">
                <a16:creationId xmlns:a16="http://schemas.microsoft.com/office/drawing/2014/main" id="{B773CB06-1E63-5AF2-5682-5754898689D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6000" y="459000"/>
            <a:ext cx="7920000" cy="594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78456C7-8797-47D0-1946-99002C7C1186}"/>
              </a:ext>
            </a:extLst>
          </p:cNvPr>
          <p:cNvSpPr txBox="1"/>
          <p:nvPr/>
        </p:nvSpPr>
        <p:spPr>
          <a:xfrm>
            <a:off x="2220686" y="5937335"/>
            <a:ext cx="67570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Quai Maurice Tessé (quartier de Ferrières).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7756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gallery dir="l"/>
      </p:transition>
    </mc:Choice>
    <mc:Fallback xmlns="">
      <p:transition spd="slow" advClick="0" advTm="9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5A0372E-58F4-05B4-3A4C-BCDB1BF129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eau, lac&#10;&#10;Le contenu généré par l’IA peut être incorrect.">
            <a:extLst>
              <a:ext uri="{FF2B5EF4-FFF2-40B4-BE49-F238E27FC236}">
                <a16:creationId xmlns:a16="http://schemas.microsoft.com/office/drawing/2014/main" id="{23535EE2-7477-649B-F6E4-7B1539C3960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5953" y="459000"/>
            <a:ext cx="7920000" cy="594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38E71BD-6375-097C-D210-2CDCC3FF14DB}"/>
              </a:ext>
            </a:extLst>
          </p:cNvPr>
          <p:cNvSpPr txBox="1"/>
          <p:nvPr/>
        </p:nvSpPr>
        <p:spPr>
          <a:xfrm>
            <a:off x="8585859" y="3053740"/>
            <a:ext cx="334884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Pont sur le canal Saint-Sébastien (quartier de L'Île).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9062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gallery dir="l"/>
      </p:transition>
    </mc:Choice>
    <mc:Fallback xmlns="">
      <p:transition spd="slow" advClick="0" advTm="9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23AC27E-9EDC-D9BC-78B4-C80B93B71D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Véhicule terrestre, véhicule&#10;&#10;Le contenu généré par l’IA peut être incorrect.">
            <a:extLst>
              <a:ext uri="{FF2B5EF4-FFF2-40B4-BE49-F238E27FC236}">
                <a16:creationId xmlns:a16="http://schemas.microsoft.com/office/drawing/2014/main" id="{F5426756-E411-1325-E5CB-781BDC826EB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5702" y="459000"/>
            <a:ext cx="7808179" cy="594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644AEAD-ABF0-CE80-E5E6-80D6C139D6C5}"/>
              </a:ext>
            </a:extLst>
          </p:cNvPr>
          <p:cNvSpPr txBox="1"/>
          <p:nvPr/>
        </p:nvSpPr>
        <p:spPr>
          <a:xfrm>
            <a:off x="118753" y="3429000"/>
            <a:ext cx="33132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Église Saint-Genest du XVIIe siècle (quartier de Jonquières).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3309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gallery dir="l"/>
      </p:transition>
    </mc:Choice>
    <mc:Fallback xmlns="">
      <p:transition spd="slow" advClick="0" advTm="9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31CF1F4-2EBA-FF79-8696-B76F5C0569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ontagne, Photographie aérienne, maison&#10;&#10;Le contenu généré par l’IA peut être incorrect.">
            <a:extLst>
              <a:ext uri="{FF2B5EF4-FFF2-40B4-BE49-F238E27FC236}">
                <a16:creationId xmlns:a16="http://schemas.microsoft.com/office/drawing/2014/main" id="{DCA3E948-71B6-D434-BA76-993D055CA3C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0338" y="459000"/>
            <a:ext cx="7920000" cy="594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E89185F-C21B-8007-D607-B28325817182}"/>
              </a:ext>
            </a:extLst>
          </p:cNvPr>
          <p:cNvSpPr txBox="1"/>
          <p:nvPr/>
        </p:nvSpPr>
        <p:spPr>
          <a:xfrm>
            <a:off x="9072748" y="2683823"/>
            <a:ext cx="31192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Vue générale depuis la chapelle Notre-Dame-des-Marins.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0326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gallery dir="l"/>
      </p:transition>
    </mc:Choice>
    <mc:Fallback xmlns="">
      <p:transition spd="slow" advClick="0" advTm="9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3F2E490-E94D-8DC4-72A8-86D9CFAE34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nuage&#10;&#10;Le contenu généré par l’IA peut être incorrect.">
            <a:extLst>
              <a:ext uri="{FF2B5EF4-FFF2-40B4-BE49-F238E27FC236}">
                <a16:creationId xmlns:a16="http://schemas.microsoft.com/office/drawing/2014/main" id="{3947487E-7F93-45DB-14DF-745C27EDE36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5413" y="459000"/>
            <a:ext cx="7920000" cy="594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AA3F009-19DC-5144-BAF9-E512A501141C}"/>
              </a:ext>
            </a:extLst>
          </p:cNvPr>
          <p:cNvSpPr txBox="1"/>
          <p:nvPr/>
        </p:nvSpPr>
        <p:spPr>
          <a:xfrm>
            <a:off x="130629" y="3099460"/>
            <a:ext cx="314696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port de Jonquières et en haut à gauche, la chapelle Notre-Dame-des-Marins.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7706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gallery dir="l"/>
      </p:transition>
    </mc:Choice>
    <mc:Fallback xmlns="">
      <p:transition spd="slow" advClick="0" advTm="9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E167255-1B81-44D2-623A-7998302C13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lac, Plaisance&#10;&#10;Le contenu généré par l’IA peut être incorrect.">
            <a:extLst>
              <a:ext uri="{FF2B5EF4-FFF2-40B4-BE49-F238E27FC236}">
                <a16:creationId xmlns:a16="http://schemas.microsoft.com/office/drawing/2014/main" id="{1D897776-258D-DA56-0984-37289921D22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9585" y="3076574"/>
            <a:ext cx="4416000" cy="3312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habits, bâtiment, chaussures&#10;&#10;Le contenu généré par l’IA peut être incorrect.">
            <a:extLst>
              <a:ext uri="{FF2B5EF4-FFF2-40B4-BE49-F238E27FC236}">
                <a16:creationId xmlns:a16="http://schemas.microsoft.com/office/drawing/2014/main" id="{0861DF32-99B8-2AA8-A5EA-579851AD800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58324" y="507408"/>
            <a:ext cx="4744091" cy="3564000"/>
          </a:xfrm>
          <a:prstGeom prst="rect">
            <a:avLst/>
          </a:prstGeom>
          <a:ln w="2286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558787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gallery dir="l"/>
      </p:transition>
    </mc:Choice>
    <mc:Fallback xmlns="">
      <p:transition spd="slow" advClick="0" advTm="9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9671AF6-1826-4163-AB91-736F9C689A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ateau, bâtiment, ciel&#10;&#10;Le contenu généré par l’IA peut être incorrect.">
            <a:extLst>
              <a:ext uri="{FF2B5EF4-FFF2-40B4-BE49-F238E27FC236}">
                <a16:creationId xmlns:a16="http://schemas.microsoft.com/office/drawing/2014/main" id="{56F3D111-F526-5431-43C3-9D5616BE7D4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5008" y="457130"/>
            <a:ext cx="4716000" cy="3137948"/>
          </a:xfrm>
          <a:prstGeom prst="rect">
            <a:avLst/>
          </a:prstGeom>
          <a:ln w="2286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eau, fontaine&#10;&#10;Le contenu généré par l’IA peut être incorrect.">
            <a:extLst>
              <a:ext uri="{FF2B5EF4-FFF2-40B4-BE49-F238E27FC236}">
                <a16:creationId xmlns:a16="http://schemas.microsoft.com/office/drawing/2014/main" id="{564423DA-03EA-F5BF-9C7E-D4D55DED1C7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88992" y="2909455"/>
            <a:ext cx="4608000" cy="3456000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27230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gallery dir="l"/>
      </p:transition>
    </mc:Choice>
    <mc:Fallback xmlns="">
      <p:transition spd="slow" advClick="0" advTm="9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AA1499F-BD72-53E9-98AC-B28C5C1B0A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eau, arbre&#10;&#10;Le contenu généré par l’IA peut être incorrect.">
            <a:extLst>
              <a:ext uri="{FF2B5EF4-FFF2-40B4-BE49-F238E27FC236}">
                <a16:creationId xmlns:a16="http://schemas.microsoft.com/office/drawing/2014/main" id="{29B17CD8-F26B-D1DB-9AD0-90B04D5A38E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4389" y="1592906"/>
            <a:ext cx="5976000" cy="2988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303837B-C371-D899-8C84-C78BD63C140B}"/>
              </a:ext>
            </a:extLst>
          </p:cNvPr>
          <p:cNvSpPr txBox="1"/>
          <p:nvPr/>
        </p:nvSpPr>
        <p:spPr>
          <a:xfrm>
            <a:off x="538420" y="5026693"/>
            <a:ext cx="584793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 l’Estaque et Martigues et est composée de plusieurs petites calanques qui offrent un paysage idéal pour faire des randonnées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4855C68B-241B-7D2F-24BF-1BE37A0A3C81}"/>
              </a:ext>
            </a:extLst>
          </p:cNvPr>
          <p:cNvSpPr txBox="1"/>
          <p:nvPr/>
        </p:nvSpPr>
        <p:spPr>
          <a:xfrm>
            <a:off x="162838" y="123517"/>
            <a:ext cx="8229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Sur Une Suggestion De </a:t>
            </a:r>
            <a:r>
              <a:rPr lang="fr-FR" sz="2400" b="1" dirty="0" err="1">
                <a:solidFill>
                  <a:srgbClr val="FFFF00"/>
                </a:solidFill>
              </a:rPr>
              <a:t>JackDidier</a:t>
            </a:r>
            <a:r>
              <a:rPr lang="fr-FR" sz="2400" b="1" dirty="0">
                <a:solidFill>
                  <a:srgbClr val="FFFF00"/>
                </a:solidFill>
              </a:rPr>
              <a:t> 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Lorient Vous A Présenté La Commune De Martigues 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48A497BC-C6E6-EBA9-CB22-6977B8117208}"/>
              </a:ext>
            </a:extLst>
          </p:cNvPr>
          <p:cNvSpPr txBox="1"/>
          <p:nvPr/>
        </p:nvSpPr>
        <p:spPr>
          <a:xfrm>
            <a:off x="2116899" y="908347"/>
            <a:ext cx="56993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Bouches Du Rhône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53EAE1C2-69F8-EC98-5BEE-4193518E9DA6}"/>
              </a:ext>
            </a:extLst>
          </p:cNvPr>
          <p:cNvSpPr txBox="1"/>
          <p:nvPr/>
        </p:nvSpPr>
        <p:spPr>
          <a:xfrm>
            <a:off x="6876788" y="2189916"/>
            <a:ext cx="509809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Images Et Le Son Du Net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                       Daniel</a:t>
            </a:r>
          </a:p>
        </p:txBody>
      </p:sp>
    </p:spTree>
    <p:extLst>
      <p:ext uri="{BB962C8B-B14F-4D97-AF65-F5344CB8AC3E}">
        <p14:creationId xmlns:p14="http://schemas.microsoft.com/office/powerpoint/2010/main" val="653204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gallery dir="l"/>
      </p:transition>
    </mc:Choice>
    <mc:Fallback xmlns="">
      <p:transition spd="slow" advClick="0" advTm="9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94</TotalTime>
  <Words>307</Words>
  <Application>Microsoft Office PowerPoint</Application>
  <PresentationFormat>Grand écran</PresentationFormat>
  <Paragraphs>33</Paragraphs>
  <Slides>27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27</vt:i4>
      </vt:variant>
    </vt:vector>
  </HeadingPairs>
  <TitlesOfParts>
    <vt:vector size="31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4</cp:revision>
  <dcterms:created xsi:type="dcterms:W3CDTF">2025-03-10T11:50:40Z</dcterms:created>
  <dcterms:modified xsi:type="dcterms:W3CDTF">2025-03-11T09:34:53Z</dcterms:modified>
</cp:coreProperties>
</file>