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63" r:id="rId3"/>
    <p:sldId id="259" r:id="rId4"/>
    <p:sldId id="258" r:id="rId5"/>
    <p:sldId id="264" r:id="rId6"/>
    <p:sldId id="293" r:id="rId7"/>
    <p:sldId id="289" r:id="rId8"/>
    <p:sldId id="261" r:id="rId9"/>
    <p:sldId id="270" r:id="rId10"/>
    <p:sldId id="262" r:id="rId11"/>
    <p:sldId id="269" r:id="rId12"/>
    <p:sldId id="267" r:id="rId13"/>
    <p:sldId id="291" r:id="rId14"/>
    <p:sldId id="286" r:id="rId15"/>
    <p:sldId id="287" r:id="rId16"/>
    <p:sldId id="297" r:id="rId17"/>
    <p:sldId id="288" r:id="rId18"/>
    <p:sldId id="290" r:id="rId19"/>
    <p:sldId id="294" r:id="rId20"/>
    <p:sldId id="260" r:id="rId21"/>
    <p:sldId id="285" r:id="rId22"/>
    <p:sldId id="295" r:id="rId23"/>
    <p:sldId id="296" r:id="rId24"/>
    <p:sldId id="284" r:id="rId25"/>
    <p:sldId id="265" r:id="rId26"/>
    <p:sldId id="272" r:id="rId27"/>
    <p:sldId id="275" r:id="rId28"/>
    <p:sldId id="273" r:id="rId29"/>
    <p:sldId id="274" r:id="rId30"/>
    <p:sldId id="268" r:id="rId31"/>
    <p:sldId id="276" r:id="rId32"/>
    <p:sldId id="277" r:id="rId33"/>
    <p:sldId id="278" r:id="rId34"/>
    <p:sldId id="280" r:id="rId35"/>
    <p:sldId id="266" r:id="rId36"/>
    <p:sldId id="281" r:id="rId37"/>
    <p:sldId id="282" r:id="rId38"/>
    <p:sldId id="283" r:id="rId39"/>
    <p:sldId id="271" r:id="rId40"/>
    <p:sldId id="292" r:id="rId41"/>
    <p:sldId id="299" r:id="rId42"/>
    <p:sldId id="30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8lBLkL3e9Nt+kD1tR21wQ==" hashData="IRjGLj3M5Hs883AFkEQ/ftgMpG5vg17P9ATM09tbeOZpsjV8ILFYl38xDPminZFIaF9crkrvmqHX6Lc/+PLAx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77" d="100"/>
          <a:sy n="77" d="100"/>
        </p:scale>
        <p:origin x="1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13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3086D39C-CF74-4D79-9092-46EBF0C9ACC1}" type="datetimeFigureOut">
              <a:rPr lang="fr-FR" smtClean="0"/>
              <a:t>18/03/2025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117338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358251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0969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309613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4029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2081407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24042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285930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266467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3086D39C-CF74-4D79-9092-46EBF0C9ACC1}" type="datetimeFigureOut">
              <a:rPr lang="fr-FR" smtClean="0"/>
              <a:t>18/03/2025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156365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086D39C-CF74-4D79-9092-46EBF0C9ACC1}" type="datetimeFigureOut">
              <a:rPr lang="fr-FR" smtClean="0"/>
              <a:t>18/03/2025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36216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086D39C-CF74-4D79-9092-46EBF0C9ACC1}" type="datetimeFigureOut">
              <a:rPr lang="fr-FR" smtClean="0"/>
              <a:t>18/03/2025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422330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086D39C-CF74-4D79-9092-46EBF0C9ACC1}" type="datetimeFigureOut">
              <a:rPr lang="fr-FR" smtClean="0"/>
              <a:t>18/03/2025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34445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86D39C-CF74-4D79-9092-46EBF0C9ACC1}" type="datetimeFigureOut">
              <a:rPr lang="fr-FR" smtClean="0"/>
              <a:t>18/03/2025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393989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3086D39C-CF74-4D79-9092-46EBF0C9ACC1}" type="datetimeFigureOut">
              <a:rPr lang="fr-FR" smtClean="0"/>
              <a:t>18/03/2025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112073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3086D39C-CF74-4D79-9092-46EBF0C9ACC1}" type="datetimeFigureOut">
              <a:rPr lang="fr-FR" smtClean="0"/>
              <a:t>18/03/2025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4763C40-EEE8-4D74-8C68-F929F8EBB2FA}" type="slidenum">
              <a:rPr lang="fr-FR" smtClean="0"/>
              <a:t>‹N°›</a:t>
            </a:fld>
            <a:endParaRPr lang="fr-FR"/>
          </a:p>
        </p:txBody>
      </p:sp>
    </p:spTree>
    <p:extLst>
      <p:ext uri="{BB962C8B-B14F-4D97-AF65-F5344CB8AC3E}">
        <p14:creationId xmlns:p14="http://schemas.microsoft.com/office/powerpoint/2010/main" val="425489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086D39C-CF74-4D79-9092-46EBF0C9ACC1}" type="datetimeFigureOut">
              <a:rPr lang="fr-FR" smtClean="0"/>
              <a:t>18/03/2025</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4763C40-EEE8-4D74-8C68-F929F8EBB2FA}" type="slidenum">
              <a:rPr lang="fr-FR" smtClean="0"/>
              <a:t>‹N°›</a:t>
            </a:fld>
            <a:endParaRPr lang="fr-FR"/>
          </a:p>
        </p:txBody>
      </p:sp>
    </p:spTree>
    <p:extLst>
      <p:ext uri="{BB962C8B-B14F-4D97-AF65-F5344CB8AC3E}">
        <p14:creationId xmlns:p14="http://schemas.microsoft.com/office/powerpoint/2010/main" val="178428958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fr.wikipedia.org/wiki/Charente_(d%C3%A9partement)" TargetMode="External"/><Relationship Id="rId13" Type="http://schemas.openxmlformats.org/officeDocument/2006/relationships/hyperlink" Target="https://fr.wikipedia.org/wiki/Intercommunalit%C3%A9_en_France" TargetMode="External"/><Relationship Id="rId18" Type="http://schemas.openxmlformats.org/officeDocument/2006/relationships/hyperlink" Target="https://fr.wikipedia.org/wiki/Code_postal_en_France" TargetMode="External"/><Relationship Id="rId3" Type="http://schemas.openxmlformats.org/officeDocument/2006/relationships/hyperlink" Target="https://fr.wikipedia.org/wiki/Liste_des_pays_du_monde" TargetMode="External"/><Relationship Id="rId21" Type="http://schemas.openxmlformats.org/officeDocument/2006/relationships/hyperlink" Target="https://fr.wikipedia.org/wiki/Chiffres_de_population_de_la_France" TargetMode="External"/><Relationship Id="rId7" Type="http://schemas.openxmlformats.org/officeDocument/2006/relationships/hyperlink" Target="https://fr.wikipedia.org/wiki/D%C3%A9partement_fran%C3%A7ais" TargetMode="External"/><Relationship Id="rId12" Type="http://schemas.openxmlformats.org/officeDocument/2006/relationships/hyperlink" Target="https://fr.wikipedia.org/wiki/Canton_de_Tude-et-Lavalette" TargetMode="External"/><Relationship Id="rId17" Type="http://schemas.openxmlformats.org/officeDocument/2006/relationships/hyperlink" Target="https://fr.wikipedia.org/wiki/%C3%89lections_municipales_fran%C3%A7aises_de_2014" TargetMode="External"/><Relationship Id="rId2" Type="http://schemas.openxmlformats.org/officeDocument/2006/relationships/image" Target="../media/image5.png"/><Relationship Id="rId16" Type="http://schemas.openxmlformats.org/officeDocument/2006/relationships/hyperlink" Target="https://fr.wikipedia.org/wiki/Mandat_politique" TargetMode="External"/><Relationship Id="rId20" Type="http://schemas.openxmlformats.org/officeDocument/2006/relationships/hyperlink" Target="https://fr.wikipedia.org/wiki/Gentil%C3%A9" TargetMode="External"/><Relationship Id="rId1" Type="http://schemas.openxmlformats.org/officeDocument/2006/relationships/slideLayout" Target="../slideLayouts/slideLayout7.xml"/><Relationship Id="rId6" Type="http://schemas.openxmlformats.org/officeDocument/2006/relationships/hyperlink" Target="https://fr.wikipedia.org/wiki/Nouvelle-Aquitaine" TargetMode="External"/><Relationship Id="rId11" Type="http://schemas.openxmlformats.org/officeDocument/2006/relationships/hyperlink" Target="https://fr.wikipedia.org/wiki/Canton_fran%C3%A7ais" TargetMode="External"/><Relationship Id="rId24" Type="http://schemas.openxmlformats.org/officeDocument/2006/relationships/image" Target="../media/image7.jpeg"/><Relationship Id="rId5" Type="http://schemas.openxmlformats.org/officeDocument/2006/relationships/hyperlink" Target="https://fr.wikipedia.org/wiki/R%C3%A9gion_fran%C3%A7aise" TargetMode="External"/><Relationship Id="rId15" Type="http://schemas.openxmlformats.org/officeDocument/2006/relationships/hyperlink" Target="https://fr.wikipedia.org/wiki/Maire_(France)" TargetMode="External"/><Relationship Id="rId23" Type="http://schemas.openxmlformats.org/officeDocument/2006/relationships/image" Target="../media/image6.png"/><Relationship Id="rId10" Type="http://schemas.openxmlformats.org/officeDocument/2006/relationships/hyperlink" Target="https://fr.wikipedia.org/wiki/Arrondissement_d%27Angoul%C3%AAme" TargetMode="External"/><Relationship Id="rId19" Type="http://schemas.openxmlformats.org/officeDocument/2006/relationships/hyperlink" Target="https://fr.wikipedia.org/wiki/Code_officiel_g%C3%A9ographique#Code_commune" TargetMode="External"/><Relationship Id="rId4" Type="http://schemas.openxmlformats.org/officeDocument/2006/relationships/hyperlink" Target="https://fr.wikipedia.org/wiki/France" TargetMode="External"/><Relationship Id="rId9" Type="http://schemas.openxmlformats.org/officeDocument/2006/relationships/hyperlink" Target="https://fr.wikipedia.org/wiki/Arrondissement_fran%C3%A7ais" TargetMode="External"/><Relationship Id="rId14" Type="http://schemas.openxmlformats.org/officeDocument/2006/relationships/hyperlink" Target="https://fr.wikipedia.org/wiki/Communaut%C3%A9_de_communes_Lavalette_Tude_Dronne" TargetMode="External"/><Relationship Id="rId22" Type="http://schemas.openxmlformats.org/officeDocument/2006/relationships/hyperlink" Target="https://fr.wikipedia.org/wiki/Charles_d%27Hozier_(1640-173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fr.wikipedia.org/wiki/VIIIe_si%C3%A8cle" TargetMode="External"/><Relationship Id="rId3" Type="http://schemas.openxmlformats.org/officeDocument/2006/relationships/hyperlink" Target="https://fr.wikipedia.org/wiki/%C3%89glise_paroissiale" TargetMode="External"/><Relationship Id="rId7" Type="http://schemas.openxmlformats.org/officeDocument/2006/relationships/hyperlink" Target="https://fr.wikipedia.org/wiki/Dioc%C3%A8se_d%27Angoul%C3%AAme" TargetMode="External"/><Relationship Id="rId12" Type="http://schemas.openxmlformats.org/officeDocument/2006/relationships/hyperlink" Target="https://fr.wikipedia.org/wiki/Monument_historique_(France)" TargetMode="Externa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hyperlink" Target="https://fr.wikipedia.org/wiki/Charente_(d%C3%A9partement)" TargetMode="External"/><Relationship Id="rId11" Type="http://schemas.openxmlformats.org/officeDocument/2006/relationships/hyperlink" Target="https://fr.wikipedia.org/wiki/%C3%89glise_monolithe" TargetMode="External"/><Relationship Id="rId5" Type="http://schemas.openxmlformats.org/officeDocument/2006/relationships/hyperlink" Target="https://fr.wikipedia.org/wiki/Aubeterre-sur-Dronne" TargetMode="External"/><Relationship Id="rId10" Type="http://schemas.openxmlformats.org/officeDocument/2006/relationships/hyperlink" Target="https://fr.wikipedia.org/wiki/Ordre_de_Saint-Beno%C3%AEt" TargetMode="External"/><Relationship Id="rId4" Type="http://schemas.openxmlformats.org/officeDocument/2006/relationships/hyperlink" Target="https://fr.wikipedia.org/wiki/Jean_(ap%C3%B4tre)" TargetMode="External"/><Relationship Id="rId9" Type="http://schemas.openxmlformats.org/officeDocument/2006/relationships/hyperlink" Target="https://fr.wikipedia.org/wiki/XIIe_si%C3%A8cl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fr.wikipedia.org/wiki/Protestantisme" TargetMode="External"/><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https://fr.wikipedia.org/wiki/Guerres_de_Religion_(France)" TargetMode="External"/><Relationship Id="rId12"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fr.wikipedia.org/wiki/1587" TargetMode="External"/><Relationship Id="rId11" Type="http://schemas.openxmlformats.org/officeDocument/2006/relationships/image" Target="../media/image10.png"/><Relationship Id="rId5" Type="http://schemas.openxmlformats.org/officeDocument/2006/relationships/hyperlink" Target="https://fr.wikipedia.org/wiki/20_octobre" TargetMode="External"/><Relationship Id="rId10" Type="http://schemas.openxmlformats.org/officeDocument/2006/relationships/hyperlink" Target="https://fr.wikipedia.org/wiki/Anne_de_Batarnay_de_Joyeuse" TargetMode="External"/><Relationship Id="rId4" Type="http://schemas.openxmlformats.org/officeDocument/2006/relationships/hyperlink" Target="https://fr.wikipedia.org/wiki/Coutras" TargetMode="External"/><Relationship Id="rId9" Type="http://schemas.openxmlformats.org/officeDocument/2006/relationships/hyperlink" Target="https://fr.wikipedia.org/wiki/Henri_IV_(roi_de_France)" TargetMode="External"/><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hyperlink" Target="https://fr.wikipedia.org/wiki/Baptist%C3%A8re" TargetMode="External"/><Relationship Id="rId4" Type="http://schemas.openxmlformats.org/officeDocument/2006/relationships/hyperlink" Target="https://fr.wikipedia.org/wiki/VIIIe_si%C3%A8cl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7.xml"/><Relationship Id="rId5" Type="http://schemas.openxmlformats.org/officeDocument/2006/relationships/image" Target="../media/image64.gif"/><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3356" t="4703" r="3492" b="5899"/>
          <a:stretch/>
        </p:blipFill>
        <p:spPr>
          <a:xfrm>
            <a:off x="0" y="0"/>
            <a:ext cx="12192000" cy="6858000"/>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9329" y="3155512"/>
            <a:ext cx="1298448" cy="1444752"/>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9294" y="2278380"/>
            <a:ext cx="2924175" cy="2667000"/>
          </a:xfrm>
          <a:prstGeom prst="rect">
            <a:avLst/>
          </a:prstGeom>
        </p:spPr>
      </p:pic>
      <p:pic>
        <p:nvPicPr>
          <p:cNvPr id="5" name="04. Beethoven - Bagatelle En La 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0093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29495"/>
            <a:ext cx="10058400" cy="5799010"/>
          </a:xfrm>
          <a:prstGeom prst="rect">
            <a:avLst/>
          </a:prstGeom>
        </p:spPr>
      </p:pic>
    </p:spTree>
    <p:extLst>
      <p:ext uri="{BB962C8B-B14F-4D97-AF65-F5344CB8AC3E}">
        <p14:creationId xmlns:p14="http://schemas.microsoft.com/office/powerpoint/2010/main" val="3727632482"/>
      </p:ext>
    </p:extLst>
  </p:cSld>
  <p:clrMapOvr>
    <a:masterClrMapping/>
  </p:clrMapOvr>
  <mc:AlternateContent xmlns:mc="http://schemas.openxmlformats.org/markup-compatibility/2006" xmlns:p14="http://schemas.microsoft.com/office/powerpoint/2010/main">
    <mc:Choice Requires="p14">
      <p:transition spd="slow" p14:dur="2000" advTm="5000">
        <p14:prism isContent="1"/>
      </p:transition>
    </mc:Choice>
    <mc:Fallback xmlns="">
      <p:transition spd="slow"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7692" t="12421" r="7181" b="15433"/>
          <a:stretch/>
        </p:blipFill>
        <p:spPr>
          <a:xfrm>
            <a:off x="1736943" y="479121"/>
            <a:ext cx="8718115" cy="5899759"/>
          </a:xfrm>
          <a:prstGeom prst="rect">
            <a:avLst/>
          </a:prstGeom>
        </p:spPr>
      </p:pic>
    </p:spTree>
    <p:extLst>
      <p:ext uri="{BB962C8B-B14F-4D97-AF65-F5344CB8AC3E}">
        <p14:creationId xmlns:p14="http://schemas.microsoft.com/office/powerpoint/2010/main" val="4033099349"/>
      </p:ext>
    </p:extLst>
  </p:cSld>
  <p:clrMapOvr>
    <a:masterClrMapping/>
  </p:clrMapOvr>
  <mc:AlternateContent xmlns:mc="http://schemas.openxmlformats.org/markup-compatibility/2006" xmlns:p14="http://schemas.microsoft.com/office/powerpoint/2010/main">
    <mc:Choice Requires="p14">
      <p:transition spd="slow" p14:dur="1600" advTm="5000">
        <p14:prism isInverted="1"/>
      </p:transition>
    </mc:Choice>
    <mc:Fallback xmlns="">
      <p:transition spd="slow"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b="1652"/>
          <a:stretch/>
        </p:blipFill>
        <p:spPr>
          <a:xfrm>
            <a:off x="1066800" y="260453"/>
            <a:ext cx="10058400" cy="6337095"/>
          </a:xfrm>
          <a:prstGeom prst="rect">
            <a:avLst/>
          </a:prstGeom>
        </p:spPr>
      </p:pic>
    </p:spTree>
    <p:extLst>
      <p:ext uri="{BB962C8B-B14F-4D97-AF65-F5344CB8AC3E}">
        <p14:creationId xmlns:p14="http://schemas.microsoft.com/office/powerpoint/2010/main" val="63346229"/>
      </p:ext>
    </p:extLst>
  </p:cSld>
  <p:clrMapOvr>
    <a:masterClrMapping/>
  </p:clrMapOvr>
  <mc:AlternateContent xmlns:mc="http://schemas.openxmlformats.org/markup-compatibility/2006" xmlns:p14="http://schemas.microsoft.com/office/powerpoint/2010/main">
    <mc:Choice Requires="p14">
      <p:transition spd="slow" p14:dur="1600" advTm="7000">
        <p14:prism isInverted="1"/>
      </p:transition>
    </mc:Choice>
    <mc:Fallback xmlns="">
      <p:transition spd="slow"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44168880"/>
      </p:ext>
    </p:extLst>
  </p:cSld>
  <p:clrMapOvr>
    <a:masterClrMapping/>
  </p:clrMapOvr>
  <mc:AlternateContent xmlns:mc="http://schemas.openxmlformats.org/markup-compatibility/2006" xmlns:p14="http://schemas.microsoft.com/office/powerpoint/2010/main">
    <mc:Choice Requires="p14">
      <p:transition spd="slow" p14:dur="1600" advTm="5000">
        <p14:prism isInverted="1"/>
      </p:transition>
    </mc:Choice>
    <mc:Fallback xmlns="">
      <p:transition spd="slow"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82592090"/>
      </p:ext>
    </p:extLst>
  </p:cSld>
  <p:clrMapOvr>
    <a:masterClrMapping/>
  </p:clrMapOvr>
  <p:transition spd="slow" advTm="469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6428146"/>
      </p:ext>
    </p:extLst>
  </p:cSld>
  <p:clrMapOvr>
    <a:masterClrMapping/>
  </p:clrMapOvr>
  <p:transition spd="slow" advTm="500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0497" y="0"/>
            <a:ext cx="5143500" cy="68580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50" y="0"/>
            <a:ext cx="5143500" cy="6858000"/>
          </a:xfrm>
          <a:prstGeom prst="rect">
            <a:avLst/>
          </a:prstGeom>
        </p:spPr>
      </p:pic>
    </p:spTree>
    <p:extLst>
      <p:ext uri="{BB962C8B-B14F-4D97-AF65-F5344CB8AC3E}">
        <p14:creationId xmlns:p14="http://schemas.microsoft.com/office/powerpoint/2010/main" val="1261164292"/>
      </p:ext>
    </p:extLst>
  </p:cSld>
  <p:clrMapOvr>
    <a:masterClrMapping/>
  </p:clrMapOvr>
  <p:transition spd="slow" advTm="500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98809629"/>
      </p:ext>
    </p:extLst>
  </p:cSld>
  <p:clrMapOvr>
    <a:masterClrMapping/>
  </p:clrMapOvr>
  <p:transition spd="slow" advTm="400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54563805"/>
      </p:ext>
    </p:extLst>
  </p:cSld>
  <p:clrMapOvr>
    <a:masterClrMapping/>
  </p:clrMapOvr>
  <p:transition spd="slow" advTm="5000">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204000" cy="6858000"/>
          </a:xfrm>
          <a:prstGeom prst="rect">
            <a:avLst/>
          </a:prstGeom>
        </p:spPr>
      </p:pic>
    </p:spTree>
    <p:extLst>
      <p:ext uri="{BB962C8B-B14F-4D97-AF65-F5344CB8AC3E}">
        <p14:creationId xmlns:p14="http://schemas.microsoft.com/office/powerpoint/2010/main" val="2856257307"/>
      </p:ext>
    </p:extLst>
  </p:cSld>
  <p:clrMapOvr>
    <a:masterClrMapping/>
  </p:clrMapOvr>
  <mc:AlternateContent xmlns:mc="http://schemas.openxmlformats.org/markup-compatibility/2006" xmlns:p14="http://schemas.microsoft.com/office/powerpoint/2010/main">
    <mc:Choice Requires="p14">
      <p:transition spd="slow" p14:dur="3400" advTm="7000">
        <p14:reveal/>
      </p:transition>
    </mc:Choice>
    <mc:Fallback xmlns="">
      <p:transition spd="slow"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6" name="Picture 2" descr="Blason de Aubeterre-sur-Dron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350" y="1327759"/>
            <a:ext cx="1422704" cy="17162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911" y="551238"/>
            <a:ext cx="2595582" cy="369332"/>
          </a:xfrm>
          <a:prstGeom prst="rect">
            <a:avLst/>
          </a:prstGeom>
        </p:spPr>
        <p:txBody>
          <a:bodyPr wrap="none">
            <a:spAutoFit/>
          </a:bodyPr>
          <a:lstStyle/>
          <a:p>
            <a:r>
              <a:rPr lang="fr-FR" b="1" i="0" dirty="0" smtClean="0">
                <a:solidFill>
                  <a:srgbClr val="000000"/>
                </a:solidFill>
                <a:effectLst/>
                <a:latin typeface="Arial" panose="020B0604020202020204" pitchFamily="34" charset="0"/>
              </a:rPr>
              <a:t>Aubeterre-sur-Dronne</a:t>
            </a:r>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2518230462"/>
              </p:ext>
            </p:extLst>
          </p:nvPr>
        </p:nvGraphicFramePr>
        <p:xfrm>
          <a:off x="3770334" y="-4"/>
          <a:ext cx="3228102" cy="6858003"/>
        </p:xfrm>
        <a:graphic>
          <a:graphicData uri="http://schemas.openxmlformats.org/drawingml/2006/table">
            <a:tbl>
              <a:tblPr/>
              <a:tblGrid>
                <a:gridCol w="1614051">
                  <a:extLst>
                    <a:ext uri="{9D8B030D-6E8A-4147-A177-3AD203B41FA5}">
                      <a16:colId xmlns:a16="http://schemas.microsoft.com/office/drawing/2014/main" val="989968188"/>
                    </a:ext>
                  </a:extLst>
                </a:gridCol>
                <a:gridCol w="1614051">
                  <a:extLst>
                    <a:ext uri="{9D8B030D-6E8A-4147-A177-3AD203B41FA5}">
                      <a16:colId xmlns:a16="http://schemas.microsoft.com/office/drawing/2014/main" val="936727679"/>
                    </a:ext>
                  </a:extLst>
                </a:gridCol>
              </a:tblGrid>
              <a:tr h="342448">
                <a:tc>
                  <a:txBody>
                    <a:bodyPr/>
                    <a:lstStyle/>
                    <a:p>
                      <a:pPr algn="l"/>
                      <a:r>
                        <a:rPr lang="fr-FR" sz="1600" u="sng" baseline="30000">
                          <a:solidFill>
                            <a:srgbClr val="0B0080"/>
                          </a:solidFill>
                          <a:effectLst/>
                          <a:hlinkClick r:id="rId3"/>
                        </a:rPr>
                        <a:t>Pays</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a:t> </a:t>
                      </a:r>
                      <a:r>
                        <a:rPr lang="fr-FR" sz="1600" u="none" strike="noStrike">
                          <a:solidFill>
                            <a:srgbClr val="0B0080"/>
                          </a:solidFill>
                          <a:effectLst/>
                          <a:hlinkClick r:id="rId4" tooltip="France"/>
                        </a:rPr>
                        <a:t>France</a:t>
                      </a:r>
                      <a:endParaRPr lang="fr-FR" sz="1600"/>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3896929471"/>
                  </a:ext>
                </a:extLst>
              </a:tr>
              <a:tr h="601436">
                <a:tc>
                  <a:txBody>
                    <a:bodyPr/>
                    <a:lstStyle/>
                    <a:p>
                      <a:pPr algn="l"/>
                      <a:r>
                        <a:rPr lang="fr-FR" sz="1600" u="none" strike="noStrike" baseline="30000">
                          <a:solidFill>
                            <a:srgbClr val="0B0080"/>
                          </a:solidFill>
                          <a:effectLst/>
                          <a:hlinkClick r:id="rId5" tooltip="Région française"/>
                        </a:rPr>
                        <a:t>Région</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u="none" strike="noStrike">
                          <a:solidFill>
                            <a:srgbClr val="0B0080"/>
                          </a:solidFill>
                          <a:effectLst/>
                          <a:hlinkClick r:id="rId6" tooltip="Nouvelle-Aquitaine"/>
                        </a:rPr>
                        <a:t>Nouvelle-Aquitaine</a:t>
                      </a:r>
                      <a:endParaRPr lang="fr-FR" sz="1600"/>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2396925001"/>
                  </a:ext>
                </a:extLst>
              </a:tr>
              <a:tr h="342448">
                <a:tc>
                  <a:txBody>
                    <a:bodyPr/>
                    <a:lstStyle/>
                    <a:p>
                      <a:pPr algn="l"/>
                      <a:r>
                        <a:rPr lang="fr-FR" sz="1600" u="none" strike="noStrike" baseline="30000">
                          <a:solidFill>
                            <a:srgbClr val="0B0080"/>
                          </a:solidFill>
                          <a:effectLst/>
                          <a:hlinkClick r:id="rId7" tooltip="Département français"/>
                        </a:rPr>
                        <a:t>Département</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u="none" strike="noStrike" dirty="0">
                          <a:solidFill>
                            <a:srgbClr val="0B0080"/>
                          </a:solidFill>
                          <a:effectLst/>
                          <a:hlinkClick r:id="rId8" tooltip="Charente (département)"/>
                        </a:rPr>
                        <a:t>Charente</a:t>
                      </a:r>
                      <a:endParaRPr lang="fr-FR" sz="1600" dirty="0"/>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444003496"/>
                  </a:ext>
                </a:extLst>
              </a:tr>
              <a:tr h="342448">
                <a:tc>
                  <a:txBody>
                    <a:bodyPr/>
                    <a:lstStyle/>
                    <a:p>
                      <a:pPr algn="l"/>
                      <a:r>
                        <a:rPr lang="fr-FR" sz="1600" u="none" strike="noStrike" baseline="30000">
                          <a:solidFill>
                            <a:srgbClr val="0B0080"/>
                          </a:solidFill>
                          <a:effectLst/>
                          <a:hlinkClick r:id="rId9" tooltip="Arrondissement français"/>
                        </a:rPr>
                        <a:t>Arrondissement</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u="none" strike="noStrike">
                          <a:solidFill>
                            <a:srgbClr val="0B0080"/>
                          </a:solidFill>
                          <a:effectLst/>
                          <a:hlinkClick r:id="rId10" tooltip="Arrondissement d'Angoulême"/>
                        </a:rPr>
                        <a:t>Angoulême</a:t>
                      </a:r>
                      <a:endParaRPr lang="fr-FR" sz="1600"/>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510572148"/>
                  </a:ext>
                </a:extLst>
              </a:tr>
              <a:tr h="601436">
                <a:tc>
                  <a:txBody>
                    <a:bodyPr/>
                    <a:lstStyle/>
                    <a:p>
                      <a:pPr algn="l"/>
                      <a:r>
                        <a:rPr lang="fr-FR" sz="1600" u="none" strike="noStrike" baseline="30000">
                          <a:solidFill>
                            <a:srgbClr val="0B0080"/>
                          </a:solidFill>
                          <a:effectLst/>
                          <a:hlinkClick r:id="rId11" tooltip="Canton français"/>
                        </a:rPr>
                        <a:t>Canton</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u="none" strike="noStrike">
                          <a:solidFill>
                            <a:srgbClr val="0B0080"/>
                          </a:solidFill>
                          <a:effectLst/>
                          <a:hlinkClick r:id="rId12" tooltip="Canton de Tude-et-Lavalette"/>
                        </a:rPr>
                        <a:t>Tude-et-Lavalette</a:t>
                      </a:r>
                      <a:endParaRPr lang="fr-FR" sz="1600"/>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2235509362"/>
                  </a:ext>
                </a:extLst>
              </a:tr>
              <a:tr h="1637387">
                <a:tc>
                  <a:txBody>
                    <a:bodyPr/>
                    <a:lstStyle/>
                    <a:p>
                      <a:pPr algn="l"/>
                      <a:r>
                        <a:rPr lang="fr-FR" sz="1600" u="none" strike="noStrike" baseline="30000">
                          <a:solidFill>
                            <a:srgbClr val="0B0080"/>
                          </a:solidFill>
                          <a:effectLst/>
                          <a:hlinkClick r:id="rId13" tooltip="Intercommunalité en France"/>
                        </a:rPr>
                        <a:t>Intercommunalité</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u="none" strike="noStrike">
                          <a:solidFill>
                            <a:srgbClr val="0B0080"/>
                          </a:solidFill>
                          <a:effectLst/>
                          <a:hlinkClick r:id="rId14" tooltip="Communauté de communes Lavalette Tude Dronne"/>
                        </a:rPr>
                        <a:t>Communauté de communes Lavalette Tude Dronne</a:t>
                      </a:r>
                      <a:endParaRPr lang="fr-FR" sz="1600"/>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2444555322"/>
                  </a:ext>
                </a:extLst>
              </a:tr>
              <a:tr h="860423">
                <a:tc>
                  <a:txBody>
                    <a:bodyPr/>
                    <a:lstStyle/>
                    <a:p>
                      <a:pPr algn="l"/>
                      <a:r>
                        <a:rPr lang="fr-FR" sz="1600" u="none" strike="noStrike" baseline="30000">
                          <a:solidFill>
                            <a:srgbClr val="0B0080"/>
                          </a:solidFill>
                          <a:effectLst/>
                          <a:hlinkClick r:id="rId15" tooltip="Maire (France)"/>
                        </a:rPr>
                        <a:t>Maire</a:t>
                      </a:r>
                      <a:r>
                        <a:rPr lang="fr-FR" sz="1600" baseline="30000">
                          <a:effectLst/>
                        </a:rPr>
                        <a:t> </a:t>
                      </a:r>
                      <a:br>
                        <a:rPr lang="fr-FR" sz="1600" baseline="30000">
                          <a:effectLst/>
                        </a:rPr>
                      </a:br>
                      <a:r>
                        <a:rPr lang="fr-FR" sz="1600" u="none" strike="noStrike" baseline="30000">
                          <a:solidFill>
                            <a:srgbClr val="0B0080"/>
                          </a:solidFill>
                          <a:effectLst/>
                          <a:hlinkClick r:id="rId16" tooltip="Mandat politique"/>
                        </a:rPr>
                        <a:t>Mandat</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a:t>Jacques Mercier </a:t>
                      </a:r>
                      <a:br>
                        <a:rPr lang="fr-FR" sz="1600"/>
                      </a:br>
                      <a:r>
                        <a:rPr lang="fr-FR" sz="1600" u="none" strike="noStrike">
                          <a:solidFill>
                            <a:srgbClr val="0B0080"/>
                          </a:solidFill>
                          <a:effectLst/>
                          <a:hlinkClick r:id="rId17" tooltip="Élections municipales françaises de 2014"/>
                        </a:rPr>
                        <a:t>2014</a:t>
                      </a:r>
                      <a:r>
                        <a:rPr lang="fr-FR" sz="1600"/>
                        <a:t>-2020</a:t>
                      </a: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703444838"/>
                  </a:ext>
                </a:extLst>
              </a:tr>
              <a:tr h="342448">
                <a:tc>
                  <a:txBody>
                    <a:bodyPr/>
                    <a:lstStyle/>
                    <a:p>
                      <a:pPr algn="l"/>
                      <a:r>
                        <a:rPr lang="fr-FR" sz="1600" u="none" strike="noStrike" baseline="30000">
                          <a:solidFill>
                            <a:srgbClr val="0B0080"/>
                          </a:solidFill>
                          <a:effectLst/>
                          <a:hlinkClick r:id="rId18" tooltip="Code postal en France"/>
                        </a:rPr>
                        <a:t>Code postal</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a:t>16390</a:t>
                      </a: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3617036951"/>
                  </a:ext>
                </a:extLst>
              </a:tr>
              <a:tr h="342448">
                <a:tc>
                  <a:txBody>
                    <a:bodyPr/>
                    <a:lstStyle/>
                    <a:p>
                      <a:pPr algn="l"/>
                      <a:r>
                        <a:rPr lang="fr-FR" sz="1600" u="none" strike="noStrike" baseline="30000">
                          <a:solidFill>
                            <a:srgbClr val="0B0080"/>
                          </a:solidFill>
                          <a:effectLst/>
                          <a:hlinkClick r:id="rId19" tooltip="Code officiel géographique"/>
                        </a:rPr>
                        <a:t>Code commune</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a:t>16020</a:t>
                      </a: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4190474561"/>
                  </a:ext>
                </a:extLst>
              </a:tr>
              <a:tr h="242209">
                <a:tc gridSpan="2">
                  <a:txBody>
                    <a:bodyPr/>
                    <a:lstStyle/>
                    <a:p>
                      <a:pPr algn="ctr"/>
                      <a:r>
                        <a:rPr lang="fr-FR" sz="1600" baseline="30000">
                          <a:solidFill>
                            <a:srgbClr val="000000"/>
                          </a:solidFill>
                          <a:effectLst/>
                        </a:rPr>
                        <a:t>Démographie</a:t>
                      </a:r>
                    </a:p>
                  </a:txBody>
                  <a:tcPr marL="24556" marR="24556" marT="24556" marB="24556"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DDFFDD"/>
                    </a:solidFill>
                  </a:tcPr>
                </a:tc>
                <a:tc hMerge="1">
                  <a:txBody>
                    <a:bodyPr/>
                    <a:lstStyle/>
                    <a:p>
                      <a:endParaRPr lang="fr-FR"/>
                    </a:p>
                  </a:txBody>
                  <a:tcPr/>
                </a:tc>
                <a:extLst>
                  <a:ext uri="{0D108BD9-81ED-4DB2-BD59-A6C34878D82A}">
                    <a16:rowId xmlns:a16="http://schemas.microsoft.com/office/drawing/2014/main" val="820106450"/>
                  </a:ext>
                </a:extLst>
              </a:tr>
              <a:tr h="601436">
                <a:tc>
                  <a:txBody>
                    <a:bodyPr/>
                    <a:lstStyle/>
                    <a:p>
                      <a:pPr algn="l"/>
                      <a:r>
                        <a:rPr lang="fr-FR" sz="1600" u="none" strike="noStrike" baseline="30000">
                          <a:solidFill>
                            <a:srgbClr val="0B0080"/>
                          </a:solidFill>
                          <a:effectLst/>
                          <a:hlinkClick r:id="rId20" tooltip="Gentilé"/>
                        </a:rPr>
                        <a:t>Gentilé</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a:t>Aubeterriens</a:t>
                      </a: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880609932"/>
                  </a:ext>
                </a:extLst>
              </a:tr>
              <a:tr h="601436">
                <a:tc>
                  <a:txBody>
                    <a:bodyPr/>
                    <a:lstStyle/>
                    <a:p>
                      <a:pPr algn="l"/>
                      <a:r>
                        <a:rPr lang="fr-FR" sz="1600" u="none" strike="noStrike" baseline="30000">
                          <a:solidFill>
                            <a:srgbClr val="0B0080"/>
                          </a:solidFill>
                          <a:effectLst/>
                          <a:hlinkClick r:id="rId21" tooltip="Chiffres de population de la France"/>
                        </a:rPr>
                        <a:t>Population</a:t>
                      </a:r>
                      <a:br>
                        <a:rPr lang="fr-FR" sz="1600" u="none" strike="noStrike" baseline="30000">
                          <a:solidFill>
                            <a:srgbClr val="0B0080"/>
                          </a:solidFill>
                          <a:effectLst/>
                          <a:hlinkClick r:id="rId21" tooltip="Chiffres de population de la France"/>
                        </a:rPr>
                      </a:br>
                      <a:r>
                        <a:rPr lang="fr-FR" sz="1600" u="none" strike="noStrike" baseline="30000">
                          <a:solidFill>
                            <a:srgbClr val="0B0080"/>
                          </a:solidFill>
                          <a:effectLst/>
                          <a:hlinkClick r:id="rId21" tooltip="Chiffres de population de la France"/>
                        </a:rPr>
                        <a:t>municipale</a:t>
                      </a:r>
                      <a:endParaRPr lang="fr-FR" sz="1600" baseline="30000">
                        <a:effectLst/>
                      </a:endParaRP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fr-FR" sz="1600" dirty="0"/>
                        <a:t>390 hab. (2016 )</a:t>
                      </a:r>
                    </a:p>
                  </a:txBody>
                  <a:tcPr marL="58935" marR="58935" marT="29467" marB="2946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181248279"/>
                  </a:ext>
                </a:extLst>
              </a:tr>
            </a:tbl>
          </a:graphicData>
        </a:graphic>
      </p:graphicFrame>
      <p:sp>
        <p:nvSpPr>
          <p:cNvPr id="4" name="Rectangle 3"/>
          <p:cNvSpPr/>
          <p:nvPr/>
        </p:nvSpPr>
        <p:spPr>
          <a:xfrm>
            <a:off x="417534" y="3451231"/>
            <a:ext cx="2563660" cy="2585323"/>
          </a:xfrm>
          <a:prstGeom prst="rect">
            <a:avLst/>
          </a:prstGeom>
        </p:spPr>
        <p:txBody>
          <a:bodyPr wrap="square">
            <a:spAutoFit/>
          </a:bodyPr>
          <a:lstStyle/>
          <a:p>
            <a:r>
              <a:rPr lang="fr-FR" b="0" i="1" dirty="0" smtClean="0">
                <a:solidFill>
                  <a:srgbClr val="222222"/>
                </a:solidFill>
                <a:effectLst/>
                <a:latin typeface="Arial" panose="020B0604020202020204" pitchFamily="34" charset="0"/>
              </a:rPr>
              <a:t>« Losangé d'or et d'azur, au chef de gueules ». Selon </a:t>
            </a:r>
            <a:r>
              <a:rPr lang="fr-FR" b="0" i="1" u="none" strike="noStrike" dirty="0" smtClean="0">
                <a:solidFill>
                  <a:srgbClr val="0B0080"/>
                </a:solidFill>
                <a:effectLst/>
                <a:latin typeface="Arial" panose="020B0604020202020204" pitchFamily="34" charset="0"/>
                <a:hlinkClick r:id="rId22" tooltip="Charles d'Hozier (1640-1732)"/>
              </a:rPr>
              <a:t>d'Hozier</a:t>
            </a:r>
            <a:r>
              <a:rPr lang="fr-FR" b="0" i="1" dirty="0" smtClean="0">
                <a:solidFill>
                  <a:srgbClr val="222222"/>
                </a:solidFill>
                <a:effectLst/>
                <a:latin typeface="Arial" panose="020B0604020202020204" pitchFamily="34" charset="0"/>
              </a:rPr>
              <a:t>, la ville porte : « De vair, à un chef </a:t>
            </a:r>
            <a:r>
              <a:rPr lang="fr-FR" b="0" i="1" dirty="0" err="1" smtClean="0">
                <a:solidFill>
                  <a:srgbClr val="222222"/>
                </a:solidFill>
                <a:effectLst/>
                <a:latin typeface="Arial" panose="020B0604020202020204" pitchFamily="34" charset="0"/>
              </a:rPr>
              <a:t>componné</a:t>
            </a:r>
            <a:r>
              <a:rPr lang="fr-FR" b="0" i="1" dirty="0" smtClean="0">
                <a:solidFill>
                  <a:srgbClr val="222222"/>
                </a:solidFill>
                <a:effectLst/>
                <a:latin typeface="Arial" panose="020B0604020202020204" pitchFamily="34" charset="0"/>
              </a:rPr>
              <a:t> d'argent et de gueules.</a:t>
            </a:r>
          </a:p>
          <a:p>
            <a:r>
              <a:rPr lang="fr-FR" dirty="0" smtClean="0"/>
              <a:t/>
            </a:r>
            <a:br>
              <a:rPr lang="fr-FR" dirty="0" smtClean="0"/>
            </a:br>
            <a:endParaRPr lang="fr-FR" dirty="0"/>
          </a:p>
        </p:txBody>
      </p:sp>
      <p:pic>
        <p:nvPicPr>
          <p:cNvPr id="1030" name="Picture 6" descr="RÃ©sultat de recherche d'images pour &quot;aubeterre sur dronne logo&quot;"/>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58041" y="308583"/>
            <a:ext cx="447675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aubeterresurdronne.com/wp-content/uploads/2015/11/logo-vignettes.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72885" y="1849596"/>
            <a:ext cx="1447061" cy="374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651508"/>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3333" t="3743" r="4334" b="7795"/>
          <a:stretch/>
        </p:blipFill>
        <p:spPr>
          <a:xfrm>
            <a:off x="0" y="0"/>
            <a:ext cx="12192000" cy="6858000"/>
          </a:xfrm>
          <a:prstGeom prst="rect">
            <a:avLst/>
          </a:prstGeom>
        </p:spPr>
      </p:pic>
    </p:spTree>
    <p:extLst>
      <p:ext uri="{BB962C8B-B14F-4D97-AF65-F5344CB8AC3E}">
        <p14:creationId xmlns:p14="http://schemas.microsoft.com/office/powerpoint/2010/main" val="1691423866"/>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3" name="Rectangle 2"/>
          <p:cNvSpPr>
            <a:spLocks noChangeArrowheads="1"/>
          </p:cNvSpPr>
          <p:nvPr/>
        </p:nvSpPr>
        <p:spPr bwMode="auto">
          <a:xfrm>
            <a:off x="0" y="1142118"/>
            <a:ext cx="2938744" cy="51398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L’</a:t>
            </a:r>
            <a:r>
              <a:rPr kumimoji="0" lang="fr-FR" altLang="fr-FR" sz="2000" b="1"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église monolithe d'</a:t>
            </a:r>
            <a:r>
              <a:rPr kumimoji="0" lang="fr-FR" altLang="fr-FR" sz="2000" b="1"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Aubeterre</a:t>
            </a:r>
            <a:r>
              <a:rPr kumimoji="0" lang="fr-FR" altLang="fr-FR" sz="1000" b="0" i="0" u="none" strike="noStrike" cap="none" normalizeH="0" baseline="0" dirty="0" smtClean="0">
                <a:ln>
                  <a:noFill/>
                </a:ln>
                <a:effectLst/>
                <a:latin typeface="Arial" panose="020B0604020202020204" pitchFamily="34" charset="0"/>
                <a:cs typeface="Arial" panose="020B0604020202020204" pitchFamily="34" charset="0"/>
              </a:rPr>
              <a:t>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est une ancienne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3" tooltip="Église paroissiale"/>
              </a:rPr>
              <a:t>église paroissiale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dédiée à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4" tooltip="Jean (apôtre)"/>
              </a:rPr>
              <a:t>saint Jean</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située à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5" tooltip="Aubeterre-sur-Dronne"/>
              </a:rPr>
              <a:t>Aubeterre-sur-Dronne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dans le département de la </a:t>
            </a:r>
            <a:r>
              <a:rPr kumimoji="0" lang="fr-FR" altLang="fr-FR" sz="1600" b="0" i="0" u="sng" strike="noStrike" cap="none" normalizeH="0" baseline="0" dirty="0" smtClean="0">
                <a:ln>
                  <a:noFill/>
                </a:ln>
                <a:effectLst/>
                <a:latin typeface="Calibri" panose="020F0502020204030204" pitchFamily="34" charset="0"/>
                <a:cs typeface="Calibri" panose="020F0502020204030204" pitchFamily="34" charset="0"/>
                <a:hlinkClick r:id="rId6"/>
              </a:rPr>
              <a:t>Charente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et le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7" tooltip="Diocèse d'Angoulême"/>
              </a:rPr>
              <a:t>diocèse d'Angoulême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Creusée à même une puissante falaise surplombant le village à partir du </a:t>
            </a:r>
            <a:r>
              <a:rPr kumimoji="0" lang="fr-FR" altLang="fr-FR" sz="1600" b="0" i="0" u="none" strike="noStrike" cap="none" normalizeH="0" baseline="0" dirty="0" err="1" smtClean="0">
                <a:ln>
                  <a:noFill/>
                </a:ln>
                <a:effectLst/>
                <a:latin typeface="Calibri" panose="020F0502020204030204" pitchFamily="34" charset="0"/>
                <a:cs typeface="Calibri" panose="020F0502020204030204" pitchFamily="34" charset="0"/>
                <a:hlinkClick r:id="rId8" tooltip="VIIIe siècle"/>
              </a:rPr>
              <a:t>viii</a:t>
            </a:r>
            <a:r>
              <a:rPr kumimoji="0" lang="fr-FR" altLang="fr-FR" sz="1600" b="0" i="0" u="none" strike="noStrike" cap="none" normalizeH="0" baseline="30000" dirty="0" err="1" smtClean="0">
                <a:ln>
                  <a:noFill/>
                </a:ln>
                <a:effectLst/>
                <a:latin typeface="Calibri" panose="020F0502020204030204" pitchFamily="34" charset="0"/>
                <a:cs typeface="Calibri" panose="020F0502020204030204" pitchFamily="34" charset="0"/>
                <a:hlinkClick r:id="rId8" tooltip="VIIIe siècle"/>
              </a:rPr>
              <a:t>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8" tooltip="VIIIe siècle"/>
              </a:rPr>
              <a:t> siècle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elle est considérablement agrandie au </a:t>
            </a:r>
            <a:r>
              <a:rPr kumimoji="0" lang="fr-FR" altLang="fr-FR" sz="1600" b="0" i="0" u="none" strike="noStrike" cap="none" normalizeH="0" baseline="0" dirty="0" err="1" smtClean="0">
                <a:ln>
                  <a:noFill/>
                </a:ln>
                <a:effectLst/>
                <a:latin typeface="Calibri" panose="020F0502020204030204" pitchFamily="34" charset="0"/>
                <a:cs typeface="Calibri" panose="020F0502020204030204" pitchFamily="34" charset="0"/>
                <a:hlinkClick r:id="rId9" tooltip="XIIe siècle"/>
              </a:rPr>
              <a:t>xii</a:t>
            </a:r>
            <a:r>
              <a:rPr kumimoji="0" lang="fr-FR" altLang="fr-FR" sz="1600" b="0" i="0" u="none" strike="noStrike" cap="none" normalizeH="0" baseline="30000" dirty="0" err="1" smtClean="0">
                <a:ln>
                  <a:noFill/>
                </a:ln>
                <a:effectLst/>
                <a:latin typeface="Calibri" panose="020F0502020204030204" pitchFamily="34" charset="0"/>
                <a:cs typeface="Calibri" panose="020F0502020204030204" pitchFamily="34" charset="0"/>
                <a:hlinkClick r:id="rId9" tooltip="XIIe siècle"/>
              </a:rPr>
              <a:t>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9" tooltip="XIIe siècle"/>
              </a:rPr>
              <a:t> siècle</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par une communauté de moines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10" tooltip="Ordre de Saint-Benoît"/>
              </a:rPr>
              <a:t>bénédictins</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Comptant parmi les plus importantes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11" tooltip="Église monolithe"/>
              </a:rPr>
              <a:t>églises monolithes</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rPr>
              <a:t> de France, elle fait l’objet d’un classement au titre des </a:t>
            </a:r>
            <a:r>
              <a:rPr kumimoji="0" lang="fr-FR" altLang="fr-FR" sz="1600" b="0" i="0" u="none" strike="noStrike" cap="none" normalizeH="0" baseline="0" dirty="0" smtClean="0">
                <a:ln>
                  <a:noFill/>
                </a:ln>
                <a:effectLst/>
                <a:latin typeface="Calibri" panose="020F0502020204030204" pitchFamily="34" charset="0"/>
                <a:cs typeface="Calibri" panose="020F0502020204030204" pitchFamily="34" charset="0"/>
                <a:hlinkClick r:id="rId12" tooltip="Monument historique (France)"/>
              </a:rPr>
              <a:t>monuments historiques</a:t>
            </a:r>
            <a:r>
              <a:rPr kumimoji="0" lang="fr-FR" altLang="fr-FR" sz="16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t> </a:t>
            </a:r>
            <a:endParaRPr kumimoji="0" lang="fr-FR" altLang="fr-FR"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5465099"/>
      </p:ext>
    </p:extLst>
  </p:cSld>
  <p:clrMapOvr>
    <a:masterClrMapping/>
  </p:clrMapOvr>
  <p:transition spd="slow" advTm="979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b="1918"/>
          <a:stretch/>
        </p:blipFill>
        <p:spPr>
          <a:xfrm>
            <a:off x="0" y="1"/>
            <a:ext cx="12192000" cy="6858000"/>
          </a:xfrm>
          <a:prstGeom prst="rect">
            <a:avLst/>
          </a:prstGeom>
        </p:spPr>
      </p:pic>
    </p:spTree>
    <p:extLst>
      <p:ext uri="{BB962C8B-B14F-4D97-AF65-F5344CB8AC3E}">
        <p14:creationId xmlns:p14="http://schemas.microsoft.com/office/powerpoint/2010/main" val="3750743552"/>
      </p:ext>
    </p:extLst>
  </p:cSld>
  <p:clrMapOvr>
    <a:masterClrMapping/>
  </p:clrMapOvr>
  <p:transition spd="slow" advTm="7000">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1" b="2623"/>
          <a:stretch/>
        </p:blipFill>
        <p:spPr>
          <a:xfrm>
            <a:off x="1377864" y="0"/>
            <a:ext cx="9661743" cy="6858000"/>
          </a:xfrm>
          <a:prstGeom prst="rect">
            <a:avLst/>
          </a:prstGeom>
        </p:spPr>
      </p:pic>
    </p:spTree>
    <p:extLst>
      <p:ext uri="{BB962C8B-B14F-4D97-AF65-F5344CB8AC3E}">
        <p14:creationId xmlns:p14="http://schemas.microsoft.com/office/powerpoint/2010/main" val="1315374771"/>
      </p:ext>
    </p:extLst>
  </p:cSld>
  <p:clrMapOvr>
    <a:masterClrMapping/>
  </p:clrMapOvr>
  <p:transition spd="slow" advTm="600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0"/>
            <a:ext cx="9144000" cy="6858000"/>
          </a:xfrm>
          <a:prstGeom prst="rect">
            <a:avLst/>
          </a:prstGeom>
        </p:spPr>
      </p:pic>
    </p:spTree>
    <p:extLst>
      <p:ext uri="{BB962C8B-B14F-4D97-AF65-F5344CB8AC3E}">
        <p14:creationId xmlns:p14="http://schemas.microsoft.com/office/powerpoint/2010/main" val="2653927467"/>
      </p:ext>
    </p:extLst>
  </p:cSld>
  <p:clrMapOvr>
    <a:masterClrMapping/>
  </p:clrMapOvr>
  <p:transition spd="slow" advTm="500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6114" y="0"/>
            <a:ext cx="5143500" cy="68580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0"/>
            <a:ext cx="5143500" cy="6858000"/>
          </a:xfrm>
          <a:prstGeom prst="rect">
            <a:avLst/>
          </a:prstGeom>
        </p:spPr>
      </p:pic>
    </p:spTree>
    <p:extLst>
      <p:ext uri="{BB962C8B-B14F-4D97-AF65-F5344CB8AC3E}">
        <p14:creationId xmlns:p14="http://schemas.microsoft.com/office/powerpoint/2010/main" val="33178539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1557892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667544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346970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4341002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902" y="0"/>
            <a:ext cx="6597098" cy="6858000"/>
          </a:xfrm>
          <a:prstGeom prst="rect">
            <a:avLst/>
          </a:prstGeom>
        </p:spPr>
      </p:pic>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929"/>
            <a:ext cx="5493788" cy="5352871"/>
          </a:xfrm>
          <a:prstGeom prst="rect">
            <a:avLst/>
          </a:prstGeom>
        </p:spPr>
      </p:pic>
      <p:sp>
        <p:nvSpPr>
          <p:cNvPr id="19" name="Rectangle 18"/>
          <p:cNvSpPr/>
          <p:nvPr/>
        </p:nvSpPr>
        <p:spPr>
          <a:xfrm>
            <a:off x="0" y="152400"/>
            <a:ext cx="6096000" cy="1200329"/>
          </a:xfrm>
          <a:prstGeom prst="rect">
            <a:avLst/>
          </a:prstGeom>
        </p:spPr>
        <p:txBody>
          <a:bodyPr>
            <a:spAutoFit/>
          </a:bodyPr>
          <a:lstStyle/>
          <a:p>
            <a:r>
              <a:rPr lang="fr-FR" dirty="0">
                <a:solidFill>
                  <a:srgbClr val="222222"/>
                </a:solidFill>
                <a:latin typeface="Arial" panose="020B0604020202020204" pitchFamily="34" charset="0"/>
              </a:rPr>
              <a:t>Lors de la </a:t>
            </a:r>
            <a:r>
              <a:rPr lang="fr-FR" b="1" dirty="0">
                <a:solidFill>
                  <a:srgbClr val="222222"/>
                </a:solidFill>
                <a:latin typeface="Arial" panose="020B0604020202020204" pitchFamily="34" charset="0"/>
              </a:rPr>
              <a:t>bataille de </a:t>
            </a:r>
            <a:r>
              <a:rPr lang="fr-FR" b="1" dirty="0">
                <a:solidFill>
                  <a:srgbClr val="0B0080"/>
                </a:solidFill>
                <a:latin typeface="Arial" panose="020B0604020202020204" pitchFamily="34" charset="0"/>
                <a:hlinkClick r:id="rId4" tooltip="Coutras"/>
              </a:rPr>
              <a:t>Coutras</a:t>
            </a:r>
            <a:r>
              <a:rPr lang="fr-FR" dirty="0">
                <a:solidFill>
                  <a:srgbClr val="222222"/>
                </a:solidFill>
                <a:latin typeface="Arial" panose="020B0604020202020204" pitchFamily="34" charset="0"/>
              </a:rPr>
              <a:t>, le </a:t>
            </a:r>
            <a:r>
              <a:rPr lang="fr-FR" dirty="0">
                <a:solidFill>
                  <a:srgbClr val="0B0080"/>
                </a:solidFill>
                <a:latin typeface="Arial" panose="020B0604020202020204" pitchFamily="34" charset="0"/>
                <a:hlinkClick r:id="rId5" tooltip="20 octobre"/>
              </a:rPr>
              <a:t>20 octobre</a:t>
            </a:r>
            <a:r>
              <a:rPr lang="fr-FR" dirty="0">
                <a:solidFill>
                  <a:srgbClr val="222222"/>
                </a:solidFill>
                <a:latin typeface="Arial" panose="020B0604020202020204" pitchFamily="34" charset="0"/>
              </a:rPr>
              <a:t> </a:t>
            </a:r>
            <a:r>
              <a:rPr lang="fr-FR" dirty="0">
                <a:solidFill>
                  <a:srgbClr val="0B0080"/>
                </a:solidFill>
                <a:latin typeface="Arial" panose="020B0604020202020204" pitchFamily="34" charset="0"/>
                <a:hlinkClick r:id="rId6" tooltip="1587"/>
              </a:rPr>
              <a:t>1587</a:t>
            </a:r>
            <a:r>
              <a:rPr lang="fr-FR" dirty="0">
                <a:solidFill>
                  <a:srgbClr val="222222"/>
                </a:solidFill>
                <a:latin typeface="Arial" panose="020B0604020202020204" pitchFamily="34" charset="0"/>
              </a:rPr>
              <a:t>, pendant les </a:t>
            </a:r>
            <a:r>
              <a:rPr lang="fr-FR" dirty="0">
                <a:solidFill>
                  <a:srgbClr val="0B0080"/>
                </a:solidFill>
                <a:latin typeface="Arial" panose="020B0604020202020204" pitchFamily="34" charset="0"/>
                <a:hlinkClick r:id="rId7" tooltip="Guerres de Religion (France)"/>
              </a:rPr>
              <a:t>guerres de Religion</a:t>
            </a:r>
            <a:r>
              <a:rPr lang="fr-FR" dirty="0">
                <a:solidFill>
                  <a:srgbClr val="222222"/>
                </a:solidFill>
                <a:latin typeface="Arial" panose="020B0604020202020204" pitchFamily="34" charset="0"/>
              </a:rPr>
              <a:t>, le </a:t>
            </a:r>
            <a:r>
              <a:rPr lang="fr-FR" dirty="0">
                <a:solidFill>
                  <a:srgbClr val="0B0080"/>
                </a:solidFill>
                <a:latin typeface="Arial" panose="020B0604020202020204" pitchFamily="34" charset="0"/>
                <a:hlinkClick r:id="rId8" tooltip="Protestantisme"/>
              </a:rPr>
              <a:t>protestant</a:t>
            </a:r>
            <a:r>
              <a:rPr lang="fr-FR" dirty="0">
                <a:solidFill>
                  <a:srgbClr val="222222"/>
                </a:solidFill>
                <a:latin typeface="Arial" panose="020B0604020202020204" pitchFamily="34" charset="0"/>
              </a:rPr>
              <a:t> </a:t>
            </a:r>
            <a:r>
              <a:rPr lang="fr-FR" dirty="0">
                <a:solidFill>
                  <a:srgbClr val="0B0080"/>
                </a:solidFill>
                <a:latin typeface="Arial" panose="020B0604020202020204" pitchFamily="34" charset="0"/>
                <a:hlinkClick r:id="rId9" tooltip="Henri IV (roi de France)"/>
              </a:rPr>
              <a:t>Henri de Navarre</a:t>
            </a:r>
            <a:r>
              <a:rPr lang="fr-FR" dirty="0">
                <a:solidFill>
                  <a:srgbClr val="222222"/>
                </a:solidFill>
                <a:latin typeface="Arial" panose="020B0604020202020204" pitchFamily="34" charset="0"/>
              </a:rPr>
              <a:t> écrase l’armée royale commandée par le duc </a:t>
            </a:r>
            <a:r>
              <a:rPr lang="fr-FR" u="sng" dirty="0">
                <a:solidFill>
                  <a:srgbClr val="0B0080"/>
                </a:solidFill>
                <a:latin typeface="Arial" panose="020B0604020202020204" pitchFamily="34" charset="0"/>
                <a:hlinkClick r:id="rId10"/>
              </a:rPr>
              <a:t>Anne de Joyeuse</a:t>
            </a:r>
            <a:r>
              <a:rPr lang="fr-FR" dirty="0">
                <a:solidFill>
                  <a:srgbClr val="222222"/>
                </a:solidFill>
                <a:latin typeface="Arial" panose="020B0604020202020204" pitchFamily="34" charset="0"/>
              </a:rPr>
              <a:t>, qui meurt dans la bataille.</a:t>
            </a:r>
            <a:endParaRPr lang="fr-FR" dirty="0"/>
          </a:p>
        </p:txBody>
      </p:sp>
      <p:sp>
        <p:nvSpPr>
          <p:cNvPr id="20" name="ZoneTexte 19"/>
          <p:cNvSpPr txBox="1"/>
          <p:nvPr/>
        </p:nvSpPr>
        <p:spPr>
          <a:xfrm>
            <a:off x="5937337" y="152400"/>
            <a:ext cx="5624186" cy="646331"/>
          </a:xfrm>
          <a:prstGeom prst="rect">
            <a:avLst/>
          </a:prstGeom>
          <a:noFill/>
        </p:spPr>
        <p:txBody>
          <a:bodyPr wrap="square" rtlCol="0">
            <a:spAutoFit/>
          </a:bodyPr>
          <a:lstStyle/>
          <a:p>
            <a:r>
              <a:rPr lang="fr-FR" dirty="0" smtClean="0"/>
              <a:t>La Tour des Apôtres ou coucha Henri IV avant la bataille de Coutras 1587</a:t>
            </a:r>
            <a:endParaRPr lang="fr-FR" dirty="0"/>
          </a:p>
        </p:txBody>
      </p:sp>
      <p:pic>
        <p:nvPicPr>
          <p:cNvPr id="1027" name="Picture 3" descr="Huguenot cross.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38125"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ason France moderne.sv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rmoiries Antoine de Bourbon.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teauneuf-Randon de Joyeuse Saint-Didier.sv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guenot cross.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38125"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lason France moderne.sv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moiries Antoine de Bourbon.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hateauneuf-Randon de Joyeuse Saint-Didier.sv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uguenot cross.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38125"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lason France moderne.sv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Armoiries Antoine de Bourbon.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ateauneuf-Randon de Joyeuse Saint-Didier.sv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85750" cy="31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24510"/>
      </p:ext>
    </p:extLst>
  </p:cSld>
  <p:clrMapOvr>
    <a:masterClrMapping/>
  </p:clrMapOvr>
  <mc:AlternateContent xmlns:mc="http://schemas.openxmlformats.org/markup-compatibility/2006" xmlns:p14="http://schemas.microsoft.com/office/powerpoint/2010/main">
    <mc:Choice Requires="p14">
      <p:transition spd="slow" p14:dur="1500" advTm="16478">
        <p:split orient="vert"/>
      </p:transition>
    </mc:Choice>
    <mc:Fallback xmlns="">
      <p:transition spd="slow" advTm="16478">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b="4292"/>
          <a:stretch/>
        </p:blipFill>
        <p:spPr>
          <a:xfrm>
            <a:off x="1305001" y="187891"/>
            <a:ext cx="10057987" cy="6563638"/>
          </a:xfrm>
          <a:prstGeom prst="rect">
            <a:avLst/>
          </a:prstGeom>
        </p:spPr>
      </p:pic>
    </p:spTree>
    <p:extLst>
      <p:ext uri="{BB962C8B-B14F-4D97-AF65-F5344CB8AC3E}">
        <p14:creationId xmlns:p14="http://schemas.microsoft.com/office/powerpoint/2010/main" val="3041173059"/>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381567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447" y="0"/>
            <a:ext cx="5143500" cy="6858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1053" y="0"/>
            <a:ext cx="5143500" cy="6858000"/>
          </a:xfrm>
          <a:prstGeom prst="rect">
            <a:avLst/>
          </a:prstGeom>
        </p:spPr>
      </p:pic>
    </p:spTree>
    <p:extLst>
      <p:ext uri="{BB962C8B-B14F-4D97-AF65-F5344CB8AC3E}">
        <p14:creationId xmlns:p14="http://schemas.microsoft.com/office/powerpoint/2010/main" val="13351184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5484915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608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3802" r="6507"/>
          <a:stretch/>
        </p:blipFill>
        <p:spPr>
          <a:xfrm>
            <a:off x="8671316" y="92381"/>
            <a:ext cx="3423708" cy="6673239"/>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b="3646"/>
          <a:stretch/>
        </p:blipFill>
        <p:spPr>
          <a:xfrm>
            <a:off x="4550595" y="92381"/>
            <a:ext cx="4007265" cy="6673239"/>
          </a:xfrm>
          <a:prstGeom prst="rect">
            <a:avLst/>
          </a:prstGeom>
        </p:spPr>
      </p:pic>
      <p:pic>
        <p:nvPicPr>
          <p:cNvPr id="3074" name="Picture 2" descr="RÃ©sultat de recherche d'images pour &quot;reliquaire monolith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7" y="92381"/>
            <a:ext cx="4345696" cy="667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9587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682"/>
            <a:ext cx="5143500" cy="6858000"/>
          </a:xfrm>
          <a:prstGeom prst="rect">
            <a:avLst/>
          </a:prstGeom>
        </p:spPr>
      </p:pic>
      <p:sp>
        <p:nvSpPr>
          <p:cNvPr id="4" name="Rectangle 2"/>
          <p:cNvSpPr>
            <a:spLocks noChangeArrowheads="1"/>
          </p:cNvSpPr>
          <p:nvPr/>
        </p:nvSpPr>
        <p:spPr bwMode="auto">
          <a:xfrm>
            <a:off x="5143500" y="1102249"/>
            <a:ext cx="200050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t>L'histoire de cet édifice atypique demeure assez méconnue.</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600" dirty="0">
              <a:solidFill>
                <a:srgbClr val="222222"/>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t>Sommet de l'architecture soustractive française, la cavité primitive est agrandie au cours d'une première campagne durant le </a:t>
            </a:r>
            <a:r>
              <a:rPr kumimoji="0" lang="fr-FR" altLang="fr-FR" sz="1600" b="0" i="0" u="none" strike="noStrike" cap="none" normalizeH="0" baseline="0" dirty="0" err="1" smtClean="0">
                <a:ln>
                  <a:noFill/>
                </a:ln>
                <a:solidFill>
                  <a:srgbClr val="0B0080"/>
                </a:solidFill>
                <a:effectLst/>
                <a:latin typeface="Calibri" panose="020F0502020204030204" pitchFamily="34" charset="0"/>
                <a:cs typeface="Calibri" panose="020F0502020204030204" pitchFamily="34" charset="0"/>
                <a:hlinkClick r:id="rId4" tooltip="VIIIe siècle"/>
              </a:rPr>
              <a:t>viii</a:t>
            </a:r>
            <a:r>
              <a:rPr kumimoji="0" lang="fr-FR" altLang="fr-FR" sz="1600" b="0" i="0" u="none" strike="noStrike" cap="none" normalizeH="0" baseline="30000" dirty="0" err="1" smtClean="0">
                <a:ln>
                  <a:noFill/>
                </a:ln>
                <a:solidFill>
                  <a:srgbClr val="0B0080"/>
                </a:solidFill>
                <a:effectLst/>
                <a:latin typeface="Calibri" panose="020F0502020204030204" pitchFamily="34" charset="0"/>
                <a:cs typeface="Calibri" panose="020F0502020204030204" pitchFamily="34" charset="0"/>
                <a:hlinkClick r:id="rId4" tooltip="VIIIe siècle"/>
              </a:rPr>
              <a:t>e</a:t>
            </a:r>
            <a:r>
              <a:rPr kumimoji="0" lang="fr-FR" altLang="fr-FR" sz="1600" b="0" i="0" u="none" strike="noStrike" cap="none" normalizeH="0" baseline="0" dirty="0" smtClean="0">
                <a:ln>
                  <a:noFill/>
                </a:ln>
                <a:solidFill>
                  <a:srgbClr val="0B0080"/>
                </a:solidFill>
                <a:effectLst/>
                <a:latin typeface="Calibri" panose="020F0502020204030204" pitchFamily="34" charset="0"/>
                <a:cs typeface="Calibri" panose="020F0502020204030204" pitchFamily="34" charset="0"/>
                <a:hlinkClick r:id="rId4" tooltip="VIIIe siècle"/>
              </a:rPr>
              <a:t> siècle</a:t>
            </a:r>
            <a:r>
              <a:rPr kumimoji="0" lang="fr-FR" altLang="fr-FR" sz="16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t> : de cette période subsiste une </a:t>
            </a:r>
            <a:r>
              <a:rPr kumimoji="0" lang="fr-FR" altLang="fr-FR" sz="1600" b="0" i="0" u="none" strike="noStrike" cap="none" normalizeH="0" baseline="0" dirty="0" smtClean="0">
                <a:ln>
                  <a:noFill/>
                </a:ln>
                <a:solidFill>
                  <a:srgbClr val="0B0080"/>
                </a:solidFill>
                <a:effectLst/>
                <a:latin typeface="Calibri" panose="020F0502020204030204" pitchFamily="34" charset="0"/>
                <a:cs typeface="Calibri" panose="020F0502020204030204" pitchFamily="34" charset="0"/>
                <a:hlinkClick r:id="rId5" tooltip="Baptistère"/>
              </a:rPr>
              <a:t>piscine baptismale</a:t>
            </a:r>
            <a:r>
              <a:rPr kumimoji="0" lang="fr-FR" altLang="fr-FR" sz="1600" b="0" i="0" u="none" strike="noStrike" cap="none" normalizeH="0" baseline="0" dirty="0" smtClean="0">
                <a:ln>
                  <a:noFill/>
                </a:ln>
                <a:solidFill>
                  <a:srgbClr val="222222"/>
                </a:solidFill>
                <a:effectLst/>
                <a:latin typeface="Calibri" panose="020F0502020204030204" pitchFamily="34" charset="0"/>
                <a:cs typeface="Calibri" panose="020F0502020204030204" pitchFamily="34" charset="0"/>
              </a:rPr>
              <a:t> creusée à même le roc, ornée en son fond d'une croix grecque</a:t>
            </a:r>
            <a:r>
              <a:rPr kumimoji="0" lang="fr-FR" altLang="fr-FR"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6636346"/>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307330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86384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210" y="666000"/>
            <a:ext cx="7658790" cy="6192000"/>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000"/>
            <a:ext cx="4948591" cy="6192000"/>
          </a:xfrm>
          <a:prstGeom prst="rect">
            <a:avLst/>
          </a:prstGeom>
        </p:spPr>
      </p:pic>
    </p:spTree>
    <p:extLst>
      <p:ext uri="{BB962C8B-B14F-4D97-AF65-F5344CB8AC3E}">
        <p14:creationId xmlns:p14="http://schemas.microsoft.com/office/powerpoint/2010/main" val="39064333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715" t="4457" r="3285" b="3492"/>
          <a:stretch/>
        </p:blipFill>
        <p:spPr>
          <a:xfrm>
            <a:off x="8163101" y="292768"/>
            <a:ext cx="3965171" cy="6272465"/>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113" t="1649" r="2750" b="2359"/>
          <a:stretch/>
        </p:blipFill>
        <p:spPr>
          <a:xfrm>
            <a:off x="4006737" y="307288"/>
            <a:ext cx="4089862" cy="6243424"/>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7098" r="2538" b="7215"/>
          <a:stretch/>
        </p:blipFill>
        <p:spPr>
          <a:xfrm>
            <a:off x="49878" y="291232"/>
            <a:ext cx="3890356" cy="6275536"/>
          </a:xfrm>
          <a:prstGeom prst="rect">
            <a:avLst/>
          </a:prstGeom>
        </p:spPr>
      </p:pic>
    </p:spTree>
    <p:extLst>
      <p:ext uri="{BB962C8B-B14F-4D97-AF65-F5344CB8AC3E}">
        <p14:creationId xmlns:p14="http://schemas.microsoft.com/office/powerpoint/2010/main" val="331971267"/>
      </p:ext>
    </p:extLst>
  </p:cSld>
  <p:clrMapOvr>
    <a:masterClrMapping/>
  </p:clrMapOvr>
  <p:transition spd="slow" advTm="12000">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5675492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24394"/>
          <a:stretch/>
        </p:blipFill>
        <p:spPr>
          <a:xfrm>
            <a:off x="5278582" y="0"/>
            <a:ext cx="6913418" cy="6858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390601620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274" y="1797627"/>
            <a:ext cx="866775" cy="160020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022" y="822786"/>
            <a:ext cx="2438400" cy="59055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6100" y="5283570"/>
            <a:ext cx="1298448" cy="1444752"/>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0625" y="845127"/>
            <a:ext cx="1895475" cy="1905000"/>
          </a:xfrm>
          <a:prstGeom prst="rect">
            <a:avLst/>
          </a:prstGeom>
        </p:spPr>
      </p:pic>
      <p:sp>
        <p:nvSpPr>
          <p:cNvPr id="7" name="ZoneTexte 6"/>
          <p:cNvSpPr txBox="1"/>
          <p:nvPr/>
        </p:nvSpPr>
        <p:spPr>
          <a:xfrm>
            <a:off x="1538979" y="3782118"/>
            <a:ext cx="3530139" cy="646331"/>
          </a:xfrm>
          <a:prstGeom prst="rect">
            <a:avLst/>
          </a:prstGeom>
          <a:noFill/>
        </p:spPr>
        <p:txBody>
          <a:bodyPr wrap="square" rtlCol="0">
            <a:spAutoFit/>
          </a:bodyPr>
          <a:lstStyle/>
          <a:p>
            <a:r>
              <a:rPr lang="fr-FR" dirty="0" smtClean="0"/>
              <a:t>Commentaires du NET : photos </a:t>
            </a:r>
            <a:r>
              <a:rPr lang="fr-FR" dirty="0" smtClean="0"/>
              <a:t>perso (</a:t>
            </a:r>
            <a:endParaRPr lang="fr-FR" dirty="0"/>
          </a:p>
        </p:txBody>
      </p:sp>
      <p:sp>
        <p:nvSpPr>
          <p:cNvPr id="2" name="ZoneTexte 1"/>
          <p:cNvSpPr txBox="1"/>
          <p:nvPr/>
        </p:nvSpPr>
        <p:spPr>
          <a:xfrm>
            <a:off x="4475568" y="3129294"/>
            <a:ext cx="5326384" cy="2954655"/>
          </a:xfrm>
          <a:prstGeom prst="rect">
            <a:avLst/>
          </a:prstGeom>
          <a:solidFill>
            <a:srgbClr val="FF0000"/>
          </a:solidFill>
        </p:spPr>
        <p:txBody>
          <a:bodyPr wrap="square" rtlCol="0">
            <a:spAutoFit/>
          </a:bodyPr>
          <a:lstStyle/>
          <a:p>
            <a:r>
              <a:rPr lang="fr-FR" sz="2400" b="1" dirty="0" smtClean="0"/>
              <a:t>Coup de Gueule….</a:t>
            </a:r>
          </a:p>
          <a:p>
            <a:r>
              <a:rPr lang="fr-FR" b="1" dirty="0"/>
              <a:t>Création authentique</a:t>
            </a:r>
            <a:r>
              <a:rPr lang="fr-FR" dirty="0"/>
              <a:t> : Les créateurs qui se rendent sur les lieux pour prendre leurs propres photos et recherchent des informations approfondies sur Internet offrent un travail original et respectueux. Ils évitent de simplement utiliser des images trouvées en ligne ou de plagier le travail d'autres </a:t>
            </a:r>
            <a:r>
              <a:rPr lang="fr-FR" dirty="0" smtClean="0"/>
              <a:t>auteurs.</a:t>
            </a:r>
            <a:endParaRPr lang="fr-FR" dirty="0"/>
          </a:p>
          <a:p>
            <a:r>
              <a:rPr lang="fr-FR" dirty="0" smtClean="0"/>
              <a:t> </a:t>
            </a:r>
            <a:endParaRPr lang="fr-FR" dirty="0"/>
          </a:p>
          <a:p>
            <a:endParaRPr lang="fr-FR" dirty="0"/>
          </a:p>
        </p:txBody>
      </p:sp>
    </p:spTree>
    <p:extLst>
      <p:ext uri="{BB962C8B-B14F-4D97-AF65-F5344CB8AC3E}">
        <p14:creationId xmlns:p14="http://schemas.microsoft.com/office/powerpoint/2010/main" val="197200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000">
        <p15:prstTrans prst="airplane"/>
      </p:transition>
    </mc:Choice>
    <mc:Fallback xmlns="">
      <p:transition spd="slow" advTm="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748" y="0"/>
            <a:ext cx="9412013" cy="6858000"/>
          </a:xfrm>
          <a:prstGeom prst="rect">
            <a:avLst/>
          </a:prstGeom>
        </p:spPr>
      </p:pic>
    </p:spTree>
    <p:extLst>
      <p:ext uri="{BB962C8B-B14F-4D97-AF65-F5344CB8AC3E}">
        <p14:creationId xmlns:p14="http://schemas.microsoft.com/office/powerpoint/2010/main" val="4116675302"/>
      </p:ext>
    </p:extLst>
  </p:cSld>
  <p:clrMapOvr>
    <a:masterClrMapping/>
  </p:clrMapOvr>
  <p:transition spd="slow" advTm="600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82771730"/>
      </p:ext>
    </p:extLst>
  </p:cSld>
  <p:clrMapOvr>
    <a:masterClrMapping/>
  </p:clrMapOvr>
  <p:transition spd="slow" advTm="500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5745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crush"/>
      </p:transition>
    </mc:Choice>
    <mc:Fallback xmlns="">
      <p:transition spd="slow" advTm="4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704" y="0"/>
            <a:ext cx="8516593" cy="6858000"/>
          </a:xfrm>
          <a:prstGeom prst="rect">
            <a:avLst/>
          </a:prstGeom>
        </p:spPr>
      </p:pic>
    </p:spTree>
    <p:extLst>
      <p:ext uri="{BB962C8B-B14F-4D97-AF65-F5344CB8AC3E}">
        <p14:creationId xmlns:p14="http://schemas.microsoft.com/office/powerpoint/2010/main" val="812227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crush"/>
      </p:transition>
    </mc:Choice>
    <mc:Fallback xmlns="">
      <p:transition spd="slow"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963" y="201571"/>
            <a:ext cx="8350075" cy="6454859"/>
          </a:xfrm>
          <a:prstGeom prst="rect">
            <a:avLst/>
          </a:prstGeom>
        </p:spPr>
      </p:pic>
    </p:spTree>
    <p:extLst>
      <p:ext uri="{BB962C8B-B14F-4D97-AF65-F5344CB8AC3E}">
        <p14:creationId xmlns:p14="http://schemas.microsoft.com/office/powerpoint/2010/main" val="2656001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00">
        <p15:prstTrans prst="pageCurlDouble"/>
      </p:transition>
    </mc:Choice>
    <mc:Fallback xmlns="">
      <p:transition spd="slow" advTm="6000">
        <p:fade/>
      </p:transition>
    </mc:Fallback>
  </mc:AlternateContent>
  <p:timing>
    <p:tnLst>
      <p:par>
        <p:cTn id="1" dur="indefinite" restart="never" nodeType="tmRoot"/>
      </p:par>
    </p:tnLst>
  </p:timing>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734</TotalTime>
  <Words>361</Words>
  <Application>Microsoft Office PowerPoint</Application>
  <PresentationFormat>Grand écran</PresentationFormat>
  <Paragraphs>38</Paragraphs>
  <Slides>42</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42</vt:i4>
      </vt:variant>
    </vt:vector>
  </HeadingPairs>
  <TitlesOfParts>
    <vt:vector size="47" baseType="lpstr">
      <vt:lpstr>Arial</vt:lpstr>
      <vt:lpstr>Calibri</vt:lpstr>
      <vt:lpstr>Century Gothic</vt:lpstr>
      <vt:lpstr>Wingdings 3</vt:lpstr>
      <vt:lpstr>Secteur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Admin</cp:lastModifiedBy>
  <cp:revision>11</cp:revision>
  <dcterms:created xsi:type="dcterms:W3CDTF">2019-06-26T17:29:55Z</dcterms:created>
  <dcterms:modified xsi:type="dcterms:W3CDTF">2025-03-18T16:45:47Z</dcterms:modified>
</cp:coreProperties>
</file>