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92" r:id="rId5"/>
    <p:sldId id="279" r:id="rId6"/>
    <p:sldId id="290" r:id="rId7"/>
    <p:sldId id="258" r:id="rId8"/>
    <p:sldId id="261" r:id="rId9"/>
    <p:sldId id="277" r:id="rId10"/>
    <p:sldId id="266" r:id="rId11"/>
    <p:sldId id="267" r:id="rId12"/>
    <p:sldId id="284" r:id="rId13"/>
    <p:sldId id="288" r:id="rId14"/>
    <p:sldId id="271" r:id="rId15"/>
    <p:sldId id="313" r:id="rId16"/>
    <p:sldId id="339" r:id="rId17"/>
    <p:sldId id="294" r:id="rId18"/>
    <p:sldId id="338" r:id="rId19"/>
    <p:sldId id="278" r:id="rId20"/>
    <p:sldId id="286" r:id="rId21"/>
    <p:sldId id="291" r:id="rId22"/>
    <p:sldId id="273" r:id="rId23"/>
    <p:sldId id="276" r:id="rId24"/>
    <p:sldId id="337" r:id="rId25"/>
    <p:sldId id="293" r:id="rId26"/>
    <p:sldId id="296" r:id="rId27"/>
    <p:sldId id="311" r:id="rId28"/>
    <p:sldId id="298" r:id="rId29"/>
    <p:sldId id="299" r:id="rId30"/>
    <p:sldId id="281" r:id="rId31"/>
    <p:sldId id="297" r:id="rId32"/>
    <p:sldId id="282" r:id="rId33"/>
    <p:sldId id="317" r:id="rId34"/>
    <p:sldId id="303" r:id="rId35"/>
    <p:sldId id="268" r:id="rId36"/>
    <p:sldId id="301" r:id="rId37"/>
    <p:sldId id="272" r:id="rId38"/>
    <p:sldId id="308" r:id="rId39"/>
    <p:sldId id="304" r:id="rId40"/>
    <p:sldId id="306" r:id="rId41"/>
    <p:sldId id="318" r:id="rId42"/>
    <p:sldId id="310" r:id="rId43"/>
    <p:sldId id="309" r:id="rId44"/>
    <p:sldId id="307" r:id="rId45"/>
    <p:sldId id="269" r:id="rId46"/>
    <p:sldId id="312" r:id="rId47"/>
    <p:sldId id="274" r:id="rId48"/>
    <p:sldId id="280" r:id="rId49"/>
    <p:sldId id="302" r:id="rId50"/>
    <p:sldId id="265" r:id="rId51"/>
    <p:sldId id="316" r:id="rId52"/>
    <p:sldId id="314" r:id="rId53"/>
    <p:sldId id="270" r:id="rId54"/>
    <p:sldId id="336" r:id="rId55"/>
    <p:sldId id="321" r:id="rId56"/>
    <p:sldId id="319" r:id="rId57"/>
    <p:sldId id="323" r:id="rId58"/>
    <p:sldId id="328" r:id="rId59"/>
    <p:sldId id="325" r:id="rId60"/>
    <p:sldId id="333" r:id="rId61"/>
    <p:sldId id="326" r:id="rId62"/>
    <p:sldId id="327" r:id="rId63"/>
    <p:sldId id="335" r:id="rId64"/>
    <p:sldId id="320" r:id="rId65"/>
    <p:sldId id="329" r:id="rId66"/>
    <p:sldId id="330" r:id="rId67"/>
    <p:sldId id="331" r:id="rId68"/>
    <p:sldId id="285" r:id="rId6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97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50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94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09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2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61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98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42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49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97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8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E9717-7613-469C-A0AE-4649E9D01716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BD5A4-F0D8-498E-97D8-BEBBBEE8B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31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94870" y="392850"/>
            <a:ext cx="33529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Saint-Martin-Vésubie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062520"/>
            <a:ext cx="9060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commune française située dans le département des Alpes-Maritimes, en région Provence-Alpes-Côte d'Azur.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300" y="5852590"/>
            <a:ext cx="89154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Ses habitants sont les Saint-Martinois. Jusqu'en 1860, le nom officiel de la commune était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italien : San Martino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Lantosca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. 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05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ndAc>
          <p:stSnd loop="1">
            <p:snd r:embed="rId2" name="faun-federkleid-offizielles-video.wav"/>
          </p:stSnd>
        </p:sndAc>
      </p:transition>
    </mc:Choice>
    <mc:Fallback xmlns="">
      <p:transition spd="slow" advTm="14000">
        <p:sndAc>
          <p:stSnd loop="1">
            <p:snd r:embed="rId4" name="faun-federkleid-offizielles-vide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/>
          <a:stretch/>
        </p:blipFill>
        <p:spPr>
          <a:xfrm>
            <a:off x="0" y="0"/>
            <a:ext cx="918134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211" y="5333063"/>
            <a:ext cx="8876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commune a été définitivement française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1860.En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1947 les territoires perdus en 1860 ont été restitués. La frontière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différents cols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dont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col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Fenestre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789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"/>
          <a:stretch/>
        </p:blipFill>
        <p:spPr>
          <a:xfrm>
            <a:off x="0" y="0"/>
            <a:ext cx="927908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7" y="5317140"/>
            <a:ext cx="9279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est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à environ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1 000 mètres d'altitude.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La</a:t>
            </a:r>
            <a:r>
              <a:rPr lang="fr-FR" sz="2800" dirty="0" smtClean="0">
                <a:solidFill>
                  <a:srgbClr val="FF0000"/>
                </a:solidFill>
                <a:latin typeface="Harlow Solid Italic" panose="04030604020F02020D02" pitchFamily="82" charset="0"/>
              </a:rPr>
              <a:t> Vésubie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naît de la confluence  de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eux torrents le </a:t>
            </a:r>
            <a:r>
              <a:rPr lang="fr-FR" sz="2800" dirty="0" err="1">
                <a:solidFill>
                  <a:srgbClr val="FF0000"/>
                </a:solidFill>
                <a:latin typeface="Harlow Solid Italic" panose="04030604020F02020D02" pitchFamily="82" charset="0"/>
              </a:rPr>
              <a:t>Boréon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>
                <a:solidFill>
                  <a:srgbClr val="FF0000"/>
                </a:solidFill>
                <a:latin typeface="Harlow Solid Italic" panose="04030604020F02020D02" pitchFamily="82" charset="0"/>
              </a:rPr>
              <a:t>La Madone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sud du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village situé à quelques mètres au dessus du village,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3" b="19697"/>
          <a:stretch/>
        </p:blipFill>
        <p:spPr>
          <a:xfrm>
            <a:off x="0" y="0"/>
            <a:ext cx="9144000" cy="68393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22976"/>
            <a:ext cx="39381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La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Chapelle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Saint</a:t>
            </a:r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 Sébastien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et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Roch</a:t>
            </a:r>
          </a:p>
          <a:p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Saint Martin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Vésubie</a:t>
            </a:r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à l'entrée du village.</a:t>
            </a:r>
          </a:p>
        </p:txBody>
      </p:sp>
    </p:spTree>
    <p:extLst>
      <p:ext uri="{BB962C8B-B14F-4D97-AF65-F5344CB8AC3E}">
        <p14:creationId xmlns:p14="http://schemas.microsoft.com/office/powerpoint/2010/main" val="217183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791" y="5817862"/>
            <a:ext cx="6876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vieux village a un cachet très italien, notamment du côté de la place de la frairie.</a:t>
            </a:r>
          </a:p>
        </p:txBody>
      </p:sp>
    </p:spTree>
    <p:extLst>
      <p:ext uri="{BB962C8B-B14F-4D97-AF65-F5344CB8AC3E}">
        <p14:creationId xmlns:p14="http://schemas.microsoft.com/office/powerpoint/2010/main" val="276934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5710535"/>
            <a:ext cx="89777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surnommée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i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petite Suisse niçoise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au temps où les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Anglaises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en villégiature prenaient le frais pendant la belle saison.</a:t>
            </a:r>
          </a:p>
        </p:txBody>
      </p:sp>
    </p:spTree>
    <p:extLst>
      <p:ext uri="{BB962C8B-B14F-4D97-AF65-F5344CB8AC3E}">
        <p14:creationId xmlns:p14="http://schemas.microsoft.com/office/powerpoint/2010/main" val="246500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6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59149" y="5790107"/>
            <a:ext cx="6375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Hôtel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ville de Saint-Martin-Vésubie.</a:t>
            </a:r>
          </a:p>
        </p:txBody>
      </p:sp>
    </p:spTree>
    <p:extLst>
      <p:ext uri="{BB962C8B-B14F-4D97-AF65-F5344CB8AC3E}">
        <p14:creationId xmlns:p14="http://schemas.microsoft.com/office/powerpoint/2010/main" val="20073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8401" y="5903893"/>
            <a:ext cx="5662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place de la Mairie de Saint Martin Vésubie est piétonne </a:t>
            </a:r>
          </a:p>
        </p:txBody>
      </p:sp>
    </p:spTree>
    <p:extLst>
      <p:ext uri="{BB962C8B-B14F-4D97-AF65-F5344CB8AC3E}">
        <p14:creationId xmlns:p14="http://schemas.microsoft.com/office/powerpoint/2010/main" val="233706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2611" y="246742"/>
            <a:ext cx="3262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Décoration de villa.</a:t>
            </a:r>
          </a:p>
        </p:txBody>
      </p:sp>
    </p:spTree>
    <p:extLst>
      <p:ext uri="{BB962C8B-B14F-4D97-AF65-F5344CB8AC3E}">
        <p14:creationId xmlns:p14="http://schemas.microsoft.com/office/powerpoint/2010/main" val="23952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2828" y="5971492"/>
            <a:ext cx="45191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Belle décoration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maison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131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6" y="5260309"/>
            <a:ext cx="91440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  <a:latin typeface="Courgette" panose="02000603070400060004" pitchFamily="2" charset="0"/>
              </a:rPr>
              <a:t>La porte Sainte-Anne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, du nom d'une ancienne chapelle sur le chemin du Col Saint-Martin, est le dernier vestige des portes des fortifications du village au XIV</a:t>
            </a:r>
            <a:r>
              <a:rPr lang="fr-FR" sz="2800" baseline="30000" dirty="0">
                <a:solidFill>
                  <a:srgbClr val="FFFF00"/>
                </a:solidFill>
                <a:latin typeface="Courgette" panose="02000603070400060004" pitchFamily="2" charset="0"/>
              </a:rPr>
              <a:t>ème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37842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439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73242" y="5471458"/>
            <a:ext cx="81975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Les ruelles étroites sont bordées de maisons médiévales à colombages, de portes voûtées et des vestiges des remparts des </a:t>
            </a:r>
            <a:r>
              <a:rPr lang="fr-FR" sz="2800" dirty="0">
                <a:solidFill>
                  <a:srgbClr val="FFFF00"/>
                </a:solidFill>
              </a:rPr>
              <a:t>XIV</a:t>
            </a:r>
            <a:r>
              <a:rPr lang="fr-FR" sz="2800" baseline="30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sz="2800" dirty="0">
                <a:solidFill>
                  <a:srgbClr val="FFFF00"/>
                </a:solidFill>
              </a:rPr>
              <a:t>XVI</a:t>
            </a:r>
            <a:r>
              <a:rPr lang="fr-FR" sz="2800" baseline="30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siècles.</a:t>
            </a:r>
          </a:p>
        </p:txBody>
      </p:sp>
    </p:spTree>
    <p:extLst>
      <p:ext uri="{BB962C8B-B14F-4D97-AF65-F5344CB8AC3E}">
        <p14:creationId xmlns:p14="http://schemas.microsoft.com/office/powerpoint/2010/main" val="333066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56462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62" y="0"/>
            <a:ext cx="4687538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83761" y="6178126"/>
            <a:ext cx="4618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Bas de la rue du Docteur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Cagnoli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34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58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346993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ruisseau de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ST,Martin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Vésubie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Cagnoli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connue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films qui y ont été tournés et les romans historiques tel Étoile Errante de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JMG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Clézio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prix Nobel de littérature.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4333009" y="4024176"/>
            <a:ext cx="238991" cy="6932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33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782" y="6438"/>
            <a:ext cx="4551218" cy="685156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93351" y="5588708"/>
            <a:ext cx="33073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Maison du coiffeur </a:t>
            </a:r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    rue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Cagnoli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438"/>
            <a:ext cx="4654528" cy="68515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245966"/>
            <a:ext cx="42466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béal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qui traverse le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2192482" y="5621482"/>
            <a:ext cx="732559" cy="55584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>
            <a:off x="2618509" y="5894016"/>
            <a:ext cx="613064" cy="220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001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45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527" y="0"/>
            <a:ext cx="456787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3520" y="-208589"/>
            <a:ext cx="95700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ruelles étroites sont bordées de maisons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médiévales ou coule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son milieu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 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Béal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appelé aussi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Gargouille,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régale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pour les enfants qui jouent dans l’eau autour de ce petit canal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23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8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231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64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036" y="5464985"/>
            <a:ext cx="9029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Place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du Marché,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plaque qui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commémore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souvenir de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Joseph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Mottet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commerçant ferblantier, qui créé en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1893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première usine électrique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 vallées du Comté de Nice.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623455" y="2514600"/>
            <a:ext cx="3512127" cy="304453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004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3518" y="5042118"/>
            <a:ext cx="90504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« </a:t>
            </a:r>
            <a:r>
              <a:rPr lang="fr-FR" sz="2800" dirty="0" err="1">
                <a:solidFill>
                  <a:srgbClr val="00FF00"/>
                </a:solidFill>
                <a:latin typeface="Harlow Solid Italic" panose="04030604020F02020D02" pitchFamily="82" charset="0"/>
              </a:rPr>
              <a:t>Béal</a:t>
            </a:r>
            <a:r>
              <a:rPr lang="fr-FR" sz="2800" dirty="0">
                <a:solidFill>
                  <a:srgbClr val="00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», appelé aussi la  </a:t>
            </a:r>
            <a:r>
              <a:rPr lang="fr-FR" sz="2800" dirty="0" smtClean="0">
                <a:solidFill>
                  <a:srgbClr val="00FF00"/>
                </a:solidFill>
                <a:latin typeface="Harlow Solid Italic" panose="04030604020F02020D02" pitchFamily="82" charset="0"/>
              </a:rPr>
              <a:t>Gargouille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qui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servait  comme à Briançon  au drainage des eaux usées dans l’ancien  temps, 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86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8195" y="5798127"/>
            <a:ext cx="68476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parcourue en son milieu par le « </a:t>
            </a:r>
            <a:r>
              <a:rPr lang="fr-FR" sz="2400" dirty="0" err="1">
                <a:solidFill>
                  <a:srgbClr val="00FF00"/>
                </a:solidFill>
                <a:latin typeface="Harlow Solid Italic" panose="04030604020F02020D02" pitchFamily="82" charset="0"/>
              </a:rPr>
              <a:t>Béal</a:t>
            </a:r>
            <a:r>
              <a:rPr lang="fr-FR" sz="2400" dirty="0">
                <a:solidFill>
                  <a:srgbClr val="00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», appelé aussi la  </a:t>
            </a:r>
            <a:r>
              <a:rPr lang="fr-FR" sz="2400" dirty="0">
                <a:solidFill>
                  <a:srgbClr val="00FF00"/>
                </a:solidFill>
                <a:latin typeface="Harlow Solid Italic" panose="04030604020F02020D02" pitchFamily="82" charset="0"/>
              </a:rPr>
              <a:t>Gargouille </a:t>
            </a:r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un 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canal </a:t>
            </a:r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construit  en 1411</a:t>
            </a:r>
            <a:endParaRPr lang="fr-FR" sz="2400" dirty="0">
              <a:solidFill>
                <a:srgbClr val="FFFF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5018809" y="4752116"/>
            <a:ext cx="550718" cy="104601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666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5777345" y="6473536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5164282" y="6013966"/>
            <a:ext cx="1423554" cy="355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397828" y="5873371"/>
            <a:ext cx="5746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,les </a:t>
            </a:r>
            <a:r>
              <a:rPr lang="fr-FR" sz="24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commerçants balayaient et jetaient les détritus  du nettoyage du trottoir dans </a:t>
            </a:r>
            <a:r>
              <a:rPr lang="fr-FR" sz="2400" dirty="0">
                <a:solidFill>
                  <a:srgbClr val="FFFF00"/>
                </a:solidFill>
              </a:rPr>
              <a:t>le </a:t>
            </a:r>
            <a:r>
              <a:rPr lang="fr-FR" sz="2400" dirty="0" err="1">
                <a:solidFill>
                  <a:srgbClr val="FFFF00"/>
                </a:solidFill>
              </a:rPr>
              <a:t>Béal</a:t>
            </a:r>
            <a:r>
              <a:rPr lang="fr-FR" sz="2400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564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166" y="0"/>
            <a:ext cx="482783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9"/>
          <a:stretch/>
        </p:blipFill>
        <p:spPr>
          <a:xfrm>
            <a:off x="-31174" y="0"/>
            <a:ext cx="4347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7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4" r="34432"/>
          <a:stretch/>
        </p:blipFill>
        <p:spPr>
          <a:xfrm>
            <a:off x="0" y="3093"/>
            <a:ext cx="4696691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84" y="3093"/>
            <a:ext cx="4543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09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84" y="0"/>
            <a:ext cx="45431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088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4627" y="5724344"/>
            <a:ext cx="59124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Sainte-Croix des Pénitents Blancs,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0737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09938" y="464766"/>
            <a:ext cx="649088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L’église notre Dame de l’Assomption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urgette" panose="02000603070400060004" pitchFamily="2" charset="0"/>
              </a:rPr>
              <a:t>pénitent Blanc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date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dirty="0">
                <a:solidFill>
                  <a:srgbClr val="FFFF00"/>
                </a:solidFill>
              </a:rPr>
              <a:t>XVII</a:t>
            </a:r>
            <a:r>
              <a:rPr lang="fr-FR" sz="2800" baseline="30000" dirty="0">
                <a:solidFill>
                  <a:srgbClr val="FFFF00"/>
                </a:solidFill>
              </a:rPr>
              <a:t>è</a:t>
            </a:r>
            <a:r>
              <a:rPr lang="fr-FR" sz="2800" baseline="30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siècle.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70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408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082" y="0"/>
            <a:ext cx="469991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295" y="5903893"/>
            <a:ext cx="9031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est agrémentée en 1850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sculptures , la descente de la croix  œuvre de Baudoin à la fin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5746173" y="5340927"/>
            <a:ext cx="737754" cy="6650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flipH="1" flipV="1">
            <a:off x="1371600" y="4842164"/>
            <a:ext cx="1756064" cy="13092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249632" y="669394"/>
            <a:ext cx="4809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 Pénitents Blancs</a:t>
            </a:r>
          </a:p>
        </p:txBody>
      </p:sp>
    </p:spTree>
    <p:extLst>
      <p:ext uri="{BB962C8B-B14F-4D97-AF65-F5344CB8AC3E}">
        <p14:creationId xmlns:p14="http://schemas.microsoft.com/office/powerpoint/2010/main" val="237522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6652" y="5042647"/>
            <a:ext cx="869482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façade est agrémentée en 1850 de sculptures de Parini. Derrière l'autel : la « Descente de Croix » œuvre de Baudoin à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240977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5" r="14205"/>
          <a:stretch/>
        </p:blipFill>
        <p:spPr>
          <a:xfrm>
            <a:off x="4457700" y="3093"/>
            <a:ext cx="4686300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r="25795"/>
          <a:stretch/>
        </p:blipFill>
        <p:spPr>
          <a:xfrm>
            <a:off x="0" y="3093"/>
            <a:ext cx="4499264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4899" y="6210301"/>
            <a:ext cx="3504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Descente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Croix</a:t>
            </a:r>
            <a:r>
              <a:rPr lang="fr-FR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86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105709"/>
            <a:ext cx="9561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reconstruite à la fin du XVIIe siècle dans le style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baroque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5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208" y="5734781"/>
            <a:ext cx="92583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Bâtie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par les templiers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est reconstruite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 siècle dans le style baroque.</a:t>
            </a:r>
          </a:p>
        </p:txBody>
      </p:sp>
    </p:spTree>
    <p:extLst>
      <p:ext uri="{BB962C8B-B14F-4D97-AF65-F5344CB8AC3E}">
        <p14:creationId xmlns:p14="http://schemas.microsoft.com/office/powerpoint/2010/main" val="311539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6502" y="6131912"/>
            <a:ext cx="2364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La nef centrale</a:t>
            </a:r>
          </a:p>
        </p:txBody>
      </p:sp>
    </p:spTree>
    <p:extLst>
      <p:ext uri="{BB962C8B-B14F-4D97-AF65-F5344CB8AC3E}">
        <p14:creationId xmlns:p14="http://schemas.microsoft.com/office/powerpoint/2010/main" val="183595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2940" y="6003576"/>
            <a:ext cx="6638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Sainte-Croix ou des Pénitents blancs </a:t>
            </a:r>
          </a:p>
        </p:txBody>
      </p:sp>
    </p:spTree>
    <p:extLst>
      <p:ext uri="{BB962C8B-B14F-4D97-AF65-F5344CB8AC3E}">
        <p14:creationId xmlns:p14="http://schemas.microsoft.com/office/powerpoint/2010/main" val="408833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7" y="74282"/>
            <a:ext cx="87283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 retable du Rosaire en bois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doré ,entièrement sculpté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, date du </a:t>
            </a:r>
            <a:r>
              <a:rPr lang="fr-FR" sz="2800" dirty="0">
                <a:solidFill>
                  <a:srgbClr val="FFFF00"/>
                </a:solidFill>
              </a:rPr>
              <a:t>XVII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  <a:p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2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79746" y="272534"/>
            <a:ext cx="64860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entièrement sculpté, date du </a:t>
            </a:r>
            <a:r>
              <a:rPr lang="fr-FR" sz="3200" dirty="0">
                <a:solidFill>
                  <a:srgbClr val="FFFF00"/>
                </a:solidFill>
              </a:rPr>
              <a:t>XVII</a:t>
            </a:r>
            <a:r>
              <a:rPr lang="fr-FR" sz="3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</p:txBody>
      </p:sp>
    </p:spTree>
    <p:extLst>
      <p:ext uri="{BB962C8B-B14F-4D97-AF65-F5344CB8AC3E}">
        <p14:creationId xmlns:p14="http://schemas.microsoft.com/office/powerpoint/2010/main" val="68889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8547" y="5915162"/>
            <a:ext cx="87269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La </a:t>
            </a:r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nef la 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décoration intérieure date du </a:t>
            </a:r>
            <a:r>
              <a:rPr lang="fr-FR" sz="2800" dirty="0">
                <a:solidFill>
                  <a:srgbClr val="FFFF00"/>
                </a:solidFill>
              </a:rPr>
              <a:t>XVII</a:t>
            </a:r>
            <a:r>
              <a:rPr lang="fr-FR" sz="2800" baseline="30000" dirty="0">
                <a:solidFill>
                  <a:srgbClr val="FFFF00"/>
                </a:solidFill>
                <a:latin typeface="Courgette" panose="02000603070400060004" pitchFamily="2" charset="0"/>
              </a:rPr>
              <a:t>ème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138379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8042" y="6025680"/>
            <a:ext cx="7587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32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nef et le chœur  </a:t>
            </a:r>
            <a:r>
              <a:rPr lang="fr-FR" sz="3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date du </a:t>
            </a:r>
            <a:r>
              <a:rPr lang="fr-FR" sz="3200" dirty="0">
                <a:solidFill>
                  <a:srgbClr val="FFFF00"/>
                </a:solidFill>
              </a:rPr>
              <a:t>XVII</a:t>
            </a:r>
            <a:r>
              <a:rPr lang="fr-FR" sz="3200" baseline="300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3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397050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6471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715" y="0"/>
            <a:ext cx="4679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0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07405" y="6035661"/>
            <a:ext cx="5886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vitraux ,les lustres sont magnifiques .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19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5145" y="1271155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50765" y="541421"/>
            <a:ext cx="4341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0000"/>
                </a:solidFill>
                <a:latin typeface="Courgette" panose="02000603070400060004" pitchFamily="2" charset="0"/>
              </a:rPr>
              <a:t>LA MADONE DE FENESTRE</a:t>
            </a:r>
          </a:p>
        </p:txBody>
      </p:sp>
    </p:spTree>
    <p:extLst>
      <p:ext uri="{BB962C8B-B14F-4D97-AF65-F5344CB8AC3E}">
        <p14:creationId xmlns:p14="http://schemas.microsoft.com/office/powerpoint/2010/main" val="34047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082" y="0"/>
            <a:ext cx="443691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70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3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083" y="0"/>
            <a:ext cx="469991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04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881254" y="258726"/>
            <a:ext cx="32627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Église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Notre-Dame-de - l'Assomption à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proximité de la rue du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ruisseau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1898" y="5847348"/>
            <a:ext cx="3293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Maison de comtes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</a:t>
            </a:r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Cubernatis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010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040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401" y="0"/>
            <a:ext cx="44935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87928" y="5966752"/>
            <a:ext cx="26100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 Sainte Anne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3179" y="5366587"/>
            <a:ext cx="32573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Rue Sainte Anne en bas de la rue Kellermann</a:t>
            </a:r>
          </a:p>
        </p:txBody>
      </p:sp>
    </p:spTree>
    <p:extLst>
      <p:ext uri="{BB962C8B-B14F-4D97-AF65-F5344CB8AC3E}">
        <p14:creationId xmlns:p14="http://schemas.microsoft.com/office/powerpoint/2010/main" val="362624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34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4181" y="271623"/>
            <a:ext cx="7186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Chapelle de la Miséricorde (Pénitents noirs)</a:t>
            </a:r>
          </a:p>
        </p:txBody>
      </p:sp>
      <p:sp>
        <p:nvSpPr>
          <p:cNvPr id="4" name="Rectangle 3"/>
          <p:cNvSpPr/>
          <p:nvPr/>
        </p:nvSpPr>
        <p:spPr>
          <a:xfrm>
            <a:off x="1226127" y="5755655"/>
            <a:ext cx="7387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Le 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chœur de la chapelle </a:t>
            </a:r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 est 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remarquable par son ensemble de </a:t>
            </a:r>
            <a:r>
              <a:rPr lang="fr-FR" sz="2400" dirty="0" err="1">
                <a:solidFill>
                  <a:srgbClr val="FFFF00"/>
                </a:solidFill>
                <a:latin typeface="Courgette" panose="02000603070400060004" pitchFamily="2" charset="0"/>
              </a:rPr>
              <a:t>hauts-reliefs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 en stuc. </a:t>
            </a:r>
          </a:p>
        </p:txBody>
      </p:sp>
    </p:spTree>
    <p:extLst>
      <p:ext uri="{BB962C8B-B14F-4D97-AF65-F5344CB8AC3E}">
        <p14:creationId xmlns:p14="http://schemas.microsoft.com/office/powerpoint/2010/main" val="229498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766044"/>
            <a:ext cx="9060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. 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Derrière le maître-autel : une représentation du martyre de Saint Jean Baptiste</a:t>
            </a:r>
            <a:r>
              <a:rPr lang="fr-FR" dirty="0">
                <a:solidFill>
                  <a:srgbClr val="FFFF00"/>
                </a:solidFill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069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45566" y="282924"/>
            <a:ext cx="5224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jolie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chapelle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206469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730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09" y="0"/>
            <a:ext cx="4696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9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6972" y="5741708"/>
            <a:ext cx="86140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gare. Construite au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 siècle, abandonnée suite à un déraillement du train.</a:t>
            </a:r>
          </a:p>
        </p:txBody>
      </p:sp>
    </p:spTree>
    <p:extLst>
      <p:ext uri="{BB962C8B-B14F-4D97-AF65-F5344CB8AC3E}">
        <p14:creationId xmlns:p14="http://schemas.microsoft.com/office/powerpoint/2010/main" val="29644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1709" y="5031710"/>
            <a:ext cx="83818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Madone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Fenestre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doit son nom à une trouée dans 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Cayre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la Madone, roche derrière le sanctuaire, où serait apparue un jour la Vierge.</a:t>
            </a:r>
          </a:p>
        </p:txBody>
      </p:sp>
    </p:spTree>
    <p:extLst>
      <p:ext uri="{BB962C8B-B14F-4D97-AF65-F5344CB8AC3E}">
        <p14:creationId xmlns:p14="http://schemas.microsoft.com/office/powerpoint/2010/main" val="79148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1386" y="4778510"/>
            <a:ext cx="601802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sanctuaire est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territoire de la commune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Saint-Martin-Vésubie. </a:t>
            </a:r>
          </a:p>
          <a:p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189695" y="447971"/>
            <a:ext cx="60580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Sanctuaire de la Madone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Fenestre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75255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52894" y="5389330"/>
            <a:ext cx="905894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site se trouve à une altitude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1 903 m, au sein du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parc national du Mercantour, dans le département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français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Alpes-Maritimes. </a:t>
            </a:r>
          </a:p>
        </p:txBody>
      </p:sp>
    </p:spTree>
    <p:extLst>
      <p:ext uri="{BB962C8B-B14F-4D97-AF65-F5344CB8AC3E}">
        <p14:creationId xmlns:p14="http://schemas.microsoft.com/office/powerpoint/2010/main" val="13488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" t="4632" r="125" b="4242"/>
          <a:stretch/>
        </p:blipFill>
        <p:spPr>
          <a:xfrm>
            <a:off x="-114300" y="-21605"/>
            <a:ext cx="9258300" cy="68796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164" y="5291652"/>
            <a:ext cx="88738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Madone, statue en cèdre du Liban polychrome du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vénérée tous les 15 août et 8 septembre par la population locale et celle des environs du Piémont</a:t>
            </a:r>
            <a:endParaRPr lang="fr-FR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alt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00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5391972"/>
            <a:ext cx="7013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près le 8 septembre,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est descendue en procession jusqu’à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Saint-Martin-Vésubie pour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 passer l’hiver.</a:t>
            </a:r>
          </a:p>
        </p:txBody>
      </p:sp>
    </p:spTree>
    <p:extLst>
      <p:ext uri="{BB962C8B-B14F-4D97-AF65-F5344CB8AC3E}">
        <p14:creationId xmlns:p14="http://schemas.microsoft.com/office/powerpoint/2010/main" val="334608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3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841" y="5284508"/>
            <a:ext cx="83418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 Maître Autel est dédié à la Vierge Notre-Dame de </a:t>
            </a:r>
            <a:r>
              <a:rPr lang="fr-FR" sz="2800" dirty="0" err="1">
                <a:solidFill>
                  <a:srgbClr val="FFFF00"/>
                </a:solidFill>
                <a:latin typeface="Harlow Solid Italic" panose="04030604020F02020D02" pitchFamily="82" charset="0"/>
              </a:rPr>
              <a:t>Fenestre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dont la statue en cèdre du Liban polychrome daterait du </a:t>
            </a:r>
            <a:r>
              <a:rPr lang="fr-FR" sz="2800" dirty="0">
                <a:solidFill>
                  <a:srgbClr val="FFFF00"/>
                </a:solidFill>
              </a:rPr>
              <a:t>XIV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ème siècle.</a:t>
            </a:r>
          </a:p>
        </p:txBody>
      </p:sp>
    </p:spTree>
    <p:extLst>
      <p:ext uri="{BB962C8B-B14F-4D97-AF65-F5344CB8AC3E}">
        <p14:creationId xmlns:p14="http://schemas.microsoft.com/office/powerpoint/2010/main" val="166955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" r="4571"/>
          <a:stretch/>
        </p:blipFill>
        <p:spPr>
          <a:xfrm>
            <a:off x="0" y="-9281"/>
            <a:ext cx="9414164" cy="68672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5655164"/>
            <a:ext cx="92686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nombreux miracles qu’on lui attribue expliquent le culte que lui vouent les populations alentours lors des 2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processions par an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35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6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379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2"/>
          <a:stretch/>
        </p:blipFill>
        <p:spPr>
          <a:xfrm>
            <a:off x="4353792" y="0"/>
            <a:ext cx="4790210" cy="6851471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" y="5240713"/>
            <a:ext cx="902969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Madone, statue en cèdre du Liban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polychrome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siècle,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vénérée tous les 15 août et 8 septembre par la population locale et celle des environs du Piémont. </a:t>
            </a:r>
          </a:p>
        </p:txBody>
      </p:sp>
    </p:spTree>
    <p:extLst>
      <p:ext uri="{BB962C8B-B14F-4D97-AF65-F5344CB8AC3E}">
        <p14:creationId xmlns:p14="http://schemas.microsoft.com/office/powerpoint/2010/main" val="330007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0771" y="303430"/>
            <a:ext cx="90608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suite de la légende sur l’apparition de la Vierge, le sanctuaire fut reconstruit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converti 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hospice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 par les Templiers.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21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363" y="435508"/>
            <a:ext cx="36243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L’hospice connut un nouvel incendie en 1456, puis de nouveau en 1793 , puis pillé durant la Révolution.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Finalement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sanctuaire devint  français en 1947,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traité de Paris. </a:t>
            </a:r>
            <a:endParaRPr lang="fr-FR" alt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8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77063" y="366052"/>
            <a:ext cx="65421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  <a:latin typeface="Courgette" panose="02000603070400060004" pitchFamily="2" charset="0"/>
              </a:rPr>
              <a:t>Parking lieu de départ des randonneurs.</a:t>
            </a:r>
            <a:endParaRPr lang="fr-FR" sz="2800" dirty="0">
              <a:solidFill>
                <a:srgbClr val="FF0000"/>
              </a:solidFill>
              <a:latin typeface="Courgette" panose="02000603070400060004" pitchFamily="2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3909" y="503482"/>
            <a:ext cx="893618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principaux sites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col de 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Fenestre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(2 474 m) reliant la France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l’Italie,  par un sentier qui passe près du lac de 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Fenestre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(2 266 m) 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4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26304" y="1146647"/>
            <a:ext cx="2818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lac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Boréon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4025" y="3355992"/>
            <a:ext cx="7915950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 découvrir cette belle région avec deux villages perchés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Saint-Martin-Vésubie et le Sanctuaire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de la madone de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Fenestre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Bon visionnage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2067" y="6187118"/>
            <a:ext cx="547457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Photos du net 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:Mar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7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684</TotalTime>
  <Words>876</Words>
  <Application>Microsoft Office PowerPoint</Application>
  <PresentationFormat>Affichage à l'écran (4:3)</PresentationFormat>
  <Paragraphs>86</Paragraphs>
  <Slides>68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4" baseType="lpstr">
      <vt:lpstr>Arial</vt:lpstr>
      <vt:lpstr>Calibri</vt:lpstr>
      <vt:lpstr>Calibri Light</vt:lpstr>
      <vt:lpstr>Courgette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81</cp:revision>
  <dcterms:created xsi:type="dcterms:W3CDTF">2025-03-09T15:10:03Z</dcterms:created>
  <dcterms:modified xsi:type="dcterms:W3CDTF">2025-03-14T18:13:29Z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