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montagne&#10;&#10;Le contenu généré par l’IA peut être incorrect.">
            <a:extLst>
              <a:ext uri="{FF2B5EF4-FFF2-40B4-BE49-F238E27FC236}">
                <a16:creationId xmlns:a16="http://schemas.microsoft.com/office/drawing/2014/main" id="{09466807-8CC4-42C1-D6A7-AAB42FDD53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8" y="369000"/>
            <a:ext cx="9183603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3FF5BD-70D6-A9C3-65D8-E15DD1923E22}"/>
              </a:ext>
            </a:extLst>
          </p:cNvPr>
          <p:cNvSpPr txBox="1"/>
          <p:nvPr/>
        </p:nvSpPr>
        <p:spPr>
          <a:xfrm>
            <a:off x="2861953" y="983335"/>
            <a:ext cx="71014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San – </a:t>
            </a:r>
            <a:r>
              <a:rPr lang="fr-FR" sz="4000" b="1" dirty="0" err="1"/>
              <a:t>Francico</a:t>
            </a:r>
            <a:r>
              <a:rPr lang="fr-FR" sz="4000" b="1" dirty="0"/>
              <a:t> –Etat – Unis -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>
            <p:snd r:embed="rId2" name="Nicolas Peyrac So Far Away From L.A  Archive INA.wav"/>
          </p:stSnd>
        </p:sndAc>
      </p:transition>
    </mc:Choice>
    <mc:Fallback>
      <p:transition spd="slow" advClick="0" advTm="8000">
        <p:sndAc>
          <p:stSnd>
            <p:snd r:embed="rId2" name="Nicolas Peyrac So Far Away From L.A  Archive IN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3973E-A8BF-5674-689D-092DDC78E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D71E9BB-37D6-670A-4E12-79B3181115E6}"/>
              </a:ext>
            </a:extLst>
          </p:cNvPr>
          <p:cNvSpPr txBox="1"/>
          <p:nvPr/>
        </p:nvSpPr>
        <p:spPr>
          <a:xfrm>
            <a:off x="8740239" y="2078182"/>
            <a:ext cx="3123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	</a:t>
            </a:r>
          </a:p>
        </p:txBody>
      </p:sp>
      <p:pic>
        <p:nvPicPr>
          <p:cNvPr id="6" name="Image 5" descr="Une image contenant texte, oiseau, logo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1EFCD8DC-567A-2496-AE23-6E63DDD982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000" y="338969"/>
            <a:ext cx="7704000" cy="513999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E09D883-458F-CE27-019F-78EB580E8F31}"/>
              </a:ext>
            </a:extLst>
          </p:cNvPr>
          <p:cNvSpPr txBox="1"/>
          <p:nvPr/>
        </p:nvSpPr>
        <p:spPr>
          <a:xfrm>
            <a:off x="1045029" y="5519172"/>
            <a:ext cx="108184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San Francisco est une grande ville située sur la côte ouest des États-Unis d'Amérique, dans l'État de Californie. Elle est connue pour sa baie et ses collines, pour son pont suspendu rouge et pour son ancienne prison (Alcatraz).</a:t>
            </a:r>
          </a:p>
          <a:p>
            <a:endParaRPr lang="fr-FR" sz="2400" b="1">
              <a:solidFill>
                <a:schemeClr val="bg1"/>
              </a:solidFill>
            </a:endParaRPr>
          </a:p>
          <a:p>
            <a:r>
              <a:rPr lang="fr-FR" sz="2400" b="1">
                <a:solidFill>
                  <a:schemeClr val="bg1"/>
                </a:solidFill>
              </a:rPr>
              <a:t>Peuplée de 850 000 habitants (aire urbaine : 8,6 millions d'habitants), c'est la 13e ville des États-Unis.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33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ont suspendu&#10;&#10;Le contenu généré par l’IA peut être incorrect.">
            <a:extLst>
              <a:ext uri="{FF2B5EF4-FFF2-40B4-BE49-F238E27FC236}">
                <a16:creationId xmlns:a16="http://schemas.microsoft.com/office/drawing/2014/main" id="{52FB095C-BDEA-D926-9B47-5865A041CD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8" y="369000"/>
            <a:ext cx="9183603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Le contenu généré par l’IA peut être incorrect.">
            <a:extLst>
              <a:ext uri="{FF2B5EF4-FFF2-40B4-BE49-F238E27FC236}">
                <a16:creationId xmlns:a16="http://schemas.microsoft.com/office/drawing/2014/main" id="{9D27F106-AB63-180E-8DFF-848BE68961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48" y="369000"/>
            <a:ext cx="9183504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6F7FA0-D0F9-7BFA-8194-3B8322747F09}"/>
              </a:ext>
            </a:extLst>
          </p:cNvPr>
          <p:cNvSpPr txBox="1"/>
          <p:nvPr/>
        </p:nvSpPr>
        <p:spPr>
          <a:xfrm>
            <a:off x="2652156" y="6072171"/>
            <a:ext cx="6887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Painted Ladies à San Francisco , Californie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lac&#10;&#10;Le contenu généré par l’IA peut être incorrect.">
            <a:extLst>
              <a:ext uri="{FF2B5EF4-FFF2-40B4-BE49-F238E27FC236}">
                <a16:creationId xmlns:a16="http://schemas.microsoft.com/office/drawing/2014/main" id="{37BBF57A-F040-8D07-7A4F-C60855C152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381" y="369000"/>
            <a:ext cx="9205238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4C0A16-C3BF-E8EF-A0D8-6585A5619F60}"/>
              </a:ext>
            </a:extLst>
          </p:cNvPr>
          <p:cNvSpPr txBox="1"/>
          <p:nvPr/>
        </p:nvSpPr>
        <p:spPr>
          <a:xfrm>
            <a:off x="3484883" y="6027335"/>
            <a:ext cx="6626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L'île d'Alcatraz depuis la Coit Tower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bâtiment&#10;&#10;Le contenu généré par l’IA peut être incorrect.">
            <a:extLst>
              <a:ext uri="{FF2B5EF4-FFF2-40B4-BE49-F238E27FC236}">
                <a16:creationId xmlns:a16="http://schemas.microsoft.com/office/drawing/2014/main" id="{BF23DBD6-4943-E810-5F98-EC9E4DF5E0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48" y="369000"/>
            <a:ext cx="9183504" cy="6120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EE805D-6E93-3623-2696-E73C57635033}"/>
              </a:ext>
            </a:extLst>
          </p:cNvPr>
          <p:cNvSpPr txBox="1"/>
          <p:nvPr/>
        </p:nvSpPr>
        <p:spPr>
          <a:xfrm>
            <a:off x="3135086" y="6027335"/>
            <a:ext cx="6685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des Beaux-Arts de San Francisco,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jardin, plante&#10;&#10;Le contenu généré par l’IA peut être incorrect.">
            <a:extLst>
              <a:ext uri="{FF2B5EF4-FFF2-40B4-BE49-F238E27FC236}">
                <a16:creationId xmlns:a16="http://schemas.microsoft.com/office/drawing/2014/main" id="{0A057A14-30E0-C25E-641F-B4A49EAC85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8" y="369000"/>
            <a:ext cx="9183604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CC5A14-F3E6-8224-73DB-BF232189F832}"/>
              </a:ext>
            </a:extLst>
          </p:cNvPr>
          <p:cNvSpPr txBox="1"/>
          <p:nvPr/>
        </p:nvSpPr>
        <p:spPr>
          <a:xfrm>
            <a:off x="3325101" y="6027335"/>
            <a:ext cx="7362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 de thé japonais de San Francisco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Moyen de transport&#10;&#10;Le contenu généré par l’IA peut être incorrect.">
            <a:extLst>
              <a:ext uri="{FF2B5EF4-FFF2-40B4-BE49-F238E27FC236}">
                <a16:creationId xmlns:a16="http://schemas.microsoft.com/office/drawing/2014/main" id="{A40D2740-F9BA-471D-A718-55A50675CF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667" y="369000"/>
            <a:ext cx="9162107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C7CDA7-3F33-9405-9380-27519B34A1EF}"/>
              </a:ext>
            </a:extLst>
          </p:cNvPr>
          <p:cNvSpPr txBox="1"/>
          <p:nvPr/>
        </p:nvSpPr>
        <p:spPr>
          <a:xfrm>
            <a:off x="4376979" y="6066233"/>
            <a:ext cx="6210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San Francisco Cable Car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ffiche, journal, personne&#10;&#10;Le contenu généré par l’IA peut être incorrect.">
            <a:extLst>
              <a:ext uri="{FF2B5EF4-FFF2-40B4-BE49-F238E27FC236}">
                <a16:creationId xmlns:a16="http://schemas.microsoft.com/office/drawing/2014/main" id="{B8408EB4-873F-2D8E-AA48-377675BEDE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000" y="751500"/>
            <a:ext cx="8568000" cy="535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9C8B31-667B-D0AB-42E4-2C22F96F4122}"/>
              </a:ext>
            </a:extLst>
          </p:cNvPr>
          <p:cNvSpPr txBox="1"/>
          <p:nvPr/>
        </p:nvSpPr>
        <p:spPr>
          <a:xfrm>
            <a:off x="118752" y="0"/>
            <a:ext cx="6816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Publicité pour le voyage vers San Francisco publiée à New York dans les années 1850.</a:t>
            </a: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ciel, bâtiment&#10;&#10;Le contenu généré par l’IA peut être incorrect.">
            <a:extLst>
              <a:ext uri="{FF2B5EF4-FFF2-40B4-BE49-F238E27FC236}">
                <a16:creationId xmlns:a16="http://schemas.microsoft.com/office/drawing/2014/main" id="{6DBED6EE-CD29-6A6A-4AB5-33FB9259AF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647496"/>
            <a:ext cx="11448000" cy="5563008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70C193-D594-7ED4-EA06-02B97C7B9BE0}"/>
              </a:ext>
            </a:extLst>
          </p:cNvPr>
          <p:cNvSpPr txBox="1"/>
          <p:nvPr/>
        </p:nvSpPr>
        <p:spPr>
          <a:xfrm>
            <a:off x="3186639" y="5379507"/>
            <a:ext cx="10925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San Francisco pendant la ruée vers l'or .</a:t>
            </a: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apier, Produit en papier, Timbre&#10;&#10;Le contenu généré par l’IA peut être incorrect.">
            <a:extLst>
              <a:ext uri="{FF2B5EF4-FFF2-40B4-BE49-F238E27FC236}">
                <a16:creationId xmlns:a16="http://schemas.microsoft.com/office/drawing/2014/main" id="{34C361DD-FCA3-6975-0668-35AF4B0AA5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45" y="460859"/>
            <a:ext cx="8424000" cy="5936281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1BE39E-715B-8FF2-B4E5-758D0041DEC2}"/>
              </a:ext>
            </a:extLst>
          </p:cNvPr>
          <p:cNvSpPr txBox="1"/>
          <p:nvPr/>
        </p:nvSpPr>
        <p:spPr>
          <a:xfrm>
            <a:off x="9963396" y="3241964"/>
            <a:ext cx="22286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Ville et comté de San Francisco 1863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ersonne&#10;&#10;Le contenu généré par l’IA peut être incorrect.">
            <a:extLst>
              <a:ext uri="{FF2B5EF4-FFF2-40B4-BE49-F238E27FC236}">
                <a16:creationId xmlns:a16="http://schemas.microsoft.com/office/drawing/2014/main" id="{12AAE809-109C-5BD9-165B-C93397A95D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036" y="369000"/>
            <a:ext cx="8160000" cy="612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31D4A1-FDBA-5E44-A0D9-C3F5DFCAEB2F}"/>
              </a:ext>
            </a:extLst>
          </p:cNvPr>
          <p:cNvSpPr txBox="1"/>
          <p:nvPr/>
        </p:nvSpPr>
        <p:spPr>
          <a:xfrm>
            <a:off x="106877" y="2407722"/>
            <a:ext cx="25294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climat de San Francisco est de type méditerranéen à été tempéré. À l'arrière-plan, le Golden </a:t>
            </a:r>
            <a:r>
              <a:rPr lang="fr-FR" sz="2400" b="1" dirty="0" err="1">
                <a:solidFill>
                  <a:srgbClr val="FFFF00"/>
                </a:solidFill>
              </a:rPr>
              <a:t>Gate</a:t>
            </a:r>
            <a:r>
              <a:rPr lang="fr-FR" sz="2400" b="1" dirty="0">
                <a:solidFill>
                  <a:srgbClr val="FFFF00"/>
                </a:solidFill>
              </a:rPr>
              <a:t> Bridge.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ciel, brouillard&#10;&#10;Le contenu généré par l’IA peut être incorrect.">
            <a:extLst>
              <a:ext uri="{FF2B5EF4-FFF2-40B4-BE49-F238E27FC236}">
                <a16:creationId xmlns:a16="http://schemas.microsoft.com/office/drawing/2014/main" id="{FC6E6802-AE96-9947-282D-43F4DA981B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1" y="369000"/>
            <a:ext cx="9183617" cy="612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F9544DD-111A-1F08-F14B-44754102A1C7}"/>
              </a:ext>
            </a:extLst>
          </p:cNvPr>
          <p:cNvSpPr txBox="1"/>
          <p:nvPr/>
        </p:nvSpPr>
        <p:spPr>
          <a:xfrm>
            <a:off x="1721922" y="6027335"/>
            <a:ext cx="9183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fameux brouillard san-franciscain au-dessus du centre-ville.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E93127D8-AAA3-4C37-AC83-B5DD348470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1E4920-91F0-B200-5984-A6A90C1B8850}"/>
              </a:ext>
            </a:extLst>
          </p:cNvPr>
          <p:cNvSpPr txBox="1"/>
          <p:nvPr/>
        </p:nvSpPr>
        <p:spPr>
          <a:xfrm>
            <a:off x="3835730" y="6032665"/>
            <a:ext cx="5522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Mission Dolores, San Francisco.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973D50B4-091E-CB0F-58D2-5FC775B289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5461" y="368999"/>
            <a:ext cx="8160000" cy="612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24B6D8-C307-5313-E56B-1B818A17F330}"/>
              </a:ext>
            </a:extLst>
          </p:cNvPr>
          <p:cNvSpPr txBox="1"/>
          <p:nvPr/>
        </p:nvSpPr>
        <p:spPr>
          <a:xfrm>
            <a:off x="9440882" y="2828835"/>
            <a:ext cx="25531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base militaire désaffectée du parc du </a:t>
            </a:r>
            <a:r>
              <a:rPr lang="fr-FR" sz="2400" b="1" dirty="0" err="1">
                <a:solidFill>
                  <a:srgbClr val="FFFF00"/>
                </a:solidFill>
              </a:rPr>
              <a:t>Presidio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rchitecture chinoise&#10;&#10;Le contenu généré par l’IA peut être incorrect.">
            <a:extLst>
              <a:ext uri="{FF2B5EF4-FFF2-40B4-BE49-F238E27FC236}">
                <a16:creationId xmlns:a16="http://schemas.microsoft.com/office/drawing/2014/main" id="{9AD3D427-9FF2-6A87-ED2F-C7362EBDB7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882" y="369000"/>
            <a:ext cx="8176994" cy="6120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EF83B6-C55D-A603-C656-5404AF319924}"/>
              </a:ext>
            </a:extLst>
          </p:cNvPr>
          <p:cNvSpPr txBox="1"/>
          <p:nvPr/>
        </p:nvSpPr>
        <p:spPr>
          <a:xfrm>
            <a:off x="843148" y="2828835"/>
            <a:ext cx="28382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jardin de thé japonais, San Francisco</a:t>
            </a: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mbarcation, transport&#10;&#10;Le contenu généré par l’IA peut être incorrect.">
            <a:extLst>
              <a:ext uri="{FF2B5EF4-FFF2-40B4-BE49-F238E27FC236}">
                <a16:creationId xmlns:a16="http://schemas.microsoft.com/office/drawing/2014/main" id="{2752E176-912C-0A38-B8C7-E49C3DC2F0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027" y="369000"/>
            <a:ext cx="10585946" cy="6120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DD105A-5C88-1C3F-B961-881BD9D0E9BE}"/>
              </a:ext>
            </a:extLst>
          </p:cNvPr>
          <p:cNvSpPr txBox="1"/>
          <p:nvPr/>
        </p:nvSpPr>
        <p:spPr>
          <a:xfrm>
            <a:off x="2588821" y="6127668"/>
            <a:ext cx="10070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San Francisco Maritime National Historical Park 2011.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scèn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679EE5A6-B1D6-83C1-B236-27BF2D1C29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721" y="369000"/>
            <a:ext cx="9183601" cy="6120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BD145D-E242-1BBC-52A7-4B41765B2372}"/>
              </a:ext>
            </a:extLst>
          </p:cNvPr>
          <p:cNvSpPr txBox="1"/>
          <p:nvPr/>
        </p:nvSpPr>
        <p:spPr>
          <a:xfrm>
            <a:off x="188022" y="2755075"/>
            <a:ext cx="2030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Chinatown de San Francisco.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24D56007-6B84-9852-D503-C562A930F9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077" y="369000"/>
            <a:ext cx="8911951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247F96-E265-FF5B-7F98-1EF62E94C109}"/>
              </a:ext>
            </a:extLst>
          </p:cNvPr>
          <p:cNvSpPr txBox="1"/>
          <p:nvPr/>
        </p:nvSpPr>
        <p:spPr>
          <a:xfrm>
            <a:off x="2375064" y="6027335"/>
            <a:ext cx="8170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L'Hôtel de ville de San Francisco, dans le Civic Center.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izon, ville, paysage urbain&#10;&#10;Le contenu généré par l’IA peut être incorrect.">
            <a:extLst>
              <a:ext uri="{FF2B5EF4-FFF2-40B4-BE49-F238E27FC236}">
                <a16:creationId xmlns:a16="http://schemas.microsoft.com/office/drawing/2014/main" id="{1A777079-B202-8B07-EFDC-8EF5525393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1030387"/>
            <a:ext cx="11124000" cy="4797225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9AB27F-0FD7-5C2C-7851-478F480741E1}"/>
              </a:ext>
            </a:extLst>
          </p:cNvPr>
          <p:cNvSpPr txBox="1"/>
          <p:nvPr/>
        </p:nvSpPr>
        <p:spPr>
          <a:xfrm>
            <a:off x="3051959" y="5985164"/>
            <a:ext cx="8205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San Francisco vue depuis le parc Coolbrith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Zone métropolitaine, Zone urbaine, Métropole&#10;&#10;Le contenu généré par l’IA peut être incorrect.">
            <a:extLst>
              <a:ext uri="{FF2B5EF4-FFF2-40B4-BE49-F238E27FC236}">
                <a16:creationId xmlns:a16="http://schemas.microsoft.com/office/drawing/2014/main" id="{67EC10C5-FF08-BEA4-C955-682B67D305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750" y="369000"/>
            <a:ext cx="8160000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69DF77D-21B6-CFAF-3328-651EBF4AA3C6}"/>
              </a:ext>
            </a:extLst>
          </p:cNvPr>
          <p:cNvSpPr txBox="1"/>
          <p:nvPr/>
        </p:nvSpPr>
        <p:spPr>
          <a:xfrm>
            <a:off x="9963398" y="2882735"/>
            <a:ext cx="20029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Union Square et le centre commercial Macy's.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984150E5-8A19-E8B7-6134-7BAD7B8A62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5938" y="369000"/>
            <a:ext cx="9205151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52F8A6-DF78-9F1A-354C-3E86D45227B6}"/>
              </a:ext>
            </a:extLst>
          </p:cNvPr>
          <p:cNvSpPr txBox="1"/>
          <p:nvPr/>
        </p:nvSpPr>
        <p:spPr>
          <a:xfrm>
            <a:off x="234639" y="3497283"/>
            <a:ext cx="1781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Golden Gate Bridge.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ciel, bus&#10;&#10;Le contenu généré par l’IA peut être incorrect.">
            <a:extLst>
              <a:ext uri="{FF2B5EF4-FFF2-40B4-BE49-F238E27FC236}">
                <a16:creationId xmlns:a16="http://schemas.microsoft.com/office/drawing/2014/main" id="{5311D37B-F770-36DE-C531-E99CD979EE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149" y="369000"/>
            <a:ext cx="3816060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BF2C0E-A297-994B-3D02-6847083EE7E6}"/>
              </a:ext>
            </a:extLst>
          </p:cNvPr>
          <p:cNvSpPr txBox="1"/>
          <p:nvPr/>
        </p:nvSpPr>
        <p:spPr>
          <a:xfrm>
            <a:off x="8455231" y="2826327"/>
            <a:ext cx="33250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cable car montant Hyde Street. Alcatraz et la baie de San Francisco à l'arrière-plan.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véhicule, ciel&#10;&#10;Le contenu généré par l’IA peut être incorrect.">
            <a:extLst>
              <a:ext uri="{FF2B5EF4-FFF2-40B4-BE49-F238E27FC236}">
                <a16:creationId xmlns:a16="http://schemas.microsoft.com/office/drawing/2014/main" id="{960034CB-E691-61ED-F71A-B36CC31AAD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5" y="369000"/>
            <a:ext cx="9215990" cy="612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793D66-64C9-8C76-DCA2-C97368795E08}"/>
              </a:ext>
            </a:extLst>
          </p:cNvPr>
          <p:cNvSpPr txBox="1"/>
          <p:nvPr/>
        </p:nvSpPr>
        <p:spPr>
          <a:xfrm>
            <a:off x="3716977" y="597586"/>
            <a:ext cx="5213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tramway de la ligne F </a:t>
            </a:r>
            <a:r>
              <a:rPr lang="fr-FR" sz="2400" b="1" dirty="0" err="1">
                <a:solidFill>
                  <a:srgbClr val="FFFF00"/>
                </a:solidFill>
              </a:rPr>
              <a:t>Market</a:t>
            </a:r>
            <a:r>
              <a:rPr lang="fr-FR" sz="2400" b="1" dirty="0">
                <a:solidFill>
                  <a:srgbClr val="FFFF00"/>
                </a:solidFill>
              </a:rPr>
              <a:t> &amp; </a:t>
            </a:r>
            <a:r>
              <a:rPr lang="fr-FR" sz="2400" b="1" dirty="0" err="1">
                <a:solidFill>
                  <a:srgbClr val="FFFF00"/>
                </a:solidFill>
              </a:rPr>
              <a:t>Wharves</a:t>
            </a:r>
            <a:r>
              <a:rPr lang="fr-FR" sz="2400" b="1" dirty="0">
                <a:solidFill>
                  <a:srgbClr val="FFFF00"/>
                </a:solidFill>
              </a:rPr>
              <a:t>, à </a:t>
            </a:r>
            <a:r>
              <a:rPr lang="fr-FR" sz="2400" b="1" dirty="0" err="1">
                <a:solidFill>
                  <a:srgbClr val="FFFF00"/>
                </a:solidFill>
              </a:rPr>
              <a:t>Fisherman's</a:t>
            </a:r>
            <a:r>
              <a:rPr lang="fr-FR" sz="2400" b="1" dirty="0">
                <a:solidFill>
                  <a:srgbClr val="FFFF00"/>
                </a:solidFill>
              </a:rPr>
              <a:t> Wharf.</a:t>
            </a: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pace&#10;&#10;Le contenu généré par l’IA peut être incorrect.">
            <a:extLst>
              <a:ext uri="{FF2B5EF4-FFF2-40B4-BE49-F238E27FC236}">
                <a16:creationId xmlns:a16="http://schemas.microsoft.com/office/drawing/2014/main" id="{BBF8C4FF-E362-FC7D-5B4F-78670DF3CE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000" y="502152"/>
            <a:ext cx="8784000" cy="5853697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39696A-831E-89E9-8A5F-14560A67AB46}"/>
              </a:ext>
            </a:extLst>
          </p:cNvPr>
          <p:cNvSpPr txBox="1"/>
          <p:nvPr/>
        </p:nvSpPr>
        <p:spPr>
          <a:xfrm>
            <a:off x="2411155" y="5894183"/>
            <a:ext cx="8656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de l'aéroport de San Francisco, de nuit.</a:t>
            </a: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abits, personne&#10;&#10;Le contenu généré par l’IA peut être incorrect.">
            <a:extLst>
              <a:ext uri="{FF2B5EF4-FFF2-40B4-BE49-F238E27FC236}">
                <a16:creationId xmlns:a16="http://schemas.microsoft.com/office/drawing/2014/main" id="{3B775125-BEFC-070B-3343-F246E08DD6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7534" y="369000"/>
            <a:ext cx="9180000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AA7F27-C313-031C-2F04-9C144FE5C7CA}"/>
              </a:ext>
            </a:extLst>
          </p:cNvPr>
          <p:cNvSpPr txBox="1"/>
          <p:nvPr/>
        </p:nvSpPr>
        <p:spPr>
          <a:xfrm>
            <a:off x="142504" y="2481943"/>
            <a:ext cx="17812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Des soirées se déroulent le long de la route de Bay to </a:t>
            </a:r>
            <a:r>
              <a:rPr lang="fr-FR" sz="2400" b="1" dirty="0" err="1">
                <a:solidFill>
                  <a:srgbClr val="FFFF00"/>
                </a:solidFill>
              </a:rPr>
              <a:t>Breakers</a:t>
            </a:r>
            <a:r>
              <a:rPr lang="fr-FR" sz="2400" b="1" dirty="0">
                <a:solidFill>
                  <a:srgbClr val="FFFF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xte, rue&#10;&#10;Le contenu généré par l’IA peut être incorrect.">
            <a:extLst>
              <a:ext uri="{FF2B5EF4-FFF2-40B4-BE49-F238E27FC236}">
                <a16:creationId xmlns:a16="http://schemas.microsoft.com/office/drawing/2014/main" id="{CBFE9B3F-7FC6-BE43-0C56-B93574E40E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345" y="260012"/>
            <a:ext cx="4752000" cy="63379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EAA96D-44BE-A7CC-9731-954E44FF6DA4}"/>
              </a:ext>
            </a:extLst>
          </p:cNvPr>
          <p:cNvSpPr txBox="1"/>
          <p:nvPr/>
        </p:nvSpPr>
        <p:spPr>
          <a:xfrm>
            <a:off x="1114360" y="461892"/>
            <a:ext cx="44670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Chinatown de San Francisco.</a:t>
            </a:r>
          </a:p>
        </p:txBody>
      </p:sp>
      <p:pic>
        <p:nvPicPr>
          <p:cNvPr id="6" name="Image 5" descr="Une image contenant bâtiment, plein air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2950E112-CC11-0B91-55A4-59667DB07F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1597" y="260012"/>
            <a:ext cx="4226058" cy="633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41BB69E-239C-5342-F0BC-7ADF856065CF}"/>
              </a:ext>
            </a:extLst>
          </p:cNvPr>
          <p:cNvSpPr txBox="1"/>
          <p:nvPr/>
        </p:nvSpPr>
        <p:spPr>
          <a:xfrm>
            <a:off x="7677156" y="6134347"/>
            <a:ext cx="4226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Maisons de San Francisco.</a:t>
            </a: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olonne&#10;&#10;Le contenu généré par l’IA peut être incorrect.">
            <a:extLst>
              <a:ext uri="{FF2B5EF4-FFF2-40B4-BE49-F238E27FC236}">
                <a16:creationId xmlns:a16="http://schemas.microsoft.com/office/drawing/2014/main" id="{47DF5E12-2E1C-DC66-0A91-FEF56589FF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8992" y="369000"/>
            <a:ext cx="8160000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2A3530-8513-5448-A19F-47C5A3C603C8}"/>
              </a:ext>
            </a:extLst>
          </p:cNvPr>
          <p:cNvSpPr txBox="1"/>
          <p:nvPr/>
        </p:nvSpPr>
        <p:spPr>
          <a:xfrm>
            <a:off x="9678390" y="1971304"/>
            <a:ext cx="23869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Entrée du musée du Palais de la Légion d'honneur de Californie , San Francisco, Californie.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eau&#10;&#10;Le contenu généré par l’IA peut être incorrect.">
            <a:extLst>
              <a:ext uri="{FF2B5EF4-FFF2-40B4-BE49-F238E27FC236}">
                <a16:creationId xmlns:a16="http://schemas.microsoft.com/office/drawing/2014/main" id="{671077F1-BDAA-4C25-2090-79EAC44A42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9" y="369000"/>
            <a:ext cx="9183601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2A7032-B472-B5A0-F583-9A5E59DEE7B1}"/>
              </a:ext>
            </a:extLst>
          </p:cNvPr>
          <p:cNvSpPr txBox="1"/>
          <p:nvPr/>
        </p:nvSpPr>
        <p:spPr>
          <a:xfrm>
            <a:off x="2303813" y="6080166"/>
            <a:ext cx="7137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Palais des Beaux-Arts de San Francisco, Californie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immeuble gouvernemental, ciel, bâtiment&#10;&#10;Le contenu généré par l’IA peut être incorrect.">
            <a:extLst>
              <a:ext uri="{FF2B5EF4-FFF2-40B4-BE49-F238E27FC236}">
                <a16:creationId xmlns:a16="http://schemas.microsoft.com/office/drawing/2014/main" id="{29320FCB-8D9F-2A6D-C347-BA288F29B3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9764" y="369000"/>
            <a:ext cx="8993814" cy="612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8E2C301-C3F8-85DC-9E48-18053F7F2FD4}"/>
              </a:ext>
            </a:extLst>
          </p:cNvPr>
          <p:cNvSpPr txBox="1"/>
          <p:nvPr/>
        </p:nvSpPr>
        <p:spPr>
          <a:xfrm>
            <a:off x="475013" y="2137559"/>
            <a:ext cx="16981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Registre national des lieux historiques à San Francisco, Californie.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iel, bâtiment&#10;&#10;Le contenu généré par l’IA peut être incorrect.">
            <a:extLst>
              <a:ext uri="{FF2B5EF4-FFF2-40B4-BE49-F238E27FC236}">
                <a16:creationId xmlns:a16="http://schemas.microsoft.com/office/drawing/2014/main" id="{56DC74B0-2DA4-7FC7-606E-525EED5988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614" y="1530258"/>
            <a:ext cx="6480000" cy="4320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3C2929-1341-C968-3F6C-3AD5779E0FAF}"/>
              </a:ext>
            </a:extLst>
          </p:cNvPr>
          <p:cNvSpPr txBox="1"/>
          <p:nvPr/>
        </p:nvSpPr>
        <p:spPr>
          <a:xfrm>
            <a:off x="201880" y="405543"/>
            <a:ext cx="78377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Présente San – Francisco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          Californie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CD6751-FE16-6F40-7BB9-67BC9B493607}"/>
              </a:ext>
            </a:extLst>
          </p:cNvPr>
          <p:cNvSpPr txBox="1"/>
          <p:nvPr/>
        </p:nvSpPr>
        <p:spPr>
          <a:xfrm>
            <a:off x="7386452" y="2137558"/>
            <a:ext cx="46670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C9295EB-1477-8A52-8DFE-6C9C51D2D4A1}"/>
              </a:ext>
            </a:extLst>
          </p:cNvPr>
          <p:cNvSpPr txBox="1"/>
          <p:nvPr/>
        </p:nvSpPr>
        <p:spPr>
          <a:xfrm>
            <a:off x="7802088" y="3616183"/>
            <a:ext cx="4025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360</Words>
  <Application>Microsoft Office PowerPoint</Application>
  <PresentationFormat>Grand écran</PresentationFormat>
  <Paragraphs>41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2025-03-14T05:13:29Z</dcterms:modified>
</cp:coreProperties>
</file>