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199" autoAdjust="0"/>
    <p:restoredTop sz="94660"/>
  </p:normalViewPr>
  <p:slideViewPr>
    <p:cSldViewPr snapToGrid="0">
      <p:cViewPr varScale="1">
        <p:scale>
          <a:sx n="60" d="100"/>
          <a:sy n="60" d="100"/>
        </p:scale>
        <p:origin x="34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Le contenu généré par l’IA peut être incorrect.">
            <a:extLst>
              <a:ext uri="{FF2B5EF4-FFF2-40B4-BE49-F238E27FC236}">
                <a16:creationId xmlns:a16="http://schemas.microsoft.com/office/drawing/2014/main" id="{198B9755-D96E-2D8C-9193-8DB9682954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683" y="873000"/>
            <a:ext cx="11294634" cy="511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DFC1BAD-42C1-0298-6614-89B87403639F}"/>
              </a:ext>
            </a:extLst>
          </p:cNvPr>
          <p:cNvSpPr txBox="1"/>
          <p:nvPr/>
        </p:nvSpPr>
        <p:spPr>
          <a:xfrm>
            <a:off x="2731008" y="411335"/>
            <a:ext cx="72908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Parc naturel provincial de </a:t>
            </a:r>
            <a:r>
              <a:rPr lang="fr-FR" sz="2400" b="1" dirty="0" err="1">
                <a:solidFill>
                  <a:srgbClr val="FFFF00"/>
                </a:solidFill>
              </a:rPr>
              <a:t>ll'Adamello-Brenta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2DDD248-560C-624C-7BBB-5BBEC1F1928D}"/>
              </a:ext>
            </a:extLst>
          </p:cNvPr>
          <p:cNvSpPr txBox="1"/>
          <p:nvPr/>
        </p:nvSpPr>
        <p:spPr>
          <a:xfrm>
            <a:off x="2901696" y="5985000"/>
            <a:ext cx="9985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Parco naturale provinciale dell'Adamello-Brenta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  <p:sndAc>
          <p:stSnd loop="1">
            <p:snd r:embed="rId2" name="✿ ♡ ✿ ERNESTO CORTAZAR - Sentiments (Relaxing piano music).wav"/>
          </p:stSnd>
        </p:sndAc>
      </p:transition>
    </mc:Choice>
    <mc:Fallback>
      <p:transition spd="slow" advClick="0" advTm="8000">
        <p:fade/>
        <p:sndAc>
          <p:stSnd loop="1">
            <p:snd r:embed="rId2" name="✿ ♡ ✿ ERNESTO CORTAZAR - Sentiments (Relaxing piano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0889CDF5-0999-61AF-AE80-1BC58EFAC8C5}"/>
              </a:ext>
            </a:extLst>
          </p:cNvPr>
          <p:cNvSpPr txBox="1"/>
          <p:nvPr/>
        </p:nvSpPr>
        <p:spPr>
          <a:xfrm>
            <a:off x="8689516" y="1236791"/>
            <a:ext cx="336612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naturel </a:t>
            </a:r>
            <a:r>
              <a:rPr lang="fr-FR" sz="2400" b="1" dirty="0" err="1">
                <a:solidFill>
                  <a:srgbClr val="FFFF00"/>
                </a:solidFill>
              </a:rPr>
              <a:t>Adamello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Brenta</a:t>
            </a:r>
            <a:r>
              <a:rPr lang="fr-FR" sz="2400" b="1" dirty="0">
                <a:solidFill>
                  <a:srgbClr val="FFFF00"/>
                </a:solidFill>
              </a:rPr>
              <a:t> comprend la plus grande partie du massif de l'Adamello-Presanella ainsi que le massif de </a:t>
            </a:r>
            <a:r>
              <a:rPr lang="fr-FR" sz="2400" b="1" dirty="0" err="1">
                <a:solidFill>
                  <a:srgbClr val="FFFF00"/>
                </a:solidFill>
              </a:rPr>
              <a:t>Brenta</a:t>
            </a:r>
            <a:r>
              <a:rPr lang="fr-FR" sz="2400" b="1" dirty="0">
                <a:solidFill>
                  <a:srgbClr val="FFFF00"/>
                </a:solidFill>
              </a:rPr>
              <a:t> qui entourent le Val </a:t>
            </a:r>
            <a:r>
              <a:rPr lang="fr-FR" sz="2400" b="1" dirty="0" err="1">
                <a:solidFill>
                  <a:srgbClr val="FFFF00"/>
                </a:solidFill>
              </a:rPr>
              <a:t>Rendena</a:t>
            </a:r>
            <a:r>
              <a:rPr lang="fr-FR" sz="2400" b="1" dirty="0">
                <a:solidFill>
                  <a:srgbClr val="FFFF00"/>
                </a:solidFill>
              </a:rPr>
              <a:t> à l'ouest, à l'est et au nord. </a:t>
            </a:r>
          </a:p>
        </p:txBody>
      </p:sp>
      <p:pic>
        <p:nvPicPr>
          <p:cNvPr id="5" name="Image 4" descr="Une image contenant plein air, plante, ciel, paysage&#10;&#10;Le contenu généré par l’IA peut être incorrect.">
            <a:extLst>
              <a:ext uri="{FF2B5EF4-FFF2-40B4-BE49-F238E27FC236}">
                <a16:creationId xmlns:a16="http://schemas.microsoft.com/office/drawing/2014/main" id="{B855D112-A580-30CF-2967-C60EFB9A2C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863" y="614491"/>
            <a:ext cx="8028000" cy="562901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Le contenu généré par l’IA peut être incorrect.">
            <a:extLst>
              <a:ext uri="{FF2B5EF4-FFF2-40B4-BE49-F238E27FC236}">
                <a16:creationId xmlns:a16="http://schemas.microsoft.com/office/drawing/2014/main" id="{1A8DB260-FFD9-620E-E183-38DA7F2CC4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05" y="369000"/>
            <a:ext cx="9183589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75391C-2B4B-03CE-C7F1-0943E3C92B6E}"/>
              </a:ext>
            </a:extLst>
          </p:cNvPr>
          <p:cNvSpPr txBox="1"/>
          <p:nvPr/>
        </p:nvSpPr>
        <p:spPr>
          <a:xfrm>
            <a:off x="1767838" y="6027335"/>
            <a:ext cx="8919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FFFF00"/>
                </a:solidFill>
              </a:rPr>
              <a:t>Croz dell'Altissimo - Malga Andalo, Pian dei Casinati (TN) Italia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nature&#10;&#10;Le contenu généré par l’IA peut être incorrect.">
            <a:extLst>
              <a:ext uri="{FF2B5EF4-FFF2-40B4-BE49-F238E27FC236}">
                <a16:creationId xmlns:a16="http://schemas.microsoft.com/office/drawing/2014/main" id="{C534647C-4A11-7E2A-E222-4D91F55B6F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A69350-B0B2-4B2A-C975-40384951B44C}"/>
              </a:ext>
            </a:extLst>
          </p:cNvPr>
          <p:cNvSpPr txBox="1"/>
          <p:nvPr/>
        </p:nvSpPr>
        <p:spPr>
          <a:xfrm>
            <a:off x="3547872" y="6217920"/>
            <a:ext cx="560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 Crozzon di Brenta du Val Rendena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elief glaciaire, montagne&#10;&#10;Le contenu généré par l’IA peut être incorrect.">
            <a:extLst>
              <a:ext uri="{FF2B5EF4-FFF2-40B4-BE49-F238E27FC236}">
                <a16:creationId xmlns:a16="http://schemas.microsoft.com/office/drawing/2014/main" id="{3E4B0D61-4BF0-5E14-94F6-FD78458699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B98AEF-2C4E-4569-077C-9CFA587DBB20}"/>
              </a:ext>
            </a:extLst>
          </p:cNvPr>
          <p:cNvSpPr txBox="1"/>
          <p:nvPr/>
        </p:nvSpPr>
        <p:spPr>
          <a:xfrm>
            <a:off x="3499104" y="279000"/>
            <a:ext cx="625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Cima Presanella 3556m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paysage&#10;&#10;Le contenu généré par l’IA peut être incorrect.">
            <a:extLst>
              <a:ext uri="{FF2B5EF4-FFF2-40B4-BE49-F238E27FC236}">
                <a16:creationId xmlns:a16="http://schemas.microsoft.com/office/drawing/2014/main" id="{B3C3DFE3-7CCB-7F97-6FCD-B907A9805D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929" y="279000"/>
            <a:ext cx="9846141" cy="6300000"/>
          </a:xfrm>
          <a:prstGeom prst="rect">
            <a:avLst/>
          </a:prstGeom>
          <a:ln w="38100" cap="sq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7DAA9A-A403-3912-267B-375619DC0974}"/>
              </a:ext>
            </a:extLst>
          </p:cNvPr>
          <p:cNvSpPr txBox="1"/>
          <p:nvPr/>
        </p:nvSpPr>
        <p:spPr>
          <a:xfrm>
            <a:off x="4259855" y="6117335"/>
            <a:ext cx="6595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Crête du </a:t>
            </a:r>
            <a:r>
              <a:rPr lang="fr-FR" sz="2400" b="1" dirty="0" err="1">
                <a:solidFill>
                  <a:schemeClr val="bg1"/>
                </a:solidFill>
              </a:rPr>
              <a:t>Pomagagnon</a:t>
            </a:r>
            <a:r>
              <a:rPr lang="fr-FR" sz="2400" b="1" dirty="0">
                <a:solidFill>
                  <a:schemeClr val="bg1"/>
                </a:solidFill>
              </a:rPr>
              <a:t>.	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mmifère, Animal terrestre&#10;&#10;Le contenu généré par l’IA peut être incorrect.">
            <a:extLst>
              <a:ext uri="{FF2B5EF4-FFF2-40B4-BE49-F238E27FC236}">
                <a16:creationId xmlns:a16="http://schemas.microsoft.com/office/drawing/2014/main" id="{0257EE5F-EFE7-235E-DD7E-A57A71E9B3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008" y="369000"/>
            <a:ext cx="9183607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5E9E4D-63E6-E85B-518C-352C194FB3C9}"/>
              </a:ext>
            </a:extLst>
          </p:cNvPr>
          <p:cNvSpPr txBox="1"/>
          <p:nvPr/>
        </p:nvSpPr>
        <p:spPr>
          <a:xfrm>
            <a:off x="5681472" y="6396335"/>
            <a:ext cx="6425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Ours brun.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galliformes, tétras, plein air&#10;&#10;Le contenu généré par l’IA peut être incorrect.">
            <a:extLst>
              <a:ext uri="{FF2B5EF4-FFF2-40B4-BE49-F238E27FC236}">
                <a16:creationId xmlns:a16="http://schemas.microsoft.com/office/drawing/2014/main" id="{8B940DA3-FA2D-787C-AC9D-34657B501F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279000"/>
            <a:ext cx="775384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AB9CFC-42E7-DAF1-1399-A31480B12A13}"/>
              </a:ext>
            </a:extLst>
          </p:cNvPr>
          <p:cNvSpPr txBox="1"/>
          <p:nvPr/>
        </p:nvSpPr>
        <p:spPr>
          <a:xfrm>
            <a:off x="9046464" y="3621024"/>
            <a:ext cx="256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Lagopède alpin.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eige, plante&#10;&#10;Le contenu généré par l’IA peut être incorrect.">
            <a:extLst>
              <a:ext uri="{FF2B5EF4-FFF2-40B4-BE49-F238E27FC236}">
                <a16:creationId xmlns:a16="http://schemas.microsoft.com/office/drawing/2014/main" id="{45E8D909-F6FF-0C31-F522-3A69532231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9265" y="279000"/>
            <a:ext cx="946478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729993-CFE0-4C5F-B547-05366B66D625}"/>
              </a:ext>
            </a:extLst>
          </p:cNvPr>
          <p:cNvSpPr txBox="1"/>
          <p:nvPr/>
        </p:nvSpPr>
        <p:spPr>
          <a:xfrm>
            <a:off x="0" y="3291840"/>
            <a:ext cx="21392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Dryade à huit pétales.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Le contenu généré par l’IA peut être incorrect.">
            <a:extLst>
              <a:ext uri="{FF2B5EF4-FFF2-40B4-BE49-F238E27FC236}">
                <a16:creationId xmlns:a16="http://schemas.microsoft.com/office/drawing/2014/main" id="{D9121229-8237-73A9-19F5-A01B2D374B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887178"/>
            <a:ext cx="11232000" cy="508364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38B4F8-A21F-E297-E228-BDBF5388E1E7}"/>
              </a:ext>
            </a:extLst>
          </p:cNvPr>
          <p:cNvSpPr txBox="1"/>
          <p:nvPr/>
        </p:nvSpPr>
        <p:spPr>
          <a:xfrm>
            <a:off x="3060192" y="5987087"/>
            <a:ext cx="881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chemeClr val="bg1"/>
                </a:solidFill>
              </a:rPr>
              <a:t> Parc naturel provincial dell'Adamello-Brenta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ciel, arbre&#10;&#10;Le contenu généré par l’IA peut être incorrect.">
            <a:extLst>
              <a:ext uri="{FF2B5EF4-FFF2-40B4-BE49-F238E27FC236}">
                <a16:creationId xmlns:a16="http://schemas.microsoft.com/office/drawing/2014/main" id="{E81BB73B-7A5E-1829-1E48-09EF13D3BD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62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F0E13E-3DAC-3FC9-5F78-0C5880898D1B}"/>
              </a:ext>
            </a:extLst>
          </p:cNvPr>
          <p:cNvSpPr txBox="1"/>
          <p:nvPr/>
        </p:nvSpPr>
        <p:spPr>
          <a:xfrm>
            <a:off x="9204960" y="3011424"/>
            <a:ext cx="28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naturel provincial dell'Adamello-Brenta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nature&#10;&#10;Le contenu généré par l’IA peut être incorrect.">
            <a:extLst>
              <a:ext uri="{FF2B5EF4-FFF2-40B4-BE49-F238E27FC236}">
                <a16:creationId xmlns:a16="http://schemas.microsoft.com/office/drawing/2014/main" id="{23CB3040-F290-AEF7-4D21-D06E084AD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3728" y="279000"/>
            <a:ext cx="9235346" cy="6300000"/>
          </a:xfrm>
          <a:prstGeom prst="rect">
            <a:avLst/>
          </a:prstGeom>
          <a:ln w="38100" cap="sq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611616-250C-803F-4F54-3B423C33F20B}"/>
              </a:ext>
            </a:extLst>
          </p:cNvPr>
          <p:cNvSpPr txBox="1"/>
          <p:nvPr/>
        </p:nvSpPr>
        <p:spPr>
          <a:xfrm>
            <a:off x="5181600" y="279000"/>
            <a:ext cx="2523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Val di Genova</a:t>
            </a: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D0417750-A3B3-2FAC-6DE7-7014AC2464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36" y="292614"/>
            <a:ext cx="4752000" cy="3136386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herbe, nuage, paysage&#10;&#10;Le contenu généré par l’IA peut être incorrect.">
            <a:extLst>
              <a:ext uri="{FF2B5EF4-FFF2-40B4-BE49-F238E27FC236}">
                <a16:creationId xmlns:a16="http://schemas.microsoft.com/office/drawing/2014/main" id="{C9F0056D-3D23-CD5D-9F02-C0D967B461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3775" y="292614"/>
            <a:ext cx="4387089" cy="3528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 descr="Une image contenant plein air, ciel, montagne, nature&#10;&#10;Le contenu généré par l’IA peut être incorrect.">
            <a:extLst>
              <a:ext uri="{FF2B5EF4-FFF2-40B4-BE49-F238E27FC236}">
                <a16:creationId xmlns:a16="http://schemas.microsoft.com/office/drawing/2014/main" id="{906B4BE6-AA8F-3CFC-57F2-57336CDB825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6456" y="3651952"/>
            <a:ext cx="6444000" cy="3051628"/>
          </a:xfrm>
          <a:prstGeom prst="ellipse">
            <a:avLst/>
          </a:prstGeom>
          <a:ln w="63500" cap="rnd">
            <a:solidFill>
              <a:schemeClr val="tx2">
                <a:lumMod val="25000"/>
                <a:lumOff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ciel&#10;&#10;Le contenu généré par l’IA peut être incorrect.">
            <a:extLst>
              <a:ext uri="{FF2B5EF4-FFF2-40B4-BE49-F238E27FC236}">
                <a16:creationId xmlns:a16="http://schemas.microsoft.com/office/drawing/2014/main" id="{079DD78E-5E75-D1DA-A955-C372295F73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904" y="2828544"/>
            <a:ext cx="4512000" cy="3384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aysage, herbe, nuage&#10;&#10;Le contenu généré par l’IA peut être incorrect.">
            <a:extLst>
              <a:ext uri="{FF2B5EF4-FFF2-40B4-BE49-F238E27FC236}">
                <a16:creationId xmlns:a16="http://schemas.microsoft.com/office/drawing/2014/main" id="{3D9DC921-AC67-B81D-BA39-D5AE8216EB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7036" y="646246"/>
            <a:ext cx="4662060" cy="345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nuage, paysage&#10;&#10;Le contenu généré par l’IA peut être incorrect.">
            <a:extLst>
              <a:ext uri="{FF2B5EF4-FFF2-40B4-BE49-F238E27FC236}">
                <a16:creationId xmlns:a16="http://schemas.microsoft.com/office/drawing/2014/main" id="{CBA6D8E6-BB42-C157-1E1B-2774BA166D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548" y="694944"/>
            <a:ext cx="4806000" cy="320400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plein air, arbre, nuage&#10;&#10;Le contenu généré par l’IA peut être incorrect.">
            <a:extLst>
              <a:ext uri="{FF2B5EF4-FFF2-40B4-BE49-F238E27FC236}">
                <a16:creationId xmlns:a16="http://schemas.microsoft.com/office/drawing/2014/main" id="{D52C0821-6CC0-7D7F-5FB0-C8F1B3DCFB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7452" y="3182112"/>
            <a:ext cx="4590000" cy="306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avin, arbre, nature&#10;&#10;Le contenu généré par l’IA peut être incorrect.">
            <a:extLst>
              <a:ext uri="{FF2B5EF4-FFF2-40B4-BE49-F238E27FC236}">
                <a16:creationId xmlns:a16="http://schemas.microsoft.com/office/drawing/2014/main" id="{E0CCF7A3-8C73-3B82-D2C5-0BBAED947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311" y="1960150"/>
            <a:ext cx="5220000" cy="29377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herbe, paysage&#10;&#10;Le contenu généré par l’IA peut être incorrect.">
            <a:extLst>
              <a:ext uri="{FF2B5EF4-FFF2-40B4-BE49-F238E27FC236}">
                <a16:creationId xmlns:a16="http://schemas.microsoft.com/office/drawing/2014/main" id="{84A85EC4-C89A-B60D-6BAA-069CB9EB6A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7201" y="950977"/>
            <a:ext cx="3168000" cy="4764841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vase, Draps&#10;&#10;Le contenu généré par l’IA peut être incorrect.">
            <a:extLst>
              <a:ext uri="{FF2B5EF4-FFF2-40B4-BE49-F238E27FC236}">
                <a16:creationId xmlns:a16="http://schemas.microsoft.com/office/drawing/2014/main" id="{D435537A-4114-4958-CE60-1AF4AA4EC6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087" y="407919"/>
            <a:ext cx="5364000" cy="3021081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ciel, nuage&#10;&#10;Le contenu généré par l’IA peut être incorrect.">
            <a:extLst>
              <a:ext uri="{FF2B5EF4-FFF2-40B4-BE49-F238E27FC236}">
                <a16:creationId xmlns:a16="http://schemas.microsoft.com/office/drawing/2014/main" id="{AA4FE408-FD6F-BECC-2A99-DD473B6C01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272" y="3538728"/>
            <a:ext cx="5273873" cy="2952000"/>
          </a:xfrm>
          <a:prstGeom prst="rect">
            <a:avLst/>
          </a:prstGeom>
          <a:ln w="2286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E6F1EA-522D-41D5-6130-E09F12F41237}"/>
              </a:ext>
            </a:extLst>
          </p:cNvPr>
          <p:cNvSpPr txBox="1"/>
          <p:nvPr/>
        </p:nvSpPr>
        <p:spPr>
          <a:xfrm>
            <a:off x="6498336" y="1402080"/>
            <a:ext cx="5559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 les vacances bien-être dans le parc naturel </a:t>
            </a:r>
            <a:r>
              <a:rPr lang="fr-FR" sz="3200" b="1" dirty="0" err="1">
                <a:solidFill>
                  <a:srgbClr val="FFFF00"/>
                </a:solidFill>
              </a:rPr>
              <a:t>Adamello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Brenta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iscine, eau, salle de bain&#10;&#10;Le contenu généré par l’IA peut être incorrect.">
            <a:extLst>
              <a:ext uri="{FF2B5EF4-FFF2-40B4-BE49-F238E27FC236}">
                <a16:creationId xmlns:a16="http://schemas.microsoft.com/office/drawing/2014/main" id="{4783C5DD-C8DC-324A-8ADD-BBBDB0C12A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9424" y="576072"/>
            <a:ext cx="5652000" cy="3163629"/>
          </a:xfrm>
          <a:prstGeom prst="rect">
            <a:avLst/>
          </a:prstGeom>
          <a:ln w="2286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DB49C4-E5B1-0EE7-E1A8-79F93C77340C}"/>
              </a:ext>
            </a:extLst>
          </p:cNvPr>
          <p:cNvSpPr txBox="1"/>
          <p:nvPr/>
        </p:nvSpPr>
        <p:spPr>
          <a:xfrm>
            <a:off x="6096000" y="3986784"/>
            <a:ext cx="6468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 vacances bien-être dans le parc naturel </a:t>
            </a:r>
            <a:r>
              <a:rPr lang="fr-FR" sz="2400" b="1" dirty="0" err="1">
                <a:solidFill>
                  <a:srgbClr val="FFFF00"/>
                </a:solidFill>
              </a:rPr>
              <a:t>Adamello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Brenta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arbre, nature&#10;&#10;Le contenu généré par l’IA peut être incorrect.">
            <a:extLst>
              <a:ext uri="{FF2B5EF4-FFF2-40B4-BE49-F238E27FC236}">
                <a16:creationId xmlns:a16="http://schemas.microsoft.com/office/drawing/2014/main" id="{A8EBAFE1-FBDD-D58E-ECC0-431F5F0504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576" y="3305781"/>
            <a:ext cx="5241600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pillons de jour et de nuit, papillon, insecte, centaurée&#10;&#10;Le contenu généré par l’IA peut être incorrect.">
            <a:extLst>
              <a:ext uri="{FF2B5EF4-FFF2-40B4-BE49-F238E27FC236}">
                <a16:creationId xmlns:a16="http://schemas.microsoft.com/office/drawing/2014/main" id="{3A4B1B82-FA76-6428-23D3-3F40047134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312" y="571500"/>
            <a:ext cx="4560000" cy="34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aysage, nature&#10;&#10;Le contenu généré par l’IA peut être incorrect.">
            <a:extLst>
              <a:ext uri="{FF2B5EF4-FFF2-40B4-BE49-F238E27FC236}">
                <a16:creationId xmlns:a16="http://schemas.microsoft.com/office/drawing/2014/main" id="{A3CFDAF6-BA4E-5747-A662-2ADFEAE379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688" y="2863596"/>
            <a:ext cx="4608000" cy="3456000"/>
          </a:xfrm>
          <a:prstGeom prst="rect">
            <a:avLst/>
          </a:prstGeom>
          <a:ln w="2286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faire de la randonnée&#10;&#10;Le contenu généré par l’IA peut être incorrect.">
            <a:extLst>
              <a:ext uri="{FF2B5EF4-FFF2-40B4-BE49-F238E27FC236}">
                <a16:creationId xmlns:a16="http://schemas.microsoft.com/office/drawing/2014/main" id="{A27A084F-8891-BCE4-882B-D435F10A6A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928" y="2912364"/>
            <a:ext cx="4608000" cy="345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montagne, Chaîne de montagnes&#10;&#10;Le contenu généré par l’IA peut être incorrect.">
            <a:extLst>
              <a:ext uri="{FF2B5EF4-FFF2-40B4-BE49-F238E27FC236}">
                <a16:creationId xmlns:a16="http://schemas.microsoft.com/office/drawing/2014/main" id="{3E8CE22F-CA0F-D7A9-00FE-75A383E41A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3072" y="534924"/>
            <a:ext cx="4392000" cy="3294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ciel&#10;&#10;Le contenu généré par l’IA peut être incorrect.">
            <a:extLst>
              <a:ext uri="{FF2B5EF4-FFF2-40B4-BE49-F238E27FC236}">
                <a16:creationId xmlns:a16="http://schemas.microsoft.com/office/drawing/2014/main" id="{6BBAB653-4C8F-37C7-D418-A03C453F1C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662" y="510540"/>
            <a:ext cx="4608000" cy="345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nature, ciel, paysage&#10;&#10;Le contenu généré par l’IA peut être incorrect.">
            <a:extLst>
              <a:ext uri="{FF2B5EF4-FFF2-40B4-BE49-F238E27FC236}">
                <a16:creationId xmlns:a16="http://schemas.microsoft.com/office/drawing/2014/main" id="{8069F0EA-E1F9-83C3-9E2A-0FBB58F41D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4338" y="3070860"/>
            <a:ext cx="4368000" cy="327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eige, gelé&#10;&#10;Le contenu généré par l’IA peut être incorrect.">
            <a:extLst>
              <a:ext uri="{FF2B5EF4-FFF2-40B4-BE49-F238E27FC236}">
                <a16:creationId xmlns:a16="http://schemas.microsoft.com/office/drawing/2014/main" id="{7C26A908-84B6-A305-E2BD-BD72E9F053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828" y="2946426"/>
            <a:ext cx="4657814" cy="3492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nuage, nature, plein air&#10;&#10;Le contenu généré par l’IA peut être incorrect.">
            <a:extLst>
              <a:ext uri="{FF2B5EF4-FFF2-40B4-BE49-F238E27FC236}">
                <a16:creationId xmlns:a16="http://schemas.microsoft.com/office/drawing/2014/main" id="{64344D0C-F2A1-8BC5-00ED-EF28122CA1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872" y="498426"/>
            <a:ext cx="5523300" cy="244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nuage&#10;&#10;Le contenu généré par l’IA peut être incorrect.">
            <a:extLst>
              <a:ext uri="{FF2B5EF4-FFF2-40B4-BE49-F238E27FC236}">
                <a16:creationId xmlns:a16="http://schemas.microsoft.com/office/drawing/2014/main" id="{23642DCD-329E-FC8D-BAC2-53FCDC6F6C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281" y="533400"/>
            <a:ext cx="2950155" cy="44280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aysage, arbre, nuage&#10;&#10;Le contenu généré par l’IA peut être incorrect.">
            <a:extLst>
              <a:ext uri="{FF2B5EF4-FFF2-40B4-BE49-F238E27FC236}">
                <a16:creationId xmlns:a16="http://schemas.microsoft.com/office/drawing/2014/main" id="{02999035-7A4F-8EA0-C855-278B9072C4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6566" y="3110791"/>
            <a:ext cx="5652000" cy="318329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ours, arbre&#10;&#10;Le contenu généré par l’IA peut être incorrect.">
            <a:extLst>
              <a:ext uri="{FF2B5EF4-FFF2-40B4-BE49-F238E27FC236}">
                <a16:creationId xmlns:a16="http://schemas.microsoft.com/office/drawing/2014/main" id="{3CF461A0-F53B-1265-EC36-6BDBF59891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741" y="3429000"/>
            <a:ext cx="5184000" cy="2919702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uage, nature, paysage, plein air&#10;&#10;Le contenu généré par l’IA peut être incorrect.">
            <a:extLst>
              <a:ext uri="{FF2B5EF4-FFF2-40B4-BE49-F238E27FC236}">
                <a16:creationId xmlns:a16="http://schemas.microsoft.com/office/drawing/2014/main" id="{95EDCBED-5E0E-19EA-2B08-BA57338AC1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1261" y="659691"/>
            <a:ext cx="5148000" cy="2899426"/>
          </a:xfrm>
          <a:prstGeom prst="rect">
            <a:avLst/>
          </a:prstGeom>
          <a:ln w="2286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64D3A297-2778-C322-C9C4-2FFF7D83F7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20" y="660419"/>
            <a:ext cx="4464000" cy="2946302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mammifère, plein air, herbe, faune&#10;&#10;Le contenu généré par l’IA peut être incorrect.">
            <a:extLst>
              <a:ext uri="{FF2B5EF4-FFF2-40B4-BE49-F238E27FC236}">
                <a16:creationId xmlns:a16="http://schemas.microsoft.com/office/drawing/2014/main" id="{A6B962BA-088C-EBED-7AEB-69DA198097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4606" y="1719000"/>
            <a:ext cx="4563974" cy="34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eau&#10;&#10;Le contenu généré par l’IA peut être incorrect.">
            <a:extLst>
              <a:ext uri="{FF2B5EF4-FFF2-40B4-BE49-F238E27FC236}">
                <a16:creationId xmlns:a16="http://schemas.microsoft.com/office/drawing/2014/main" id="{9E38CD6B-6949-C7F5-D88C-281ECB13B7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355" y="2819400"/>
            <a:ext cx="4611988" cy="3456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ciel, épicéa&#10;&#10;Le contenu généré par l’IA peut être incorrect.">
            <a:extLst>
              <a:ext uri="{FF2B5EF4-FFF2-40B4-BE49-F238E27FC236}">
                <a16:creationId xmlns:a16="http://schemas.microsoft.com/office/drawing/2014/main" id="{96CCC295-28C8-B3B4-7768-BC90D26EC1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6938" y="571552"/>
            <a:ext cx="4563974" cy="34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épicéa&#10;&#10;Le contenu généré par l’IA peut être incorrect.">
            <a:extLst>
              <a:ext uri="{FF2B5EF4-FFF2-40B4-BE49-F238E27FC236}">
                <a16:creationId xmlns:a16="http://schemas.microsoft.com/office/drawing/2014/main" id="{B5D287EE-9605-2C18-1634-B73B02277E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338" y="622351"/>
            <a:ext cx="4660058" cy="3492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9583A246-CF66-6FA4-1E4B-E15C864D4D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3662" y="2997200"/>
            <a:ext cx="4320000" cy="323718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E4B1725-4321-664E-19E7-BE10872E400B}"/>
              </a:ext>
            </a:extLst>
          </p:cNvPr>
          <p:cNvSpPr txBox="1"/>
          <p:nvPr/>
        </p:nvSpPr>
        <p:spPr>
          <a:xfrm>
            <a:off x="5948404" y="1111597"/>
            <a:ext cx="6578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 Le Parc Naturel </a:t>
            </a:r>
            <a:r>
              <a:rPr lang="fr-FR" sz="2800" b="1" dirty="0" err="1">
                <a:solidFill>
                  <a:srgbClr val="FFFF00"/>
                </a:solidFill>
              </a:rPr>
              <a:t>Adamello</a:t>
            </a:r>
            <a:r>
              <a:rPr lang="fr-FR" sz="2800" b="1" dirty="0">
                <a:solidFill>
                  <a:srgbClr val="FFFF00"/>
                </a:solidFill>
              </a:rPr>
              <a:t> Brenda (Italie 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B4B9FB0-942C-78CB-50CC-41B7517F6BAA}"/>
              </a:ext>
            </a:extLst>
          </p:cNvPr>
          <p:cNvSpPr txBox="1"/>
          <p:nvPr/>
        </p:nvSpPr>
        <p:spPr>
          <a:xfrm>
            <a:off x="927100" y="4495800"/>
            <a:ext cx="614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02BAD1D-C9CF-752B-27B6-F719FE3C7622}"/>
              </a:ext>
            </a:extLst>
          </p:cNvPr>
          <p:cNvSpPr txBox="1"/>
          <p:nvPr/>
        </p:nvSpPr>
        <p:spPr>
          <a:xfrm>
            <a:off x="2616200" y="5400469"/>
            <a:ext cx="5021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141</Words>
  <Application>Microsoft Office PowerPoint</Application>
  <PresentationFormat>Grand écran</PresentationFormat>
  <Paragraphs>19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2025-03-05T12:22:39Z</dcterms:modified>
</cp:coreProperties>
</file>