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74" r:id="rId2"/>
    <p:sldId id="271" r:id="rId3"/>
    <p:sldId id="267" r:id="rId4"/>
    <p:sldId id="256" r:id="rId5"/>
    <p:sldId id="275" r:id="rId6"/>
    <p:sldId id="284" r:id="rId7"/>
    <p:sldId id="263" r:id="rId8"/>
    <p:sldId id="278" r:id="rId9"/>
    <p:sldId id="272" r:id="rId10"/>
    <p:sldId id="273" r:id="rId11"/>
    <p:sldId id="258" r:id="rId12"/>
    <p:sldId id="257" r:id="rId13"/>
    <p:sldId id="260" r:id="rId14"/>
    <p:sldId id="269" r:id="rId15"/>
    <p:sldId id="280" r:id="rId16"/>
    <p:sldId id="281" r:id="rId17"/>
    <p:sldId id="264" r:id="rId18"/>
    <p:sldId id="265" r:id="rId19"/>
    <p:sldId id="283" r:id="rId20"/>
    <p:sldId id="261" r:id="rId21"/>
    <p:sldId id="268" r:id="rId22"/>
    <p:sldId id="262" r:id="rId23"/>
    <p:sldId id="266" r:id="rId24"/>
    <p:sldId id="270" r:id="rId25"/>
    <p:sldId id="259" r:id="rId26"/>
    <p:sldId id="282" r:id="rId27"/>
    <p:sldId id="276" r:id="rId28"/>
    <p:sldId id="285" r:id="rId2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547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389C04F-EBD3-4EFD-ADA3-FBFB2635A591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A99770-CECE-4D20-A277-6CA4C21DD2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938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A99770-CECE-4D20-A277-6CA4C21DD2DE}" type="slidenum">
              <a:rPr lang="fr-FR" smtClean="0"/>
              <a:t>27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998566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C26F0F-8CA3-8D5F-FAFD-D2164A014A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B98AB49-9532-0EA8-C1A6-CF50C98610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CBC251E-C391-EEE0-918C-CE710DE4A8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08FF25A-3922-3B90-1EE7-85592C5C33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E02B2BD-4B2E-3729-6F80-54F47A4BE8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2338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B3BCEE-F468-0D55-A04B-A22F86D97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50045BE-A68A-CF42-6AD2-7E1217021C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C844682-31A5-6096-A041-065DDAA9E1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FC2C67-14BB-ABBB-289F-F183CFB10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24BC3F2-5802-394A-858A-06A2FAEAD0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7047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BD43DB-562C-DEAE-6B71-87B957A5DE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0D00A1C-2625-6B61-C6AF-1001C04DF86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16F43D2-413E-395E-6F24-23BE97F706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0E5A02-357F-04C7-FD33-B2FDC49BC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6B79A74-42E2-6623-6034-8CE172E9E6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23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5D1826D-6F5E-D65F-27E4-8BAFAA686C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EA0AEE0-B828-9FFB-01E5-9EA292B45E7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CE50F9C0-053F-E1BD-0B2E-C716A76C71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5957B12-3213-46DC-2F3C-69D38D08F8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0B61BAB-6EF9-9A1C-2FE1-47E2AB142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02CB28-34C6-7E03-4374-E11464B5E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261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4AB0F7-93B1-FCB2-E033-26C44CD1D1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A8D606C-9573-1087-9E73-498998DC4E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511FFA3-31DE-0464-F265-9F5543BF14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06294BF-ECE8-BBA3-AA04-30139E4411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EF6DA8A-04B2-E82A-7335-6AA61ADA65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F89E0FB-BB5E-48EC-D762-5D3E38EDCC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0EEF75BF-07B4-5306-7A7A-66DF2A946B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97EBFA3-CB0D-35C8-B5B0-4408AA193B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800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A66884D-8261-512B-BD6E-4DC14E3D64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A1497E0-29B7-5209-5DBD-12B7DCA7B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E737184C-8A1D-505A-4C5D-2B5F827227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4B422C3C-D73C-47A7-21B7-49C1215B1F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4118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7EBDCCC0-636F-ECEE-C60B-FB190F349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E71C4FE-C781-7D16-8FF3-D0F25C61AA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0AE9610-7DA8-64EA-5145-5A70542E39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2840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4C51BC-00DA-9B1D-9337-FC7805509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CE5923A-85A6-91D9-88A7-78881E9213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61D5316-358A-1DD1-1459-BC0CAB7054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52B205D1-3411-3099-0050-FCB620E11B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65E49C5-6859-2B59-0073-95588EE598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6842614-48E9-E0D4-2505-7220699FE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899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12A9F8-5BC9-7C7F-7B54-FB8422E3F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C03F6D82-7147-60D8-D671-738526E3A65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1D0442A-8E21-43EF-B7BA-27D0167F21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7D19F92-1B7B-EE2B-4EBC-ECC0275F26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DDB98C3-9689-F141-6AA9-22D4722EEC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27581EA-AE24-3809-EF57-C667079A2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540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8C4581-2EB1-4B44-9520-77A2AEC026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A2FFCAE-8AC8-5F45-4C7B-A677F590E9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D98E004-1920-3751-1E8F-C40E561A5F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8DCF7D9-0C66-BDD1-6180-679796992D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FC3F31A-0AA7-0D5A-639C-97F57334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351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6DB2E4F-E312-F70C-D65B-D305D3749B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C63FD1F-E427-977B-9581-6968FC6369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38C3A2A-E798-FD7A-452A-2D1DC314F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EB5AF5-AA0F-4262-9EFD-5CEE88AC5B7E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7E1B46-EC83-093B-A86A-3D972C5A9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30A7D8-7758-1F20-2284-4A60CC411B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2377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03C0354-2538-15BA-AAE3-80938CE4AB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8F2DDB4-E5F0-81C2-EEEF-92DFD36F27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F2F28CB-293D-CBA0-9757-6615BBD46B1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EB5AF5-AA0F-4262-9EFD-5CEE88AC5B7E}" type="datetimeFigureOut">
              <a:rPr lang="fr-FR" smtClean="0"/>
              <a:t>04/03/2025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0819C25-4427-430D-218F-23AC8013BB1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4879587-2631-E9EE-D2DA-B9F8716397D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378204-3105-41AD-81AB-1DC5D1421BF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26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4BAFABC-218C-5FD4-7B52-5094233F6D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6837" y="927594"/>
            <a:ext cx="9458325" cy="536257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D847E5A-A410-7D35-5C7D-C842B477A28D}"/>
              </a:ext>
            </a:extLst>
          </p:cNvPr>
          <p:cNvSpPr txBox="1"/>
          <p:nvPr/>
        </p:nvSpPr>
        <p:spPr>
          <a:xfrm>
            <a:off x="989352" y="284813"/>
            <a:ext cx="103731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FOLIE DE L’ART NOUVEAU :  LE CHÂTEAU LAURENS à AGDE (Hérault)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FE75A23-95CD-CE67-2058-D12E8D8D502B}"/>
              </a:ext>
            </a:extLst>
          </p:cNvPr>
          <p:cNvSpPr txBox="1"/>
          <p:nvPr/>
        </p:nvSpPr>
        <p:spPr>
          <a:xfrm>
            <a:off x="8748168" y="5089840"/>
            <a:ext cx="379653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PPS En Manuel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1478111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  <p:sndAc>
          <p:stSnd loop="1">
            <p:snd r:embed="rId2" name="vladimir cosma, le chateau de ma mère, la valse dAugustine.wav"/>
          </p:stSnd>
        </p:sndAc>
      </p:transition>
    </mc:Choice>
    <mc:Fallback xmlns="">
      <p:transition spd="slow">
        <p:fade/>
        <p:sndAc>
          <p:stSnd loop="1">
            <p:snd r:embed="rId4" name="vladimir cosma, le chateau de ma mère, la valse dAugustin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A670288-F20B-DC53-BF60-3EC957FC49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37116" y="279000"/>
            <a:ext cx="9396000" cy="6264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94418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645546-11D1-BBEE-69EB-A1F2A20424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900112"/>
            <a:ext cx="7620000" cy="505777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F08AE3F-2BAB-CAB5-17AF-9D00BE76EF8F}"/>
              </a:ext>
            </a:extLst>
          </p:cNvPr>
          <p:cNvSpPr txBox="1"/>
          <p:nvPr/>
        </p:nvSpPr>
        <p:spPr>
          <a:xfrm>
            <a:off x="4937325" y="6086973"/>
            <a:ext cx="30879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Vue aérienne</a:t>
            </a:r>
          </a:p>
        </p:txBody>
      </p:sp>
    </p:spTree>
    <p:extLst>
      <p:ext uri="{BB962C8B-B14F-4D97-AF65-F5344CB8AC3E}">
        <p14:creationId xmlns:p14="http://schemas.microsoft.com/office/powerpoint/2010/main" val="2644625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1FF6881-5ECB-F5D3-31BD-230CC653F85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334" y="279000"/>
            <a:ext cx="4764414" cy="63000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DE159F7-2814-8F4C-4A3B-064853B0A06E}"/>
              </a:ext>
            </a:extLst>
          </p:cNvPr>
          <p:cNvSpPr txBox="1"/>
          <p:nvPr/>
        </p:nvSpPr>
        <p:spPr>
          <a:xfrm>
            <a:off x="7023535" y="58846"/>
            <a:ext cx="476441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</a:t>
            </a:r>
            <a:r>
              <a:rPr lang="fr-FR" sz="2400" b="1" i="1" dirty="0"/>
              <a:t>LE CHÂTEAU LAURENS</a:t>
            </a:r>
          </a:p>
          <a:p>
            <a:endParaRPr lang="fr-FR" sz="2400" b="1" i="1" dirty="0"/>
          </a:p>
          <a:p>
            <a:r>
              <a:rPr lang="fr-FR" sz="2400" b="1" i="1" dirty="0"/>
              <a:t>Construit sur le Domaine de Belle Isle</a:t>
            </a:r>
          </a:p>
          <a:p>
            <a:r>
              <a:rPr lang="fr-FR" sz="2400" b="1" i="1" dirty="0"/>
              <a:t>  à AGDE dans l’Hérault</a:t>
            </a:r>
          </a:p>
          <a:p>
            <a:endParaRPr lang="fr-FR" sz="2400" b="1" i="1" dirty="0"/>
          </a:p>
          <a:p>
            <a:r>
              <a:rPr lang="fr-FR" sz="2400" b="1" i="1" dirty="0"/>
              <a:t>Villa théâtrale colorée et méditerranéenne</a:t>
            </a:r>
          </a:p>
          <a:p>
            <a:r>
              <a:rPr lang="fr-FR" sz="2400" b="1" i="1" dirty="0"/>
              <a:t> avec des cigales sur la terrasse</a:t>
            </a:r>
          </a:p>
          <a:p>
            <a:endParaRPr lang="fr-FR" sz="2400" b="1" i="1" dirty="0"/>
          </a:p>
          <a:p>
            <a:r>
              <a:rPr lang="fr-FR" sz="2400" b="1" i="1" dirty="0"/>
              <a:t>Construite sur la volonté d’un riche héritier</a:t>
            </a:r>
          </a:p>
          <a:p>
            <a:r>
              <a:rPr lang="fr-FR" sz="2400" b="1" i="1" dirty="0"/>
              <a:t> Emmanuel LAURENS</a:t>
            </a:r>
          </a:p>
          <a:p>
            <a:endParaRPr lang="fr-FR" sz="2400" b="1" i="1" dirty="0"/>
          </a:p>
          <a:p>
            <a:endParaRPr lang="fr-FR" sz="2400" b="1" i="1" dirty="0"/>
          </a:p>
          <a:p>
            <a:r>
              <a:rPr lang="fr-FR" sz="2400" b="1" i="1" dirty="0"/>
              <a:t>Actuellement propriété de la commune</a:t>
            </a:r>
          </a:p>
          <a:p>
            <a:r>
              <a:rPr lang="fr-FR" sz="2400" b="1" i="1" dirty="0"/>
              <a:t> et se visite depuis 2023</a:t>
            </a:r>
          </a:p>
        </p:txBody>
      </p:sp>
    </p:spTree>
    <p:extLst>
      <p:ext uri="{BB962C8B-B14F-4D97-AF65-F5344CB8AC3E}">
        <p14:creationId xmlns:p14="http://schemas.microsoft.com/office/powerpoint/2010/main" val="24807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39D3553-331D-7828-F133-DC91249901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1186" y="329078"/>
            <a:ext cx="8429625" cy="47625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84AF8D0-3C91-E834-E41D-3AABE539F1C4}"/>
              </a:ext>
            </a:extLst>
          </p:cNvPr>
          <p:cNvSpPr txBox="1"/>
          <p:nvPr/>
        </p:nvSpPr>
        <p:spPr>
          <a:xfrm>
            <a:off x="1881185" y="5091578"/>
            <a:ext cx="842962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Emmanuel LAURENS né en 1873 dans une famille installée à AGDE depuis le 18eme</a:t>
            </a:r>
          </a:p>
          <a:p>
            <a:r>
              <a:rPr lang="fr-FR" sz="2000" b="1" i="1" dirty="0"/>
              <a:t> Héritier d’une fortune, de son père et, d’un cousin, il consacre sa fortune à voyager</a:t>
            </a:r>
          </a:p>
          <a:p>
            <a:r>
              <a:rPr lang="fr-FR" sz="2000" b="1" i="1" dirty="0"/>
              <a:t>  et à édifier une somptueuse demeure à AGDE à partir de 1898</a:t>
            </a:r>
          </a:p>
        </p:txBody>
      </p:sp>
    </p:spTree>
    <p:extLst>
      <p:ext uri="{BB962C8B-B14F-4D97-AF65-F5344CB8AC3E}">
        <p14:creationId xmlns:p14="http://schemas.microsoft.com/office/powerpoint/2010/main" val="201869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0AB6F4E-D6AE-E3E5-ED51-3B44D7C3EA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9578" y="1336545"/>
            <a:ext cx="4886325" cy="3705225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374E629-8C11-E05C-B633-84F41DFC4345}"/>
              </a:ext>
            </a:extLst>
          </p:cNvPr>
          <p:cNvSpPr txBox="1"/>
          <p:nvPr/>
        </p:nvSpPr>
        <p:spPr>
          <a:xfrm>
            <a:off x="6448769" y="992778"/>
            <a:ext cx="5229425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Amateur d’Art, il imagine une villa théâtrale</a:t>
            </a:r>
          </a:p>
          <a:p>
            <a:r>
              <a:rPr lang="fr-FR" sz="2000" b="1" i="1" dirty="0"/>
              <a:t> style méditerranéen</a:t>
            </a:r>
          </a:p>
          <a:p>
            <a:endParaRPr lang="fr-FR" sz="2000" b="1" i="1" dirty="0"/>
          </a:p>
          <a:p>
            <a:r>
              <a:rPr lang="fr-FR" sz="2000" b="1" i="1" dirty="0"/>
              <a:t> avec l’aide du peintre Léon CAUVY</a:t>
            </a:r>
          </a:p>
          <a:p>
            <a:endParaRPr lang="fr-FR" sz="2000" b="1" i="1" dirty="0"/>
          </a:p>
          <a:p>
            <a:r>
              <a:rPr lang="fr-FR" sz="2000" b="1" i="1" dirty="0"/>
              <a:t>Amoureux de la cantatrice Louise BLOT</a:t>
            </a:r>
          </a:p>
          <a:p>
            <a:r>
              <a:rPr lang="fr-FR" sz="2000" b="1" i="1" dirty="0"/>
              <a:t> qu’il épousera plus tard</a:t>
            </a:r>
          </a:p>
          <a:p>
            <a:endParaRPr lang="fr-FR" sz="2000" b="1" i="1" dirty="0"/>
          </a:p>
          <a:p>
            <a:r>
              <a:rPr lang="fr-FR" sz="2000" b="1" i="1" dirty="0"/>
              <a:t>Il fait bâtir un incroyable temple Lyrique</a:t>
            </a:r>
          </a:p>
          <a:p>
            <a:r>
              <a:rPr lang="fr-FR" sz="2000" b="1" i="1" dirty="0"/>
              <a:t> en face d’AGDE, à l’intersection du Canal du Midi</a:t>
            </a:r>
          </a:p>
          <a:p>
            <a:r>
              <a:rPr lang="fr-FR" sz="2000" b="1" i="1" dirty="0"/>
              <a:t> avec le fleuve Hérault</a:t>
            </a:r>
          </a:p>
          <a:p>
            <a:endParaRPr lang="fr-FR" sz="2000" b="1" i="1" dirty="0"/>
          </a:p>
          <a:p>
            <a:r>
              <a:rPr lang="fr-FR" sz="2000" b="1" i="1" dirty="0"/>
              <a:t>Revers de fortune, ruiné, il cède le domaine en</a:t>
            </a:r>
          </a:p>
          <a:p>
            <a:r>
              <a:rPr lang="fr-FR" sz="2000" b="1" i="1" dirty="0"/>
              <a:t>Viager en 1938</a:t>
            </a:r>
          </a:p>
          <a:p>
            <a:endParaRPr lang="fr-FR" sz="2000" b="1" i="1" dirty="0"/>
          </a:p>
          <a:p>
            <a:r>
              <a:rPr lang="fr-FR" sz="2000" b="1" i="1" dirty="0"/>
              <a:t>Racheté par la commune et, visitable</a:t>
            </a:r>
          </a:p>
        </p:txBody>
      </p:sp>
    </p:spTree>
    <p:extLst>
      <p:ext uri="{BB962C8B-B14F-4D97-AF65-F5344CB8AC3E}">
        <p14:creationId xmlns:p14="http://schemas.microsoft.com/office/powerpoint/2010/main" val="3262478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028332-5F0C-FA5E-50BD-FCC0A730CE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8719" y="733581"/>
            <a:ext cx="3838575" cy="5600700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CA840F91-5F34-340B-CC5A-E737F39681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5024" y="733581"/>
            <a:ext cx="5318257" cy="4034540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D36AA2-04A5-EA04-750D-37D96E06C577}"/>
              </a:ext>
            </a:extLst>
          </p:cNvPr>
          <p:cNvSpPr txBox="1"/>
          <p:nvPr/>
        </p:nvSpPr>
        <p:spPr>
          <a:xfrm>
            <a:off x="5546361" y="4916774"/>
            <a:ext cx="664563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Louise BLOT (née Julienne CARRE) rencontrée lors d’une tournée de l’artiste, à Béziers vers 1900 - devient sa muse</a:t>
            </a:r>
          </a:p>
          <a:p>
            <a:r>
              <a:rPr lang="fr-FR" sz="2400" b="1" i="1" dirty="0"/>
              <a:t>Native de Paris en 1881.</a:t>
            </a:r>
          </a:p>
          <a:p>
            <a:r>
              <a:rPr lang="fr-FR" sz="2400" b="1" i="1" dirty="0"/>
              <a:t>Relation enflammée, ils se marient sur le tard.</a:t>
            </a:r>
          </a:p>
        </p:txBody>
      </p:sp>
    </p:spTree>
    <p:extLst>
      <p:ext uri="{BB962C8B-B14F-4D97-AF65-F5344CB8AC3E}">
        <p14:creationId xmlns:p14="http://schemas.microsoft.com/office/powerpoint/2010/main" val="348688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D7DC2A0-4DE7-3A73-F193-B476FC528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8875" y="1381125"/>
            <a:ext cx="7334250" cy="4095750"/>
          </a:xfrm>
          <a:prstGeom prst="rect">
            <a:avLst/>
          </a:prstGeom>
          <a:ln w="50800" cmpd="dbl">
            <a:solidFill>
              <a:schemeClr val="tx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C5E1034-43A8-6FD7-6726-825F0E29FC2C}"/>
              </a:ext>
            </a:extLst>
          </p:cNvPr>
          <p:cNvSpPr txBox="1"/>
          <p:nvPr/>
        </p:nvSpPr>
        <p:spPr>
          <a:xfrm>
            <a:off x="1771014" y="5711011"/>
            <a:ext cx="9054301" cy="461665"/>
          </a:xfrm>
          <a:prstGeom prst="rect">
            <a:avLst/>
          </a:prstGeom>
          <a:pattFill prst="pct90">
            <a:fgClr>
              <a:schemeClr val="accent2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      Louise BLOT cantatrice          et                Emmanuel  LAURENS</a:t>
            </a:r>
          </a:p>
        </p:txBody>
      </p:sp>
    </p:spTree>
    <p:extLst>
      <p:ext uri="{BB962C8B-B14F-4D97-AF65-F5344CB8AC3E}">
        <p14:creationId xmlns:p14="http://schemas.microsoft.com/office/powerpoint/2010/main" val="3299008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CCC621-1485-B125-6AB3-8DE83A7C76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85716" y="279000"/>
            <a:ext cx="9420568" cy="6300000"/>
          </a:xfrm>
          <a:prstGeom prst="rect">
            <a:avLst/>
          </a:prstGeom>
          <a:ln w="50800" cmpd="dbl">
            <a:solidFill>
              <a:srgbClr val="FF00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6CEFFA1-5D18-99BD-E708-08A49649D188}"/>
              </a:ext>
            </a:extLst>
          </p:cNvPr>
          <p:cNvSpPr txBox="1"/>
          <p:nvPr/>
        </p:nvSpPr>
        <p:spPr>
          <a:xfrm>
            <a:off x="276460" y="4291148"/>
            <a:ext cx="33027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façade</a:t>
            </a:r>
          </a:p>
        </p:txBody>
      </p:sp>
    </p:spTree>
    <p:extLst>
      <p:ext uri="{BB962C8B-B14F-4D97-AF65-F5344CB8AC3E}">
        <p14:creationId xmlns:p14="http://schemas.microsoft.com/office/powerpoint/2010/main" val="1787459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A15673D-B39B-1918-AB37-CA7D0C8DE35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190500"/>
            <a:ext cx="11430000" cy="6477000"/>
          </a:xfrm>
          <a:prstGeom prst="rect">
            <a:avLst/>
          </a:prstGeom>
          <a:ln w="57150" cmpd="dbl">
            <a:solidFill>
              <a:srgbClr val="FFC000"/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EB08E0A-F3C0-9594-1C79-483CFD08787A}"/>
              </a:ext>
            </a:extLst>
          </p:cNvPr>
          <p:cNvSpPr txBox="1"/>
          <p:nvPr/>
        </p:nvSpPr>
        <p:spPr>
          <a:xfrm>
            <a:off x="1528997" y="5726242"/>
            <a:ext cx="8364511" cy="369332"/>
          </a:xfrm>
          <a:prstGeom prst="rect">
            <a:avLst/>
          </a:prstGeom>
          <a:solidFill>
            <a:schemeClr val="accent4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à l’entrée de nombreuses lampes dans le </a:t>
            </a:r>
            <a:r>
              <a:rPr lang="fr-FR" b="1" i="1" dirty="0" err="1">
                <a:solidFill>
                  <a:schemeClr val="bg1"/>
                </a:solidFill>
              </a:rPr>
              <a:t>vestibul</a:t>
            </a:r>
            <a:r>
              <a:rPr lang="fr-FR" b="1" i="1" dirty="0">
                <a:solidFill>
                  <a:schemeClr val="bg1"/>
                </a:solidFill>
              </a:rPr>
              <a:t>, évocation de l’Egypte ancienne</a:t>
            </a:r>
          </a:p>
        </p:txBody>
      </p:sp>
    </p:spTree>
    <p:extLst>
      <p:ext uri="{BB962C8B-B14F-4D97-AF65-F5344CB8AC3E}">
        <p14:creationId xmlns:p14="http://schemas.microsoft.com/office/powerpoint/2010/main" val="172578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3C6D60E-A887-A87A-AEEB-78F75EC4BF2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5170" y="279000"/>
            <a:ext cx="6477658" cy="6300000"/>
          </a:xfrm>
          <a:prstGeom prst="rect">
            <a:avLst/>
          </a:prstGeom>
          <a:ln w="50800" cmpd="dbl">
            <a:solidFill>
              <a:schemeClr val="accent2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03002A5-728B-D8E7-0333-D834B5F43F62}"/>
              </a:ext>
            </a:extLst>
          </p:cNvPr>
          <p:cNvSpPr txBox="1"/>
          <p:nvPr/>
        </p:nvSpPr>
        <p:spPr>
          <a:xfrm>
            <a:off x="8859670" y="2935412"/>
            <a:ext cx="2968053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 au centre de la maison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quatre colonnes d’onyx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d’Algérie, encadrant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l’atrium</a:t>
            </a:r>
          </a:p>
        </p:txBody>
      </p:sp>
    </p:spTree>
    <p:extLst>
      <p:ext uri="{BB962C8B-B14F-4D97-AF65-F5344CB8AC3E}">
        <p14:creationId xmlns:p14="http://schemas.microsoft.com/office/powerpoint/2010/main" val="8057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C7B940-231C-629D-3F96-CE253172419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0197" y="279000"/>
            <a:ext cx="4200000" cy="6300000"/>
          </a:xfrm>
          <a:prstGeom prst="rect">
            <a:avLst/>
          </a:prstGeom>
          <a:ln w="50800" cmpd="dbl">
            <a:solidFill>
              <a:schemeClr val="bg1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32FCD8D-A732-1035-1F6A-2368A6BD75C3}"/>
              </a:ext>
            </a:extLst>
          </p:cNvPr>
          <p:cNvSpPr txBox="1"/>
          <p:nvPr/>
        </p:nvSpPr>
        <p:spPr>
          <a:xfrm>
            <a:off x="7710197" y="3196318"/>
            <a:ext cx="33718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luminaires au bout de défenses d’éléphants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Salle de musique</a:t>
            </a:r>
          </a:p>
        </p:txBody>
      </p:sp>
    </p:spTree>
    <p:extLst>
      <p:ext uri="{BB962C8B-B14F-4D97-AF65-F5344CB8AC3E}">
        <p14:creationId xmlns:p14="http://schemas.microsoft.com/office/powerpoint/2010/main" val="2069703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A4C135F-7B4E-42F2-7198-562D022922D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7675" y="157161"/>
            <a:ext cx="4572000" cy="6543675"/>
          </a:xfrm>
          <a:prstGeom prst="rect">
            <a:avLst/>
          </a:prstGeom>
          <a:ln w="50800" cmpd="dbl">
            <a:solidFill>
              <a:srgbClr val="FFFF00"/>
            </a:solidFill>
          </a:ln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C364FF0-0E10-9C40-BBED-CB1FFAC1A7F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48325" y="1400174"/>
            <a:ext cx="6096000" cy="405765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078E2F9E-2933-EA8C-ADF4-480A929CA209}"/>
              </a:ext>
            </a:extLst>
          </p:cNvPr>
          <p:cNvSpPr txBox="1"/>
          <p:nvPr/>
        </p:nvSpPr>
        <p:spPr>
          <a:xfrm>
            <a:off x="6062429" y="5500508"/>
            <a:ext cx="56818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Salon Oriental, salle de Musique, comme la nef d’une église avec vitraux et, luminaires</a:t>
            </a:r>
          </a:p>
        </p:txBody>
      </p:sp>
    </p:spTree>
    <p:extLst>
      <p:ext uri="{BB962C8B-B14F-4D97-AF65-F5344CB8AC3E}">
        <p14:creationId xmlns:p14="http://schemas.microsoft.com/office/powerpoint/2010/main" val="4011683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533C623F-74C0-D145-CD0A-F57C4F0F28B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1895" y="268611"/>
            <a:ext cx="5040000" cy="3780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6558FD2-B91B-6902-1253-95D7037B0E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58105" y="2949638"/>
            <a:ext cx="6372000" cy="3600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6A513C0-8BA5-CEDE-0F8A-2331C21F5812}"/>
              </a:ext>
            </a:extLst>
          </p:cNvPr>
          <p:cNvSpPr txBox="1"/>
          <p:nvPr/>
        </p:nvSpPr>
        <p:spPr>
          <a:xfrm>
            <a:off x="1001094" y="4259991"/>
            <a:ext cx="50399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Dans une chambre, décor de coquelicots et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  de papillons</a:t>
            </a:r>
          </a:p>
        </p:txBody>
      </p:sp>
    </p:spTree>
    <p:extLst>
      <p:ext uri="{BB962C8B-B14F-4D97-AF65-F5344CB8AC3E}">
        <p14:creationId xmlns:p14="http://schemas.microsoft.com/office/powerpoint/2010/main" val="251023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5F6ECC8-EEAE-7747-1C46-ACF7065254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5907" y="279000"/>
            <a:ext cx="8428094" cy="6300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C5F788-AAA6-AD95-89A1-7B440F17E5BB}"/>
              </a:ext>
            </a:extLst>
          </p:cNvPr>
          <p:cNvSpPr txBox="1"/>
          <p:nvPr/>
        </p:nvSpPr>
        <p:spPr>
          <a:xfrm>
            <a:off x="8874001" y="3429000"/>
            <a:ext cx="31177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 </a:t>
            </a:r>
            <a:r>
              <a:rPr lang="fr-FR" sz="2400" b="1" i="1" dirty="0">
                <a:solidFill>
                  <a:srgbClr val="FFFF00"/>
                </a:solidFill>
              </a:rPr>
              <a:t>plafond petit bureau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‘le char d’ Apollon’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par Louis Anquetin</a:t>
            </a:r>
          </a:p>
        </p:txBody>
      </p:sp>
    </p:spTree>
    <p:extLst>
      <p:ext uri="{BB962C8B-B14F-4D97-AF65-F5344CB8AC3E}">
        <p14:creationId xmlns:p14="http://schemas.microsoft.com/office/powerpoint/2010/main" val="100140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>
            <a:extLst>
              <a:ext uri="{FF2B5EF4-FFF2-40B4-BE49-F238E27FC236}">
                <a16:creationId xmlns:a16="http://schemas.microsoft.com/office/drawing/2014/main" id="{70906E92-1C0B-B72A-1009-7023D83EF7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78627" y="217357"/>
            <a:ext cx="3252296" cy="6423285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91A9A742-1E0A-C061-9B61-11B046D150F0}"/>
              </a:ext>
            </a:extLst>
          </p:cNvPr>
          <p:cNvSpPr txBox="1"/>
          <p:nvPr/>
        </p:nvSpPr>
        <p:spPr>
          <a:xfrm>
            <a:off x="750794" y="2860767"/>
            <a:ext cx="403235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Vitrail du petit bureau par</a:t>
            </a:r>
          </a:p>
          <a:p>
            <a:endParaRPr lang="fr-FR" sz="2400" b="1" i="1" dirty="0"/>
          </a:p>
          <a:p>
            <a:r>
              <a:rPr lang="fr-FR" sz="2400" b="1" i="1" dirty="0"/>
              <a:t>Eugène-Martial SIMAS et</a:t>
            </a:r>
          </a:p>
          <a:p>
            <a:r>
              <a:rPr lang="fr-FR" sz="2400" b="1" i="1" dirty="0"/>
              <a:t>  Théophile LAUMONERIE</a:t>
            </a:r>
          </a:p>
        </p:txBody>
      </p:sp>
    </p:spTree>
    <p:extLst>
      <p:ext uri="{BB962C8B-B14F-4D97-AF65-F5344CB8AC3E}">
        <p14:creationId xmlns:p14="http://schemas.microsoft.com/office/powerpoint/2010/main" val="2941201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>
            <a:extLst>
              <a:ext uri="{FF2B5EF4-FFF2-40B4-BE49-F238E27FC236}">
                <a16:creationId xmlns:a16="http://schemas.microsoft.com/office/drawing/2014/main" id="{6BBBEE0E-121F-B090-25F3-DA40DFFE4A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8037" y="1032477"/>
            <a:ext cx="7183953" cy="4793045"/>
          </a:xfrm>
          <a:prstGeom prst="rect">
            <a:avLst/>
          </a:prstGeom>
          <a:ln w="53975" cmpd="dbl">
            <a:solidFill>
              <a:schemeClr val="accent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2DE5A08-88D4-7056-7669-1AD8B36FCFFE}"/>
              </a:ext>
            </a:extLst>
          </p:cNvPr>
          <p:cNvSpPr txBox="1"/>
          <p:nvPr/>
        </p:nvSpPr>
        <p:spPr>
          <a:xfrm>
            <a:off x="8336458" y="1536173"/>
            <a:ext cx="353767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Escalier, au bas des marches :</a:t>
            </a:r>
          </a:p>
          <a:p>
            <a:endParaRPr lang="fr-FR" sz="2400" b="1" i="1" dirty="0"/>
          </a:p>
          <a:p>
            <a:r>
              <a:rPr lang="fr-FR" sz="2400" b="1" i="1" dirty="0"/>
              <a:t>Cléopâtre porte son offrande de lotus, au soleil</a:t>
            </a:r>
          </a:p>
          <a:p>
            <a:endParaRPr lang="fr-FR" sz="2400" b="1" i="1" dirty="0"/>
          </a:p>
          <a:p>
            <a:r>
              <a:rPr lang="fr-FR" sz="2400" b="1" i="1" dirty="0"/>
              <a:t> au gré de la montée : décor de marbre; avec vols de grues, fleurs et flamants roses stylisés</a:t>
            </a:r>
          </a:p>
        </p:txBody>
      </p:sp>
    </p:spTree>
    <p:extLst>
      <p:ext uri="{BB962C8B-B14F-4D97-AF65-F5344CB8AC3E}">
        <p14:creationId xmlns:p14="http://schemas.microsoft.com/office/powerpoint/2010/main" val="13589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1131B2-0270-65B7-3B65-D4DD6EFF54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9100" y="254000"/>
            <a:ext cx="10513800" cy="5940000"/>
          </a:xfrm>
          <a:prstGeom prst="rect">
            <a:avLst/>
          </a:prstGeom>
          <a:ln w="53975" cmpd="dbl">
            <a:solidFill>
              <a:schemeClr val="bg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BB27EEF-46E1-E226-94CE-5E1A8C0FD044}"/>
              </a:ext>
            </a:extLst>
          </p:cNvPr>
          <p:cNvSpPr txBox="1"/>
          <p:nvPr/>
        </p:nvSpPr>
        <p:spPr>
          <a:xfrm>
            <a:off x="2446482" y="6150114"/>
            <a:ext cx="126324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à l’étage, superbes vitraux composés d’un soleil aux rayons de fer forgé</a:t>
            </a:r>
          </a:p>
          <a:p>
            <a:r>
              <a:rPr lang="fr-FR" sz="2000" b="1" i="1" dirty="0"/>
              <a:t> éclairant le bureau-atelier</a:t>
            </a:r>
          </a:p>
        </p:txBody>
      </p:sp>
    </p:spTree>
    <p:extLst>
      <p:ext uri="{BB962C8B-B14F-4D97-AF65-F5344CB8AC3E}">
        <p14:creationId xmlns:p14="http://schemas.microsoft.com/office/powerpoint/2010/main" val="2574751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B699DC34-A491-927C-9032-3491692A2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4299" y="639000"/>
            <a:ext cx="9463402" cy="5580000"/>
          </a:xfrm>
          <a:prstGeom prst="rect">
            <a:avLst/>
          </a:prstGeom>
          <a:ln w="53975" cmpd="dbl">
            <a:solidFill>
              <a:schemeClr val="tx1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276F9FEE-822A-B0C1-EA3A-D2AF6D7A79DA}"/>
              </a:ext>
            </a:extLst>
          </p:cNvPr>
          <p:cNvSpPr txBox="1"/>
          <p:nvPr/>
        </p:nvSpPr>
        <p:spPr>
          <a:xfrm>
            <a:off x="3549671" y="6311063"/>
            <a:ext cx="6595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Laboratoire avec ogives art nouveau</a:t>
            </a:r>
          </a:p>
        </p:txBody>
      </p:sp>
    </p:spTree>
    <p:extLst>
      <p:ext uri="{BB962C8B-B14F-4D97-AF65-F5344CB8AC3E}">
        <p14:creationId xmlns:p14="http://schemas.microsoft.com/office/powerpoint/2010/main" val="380263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F0B6B3E-736E-704D-81F6-7283DA774C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0000" y="266563"/>
            <a:ext cx="10512000" cy="5913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39A8447-BB23-EBEA-A29A-A3F9438830B6}"/>
              </a:ext>
            </a:extLst>
          </p:cNvPr>
          <p:cNvSpPr txBox="1"/>
          <p:nvPr/>
        </p:nvSpPr>
        <p:spPr>
          <a:xfrm>
            <a:off x="3127161" y="6179563"/>
            <a:ext cx="93870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salle de bains, œuvres de Eugène-martial SIMAS</a:t>
            </a:r>
          </a:p>
        </p:txBody>
      </p:sp>
    </p:spTree>
    <p:extLst>
      <p:ext uri="{BB962C8B-B14F-4D97-AF65-F5344CB8AC3E}">
        <p14:creationId xmlns:p14="http://schemas.microsoft.com/office/powerpoint/2010/main" val="28356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1555C0-099E-E3D3-EAF6-836FAAC1D8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0000" y="357813"/>
            <a:ext cx="10872000" cy="6142373"/>
          </a:xfrm>
          <a:prstGeom prst="rect">
            <a:avLst/>
          </a:prstGeom>
          <a:ln w="50800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5090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F533A9C6-9D62-A0E0-1BAC-23FF23DA58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52760" y="327305"/>
            <a:ext cx="5524602" cy="3780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1BA37C84-9CC0-DFCA-10CA-094EB7E157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4638" y="3961366"/>
            <a:ext cx="7064716" cy="2569329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222636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4426FD-1A20-CE4E-2332-607FF80A3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000" y="190500"/>
            <a:ext cx="11430000" cy="6477000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1597672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694B0E7-4104-97A8-DB6D-901C42790A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3706" y="224384"/>
            <a:ext cx="6667500" cy="3143250"/>
          </a:xfrm>
          <a:prstGeom prst="rect">
            <a:avLst/>
          </a:prstGeom>
          <a:ln w="57150" cmpd="dbl">
            <a:solidFill>
              <a:srgbClr val="C00000"/>
            </a:solidFill>
          </a:ln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690C6ACD-D2AE-6C5E-EF95-83674E4C9E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5686" y="3490367"/>
            <a:ext cx="6667500" cy="3143250"/>
          </a:xfrm>
          <a:prstGeom prst="rect">
            <a:avLst/>
          </a:prstGeom>
          <a:ln w="57150" cmpd="dbl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0073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5A8333A-AB04-99E7-7B90-5965F1DDE4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381000"/>
            <a:ext cx="9144000" cy="6096000"/>
          </a:xfrm>
          <a:prstGeom prst="rect">
            <a:avLst/>
          </a:prstGeom>
          <a:ln w="57150" cmpd="dbl"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2993171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2590C13-D5C5-C51B-B478-B53FA70333D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90562"/>
            <a:ext cx="9753600" cy="5476875"/>
          </a:xfrm>
          <a:prstGeom prst="rect">
            <a:avLst/>
          </a:prstGeom>
          <a:ln w="57150" cmpd="dbl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47035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2471902-8A27-62C6-2480-815D2B67506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0840" y="179880"/>
            <a:ext cx="4526476" cy="6463808"/>
          </a:xfrm>
          <a:prstGeom prst="rect">
            <a:avLst/>
          </a:prstGeom>
          <a:ln w="53975" cmpd="dbl">
            <a:solidFill>
              <a:srgbClr val="FFFF00"/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354F671-4803-D0C4-0FCB-CD30DC9BC409}"/>
              </a:ext>
            </a:extLst>
          </p:cNvPr>
          <p:cNvSpPr txBox="1"/>
          <p:nvPr/>
        </p:nvSpPr>
        <p:spPr>
          <a:xfrm>
            <a:off x="2786063" y="4914900"/>
            <a:ext cx="1714500" cy="369332"/>
          </a:xfrm>
          <a:prstGeom prst="rect">
            <a:avLst/>
          </a:prstGeom>
          <a:solidFill>
            <a:schemeClr val="tx2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CF130DD-EF82-5A3E-88B1-A00C831AF7C8}"/>
              </a:ext>
            </a:extLst>
          </p:cNvPr>
          <p:cNvSpPr txBox="1"/>
          <p:nvPr/>
        </p:nvSpPr>
        <p:spPr>
          <a:xfrm>
            <a:off x="4171950" y="6274356"/>
            <a:ext cx="1543049" cy="36933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2F49995-FC35-EEDB-5582-4FA78C4D85C5}"/>
              </a:ext>
            </a:extLst>
          </p:cNvPr>
          <p:cNvSpPr txBox="1"/>
          <p:nvPr/>
        </p:nvSpPr>
        <p:spPr>
          <a:xfrm>
            <a:off x="7420131" y="1439056"/>
            <a:ext cx="4407108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CHÂEAU LAURENS  à AGDE</a:t>
            </a:r>
          </a:p>
          <a:p>
            <a:endParaRPr lang="fr-FR" sz="2400" b="1" i="1" dirty="0"/>
          </a:p>
          <a:p>
            <a:r>
              <a:rPr lang="fr-FR" sz="2400" b="1" i="1" dirty="0"/>
              <a:t>FOLIE de l’ ART NOUVEAU</a:t>
            </a:r>
          </a:p>
          <a:p>
            <a:endParaRPr lang="fr-FR" sz="2400" b="1" i="1" dirty="0"/>
          </a:p>
          <a:p>
            <a:r>
              <a:rPr lang="fr-FR" sz="2400" b="1" i="1" dirty="0"/>
              <a:t>Voulue par un Amateur d’Art fortuné</a:t>
            </a:r>
          </a:p>
          <a:p>
            <a:r>
              <a:rPr lang="fr-FR" sz="2400" b="1" i="1" dirty="0"/>
              <a:t> et amoureux de la cantatrice Louise BLOT</a:t>
            </a:r>
          </a:p>
          <a:p>
            <a:endParaRPr lang="fr-FR" sz="2400" b="1" i="1" dirty="0"/>
          </a:p>
          <a:p>
            <a:r>
              <a:rPr lang="fr-FR" sz="2400" b="1" i="1" dirty="0"/>
              <a:t>Située à AGDE domaine de Belle Isle</a:t>
            </a:r>
          </a:p>
        </p:txBody>
      </p:sp>
    </p:spTree>
    <p:extLst>
      <p:ext uri="{BB962C8B-B14F-4D97-AF65-F5344CB8AC3E}">
        <p14:creationId xmlns:p14="http://schemas.microsoft.com/office/powerpoint/2010/main" val="217206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8C406E3E-08A4-6248-2987-4518C1C6DA35}"/>
              </a:ext>
            </a:extLst>
          </p:cNvPr>
          <p:cNvSpPr txBox="1"/>
          <p:nvPr/>
        </p:nvSpPr>
        <p:spPr>
          <a:xfrm>
            <a:off x="1175656" y="1058091"/>
            <a:ext cx="1029353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Lorient  Vous A Présenté Sur Une Suggestion Folie De L’Art Nouveau Le Château Laurens Agde  ( Hérault )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BD14A09-B1BC-FE89-719F-E2AE0B1535FA}"/>
              </a:ext>
            </a:extLst>
          </p:cNvPr>
          <p:cNvSpPr txBox="1"/>
          <p:nvPr/>
        </p:nvSpPr>
        <p:spPr>
          <a:xfrm>
            <a:off x="3709850" y="3136612"/>
            <a:ext cx="10162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5EC4BFD6-7F7A-4EAE-5CAA-99CC4235D0E5}"/>
              </a:ext>
            </a:extLst>
          </p:cNvPr>
          <p:cNvSpPr txBox="1"/>
          <p:nvPr/>
        </p:nvSpPr>
        <p:spPr>
          <a:xfrm>
            <a:off x="5473337" y="4978941"/>
            <a:ext cx="709313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1850843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doors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</TotalTime>
  <Words>459</Words>
  <Application>Microsoft Office PowerPoint</Application>
  <PresentationFormat>Grand écran</PresentationFormat>
  <Paragraphs>83</Paragraphs>
  <Slides>28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28</vt:i4>
      </vt:variant>
    </vt:vector>
  </HeadingPairs>
  <TitlesOfParts>
    <vt:vector size="32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11</cp:revision>
  <dcterms:created xsi:type="dcterms:W3CDTF">2025-02-14T13:46:34Z</dcterms:created>
  <dcterms:modified xsi:type="dcterms:W3CDTF">2025-03-04T10:12:53Z</dcterms:modified>
</cp:coreProperties>
</file>