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93" r:id="rId2"/>
    <p:sldId id="291" r:id="rId3"/>
    <p:sldId id="294" r:id="rId4"/>
    <p:sldId id="292" r:id="rId5"/>
    <p:sldId id="295" r:id="rId6"/>
    <p:sldId id="275" r:id="rId7"/>
    <p:sldId id="287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4" r:id="rId16"/>
    <p:sldId id="285" r:id="rId17"/>
    <p:sldId id="286" r:id="rId18"/>
    <p:sldId id="288" r:id="rId19"/>
    <p:sldId id="289" r:id="rId20"/>
    <p:sldId id="290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62" r:id="rId29"/>
    <p:sldId id="263" r:id="rId30"/>
    <p:sldId id="265" r:id="rId31"/>
    <p:sldId id="264" r:id="rId32"/>
    <p:sldId id="266" r:id="rId33"/>
    <p:sldId id="267" r:id="rId34"/>
    <p:sldId id="256" r:id="rId35"/>
    <p:sldId id="257" r:id="rId36"/>
    <p:sldId id="258" r:id="rId37"/>
    <p:sldId id="259" r:id="rId38"/>
    <p:sldId id="260" r:id="rId39"/>
    <p:sldId id="261" r:id="rId40"/>
    <p:sldId id="296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11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293" y="27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E2F37-E88E-4562-AA66-6B26087DA86E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75226-A938-4204-81EE-CE804DCC3F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705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B75226-A938-4204-81EE-CE804DCC3F92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642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C52BE-074A-19B9-B562-8523055A1C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49B016-96B2-4C4F-2E5D-5793B2B7D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8C26B0-034E-BDC5-2626-EB7197709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9B90B-681B-536D-7B32-B9D4F7074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AE2526-103C-903F-2184-5C5937C43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00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D70F3-FAF1-628C-8430-615C0A47B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0B4CCB-CAD2-A9AA-09D0-52036420A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2E1095-63C1-5700-9598-53E752CB3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06711D-FB16-AD55-C2F3-2798DC2D2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B06065-0AB2-EA7A-CFA0-02570EE1F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91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6B0BB-2A5D-4476-6C5A-54F9AB05B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B69D3A-A34D-C60E-C66B-6BBA48456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BE8505-0EA4-050B-CCA7-1ECAD21EE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EBB947-3849-7FAF-E71B-5891E8B59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8CBE22-F49C-E9F3-C8D3-4E1B1E053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13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6599B4-C187-961E-680B-966AC9EBB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E1560C-5D58-55E6-49B2-33CE38AE5A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77C21D-8E62-61C1-C347-7B20BF9147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EED188-3FA2-9F9B-F8B0-D40D61350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0B266E-E329-37A7-0782-1D799110F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562E46-5B13-5943-DF86-88B4EFA52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16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352AB2-E69C-45DD-86E2-32DFE30D4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8FA644-7051-9379-27A0-0703EEFBE7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75A09D-3893-4AD3-7EC1-D33358781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CD3E3C-1A7E-673A-21B2-7EE15F6CC7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C01E78-02AC-4573-06F6-AD356DF5D6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55B1F25-0E5E-0250-42A0-049BD0FDF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273206-FE2C-78E4-AB30-5E47703D0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4F4DA9B-009A-40CA-990D-4808605F2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9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409A1-4E20-E363-2FB7-C77FE27D6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CC8E6F4-08E0-3A86-68BF-35FB4239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88351A-C257-64B2-35ED-C8B6C6109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6DE562-1BA8-4B04-3EAF-68A9F1560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45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F73B190-3611-AACD-F67E-B805CBB97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8C80DD-9CC5-66A4-48BC-8C607A4D1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F32899-8202-1DA2-EF26-282A2132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03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428AF-1DD1-2C3F-3AF1-133F6FB2A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CC98ED-C050-4CF8-E678-D1EEF4192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FF481E-475F-2A21-F909-EEEECC6D7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155118-DEB1-CE60-1B50-41DAEE31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BC147CA-FF18-A2E6-AE50-6907C0052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7450DE-D975-475F-AE88-F78385E12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2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6E5C36-5673-C54C-5291-196E9E3BD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4566BC-F796-53C2-3502-833738C658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69FA17-2816-56CC-3712-18302B800C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646C9C-E991-6EC8-B95B-3BFA2B9F8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52F88D-7766-267A-39AB-670E1B6EB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BE2EA-2DE4-353D-A9EE-3640B1923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07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EDABA3-D866-0537-C697-50C0747BC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229325E-26E3-99F5-8538-1673691E4A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97086-A8B3-7E90-73CA-D8EF9E579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F3E285-F716-4ED9-F2AC-FE8E02770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25112C-5123-0762-37F5-7E5C3E3FD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8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CEBB9F-F9C3-9A43-543C-A544799145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B661A2-C851-CD96-A9A6-1071EDDC67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6C5A3D-8341-D700-2DE3-819339731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C7C497-270F-ED77-4FAC-3180C9007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E5C024-840C-C173-620E-CB9B23556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09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CF42BE-1D29-C1FA-C73D-98B016807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A56553-C04F-298B-827F-5733B6727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AD3BB2-E24E-6CE1-96F6-15CC00A5A9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D753C-BD51-4902-8A10-EDB56D4102F9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2FF938-5E5D-61B3-B633-FD7082ACCC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BDC97A-409F-81BF-5C93-8617876535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A1C04-B1A1-421F-A689-0648961F88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77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2D5236-D3B0-557C-14B4-0811AA4AD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388" y="2196698"/>
            <a:ext cx="7680001" cy="37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6461A1A-1A24-3B9D-4DA9-23DD3C171C78}"/>
              </a:ext>
            </a:extLst>
          </p:cNvPr>
          <p:cNvSpPr/>
          <p:nvPr/>
        </p:nvSpPr>
        <p:spPr>
          <a:xfrm>
            <a:off x="1627322" y="185980"/>
            <a:ext cx="91749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Emilie-Romagne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4C91F48-E862-A46B-0CB2-0A2973941CBF}"/>
              </a:ext>
            </a:extLst>
          </p:cNvPr>
          <p:cNvSpPr txBox="1"/>
          <p:nvPr/>
        </p:nvSpPr>
        <p:spPr>
          <a:xfrm>
            <a:off x="1627322" y="1334124"/>
            <a:ext cx="949639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Richesses de la Dolce Vita Italienne</a:t>
            </a:r>
          </a:p>
        </p:txBody>
      </p:sp>
    </p:spTree>
    <p:extLst>
      <p:ext uri="{BB962C8B-B14F-4D97-AF65-F5344CB8AC3E}">
        <p14:creationId xmlns:p14="http://schemas.microsoft.com/office/powerpoint/2010/main" val="407734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  <p:sndAc>
          <p:stSnd loop="1">
            <p:snd r:embed="rId2" name="A Comme Amour - Richard Clayderman (Official Video).wav"/>
          </p:stSnd>
        </p:sndAc>
      </p:transition>
    </mc:Choice>
    <mc:Fallback xmlns="">
      <p:transition spd="slow" advClick="0" advTm="9000">
        <p:fade/>
        <p:sndAc>
          <p:stSnd loop="1">
            <p:snd r:embed="rId4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B74D2-BE26-A5BA-7394-911B62DDBC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853" y="534222"/>
            <a:ext cx="6237002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454A2FB-09E0-6A22-7452-0FDB9EF29E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984" t="10565" r="26325" b="8949"/>
          <a:stretch/>
        </p:blipFill>
        <p:spPr>
          <a:xfrm rot="377032">
            <a:off x="7745946" y="2304118"/>
            <a:ext cx="3568734" cy="402020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3911C79-9B17-A3AE-52B5-02913F1905DB}"/>
              </a:ext>
            </a:extLst>
          </p:cNvPr>
          <p:cNvSpPr txBox="1"/>
          <p:nvPr/>
        </p:nvSpPr>
        <p:spPr>
          <a:xfrm>
            <a:off x="1168068" y="4754118"/>
            <a:ext cx="65074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Région Emilie – Romagne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RAVENNE – BOLOGNE – PARME – et République SAINT MARIN</a:t>
            </a:r>
          </a:p>
        </p:txBody>
      </p:sp>
    </p:spTree>
    <p:extLst>
      <p:ext uri="{BB962C8B-B14F-4D97-AF65-F5344CB8AC3E}">
        <p14:creationId xmlns:p14="http://schemas.microsoft.com/office/powerpoint/2010/main" val="79892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589FE12-D616-CBA1-F7D1-842DC14B17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668" y="154983"/>
            <a:ext cx="6300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920679-9DDD-2E85-81FA-A43796DE02F0}"/>
              </a:ext>
            </a:extLst>
          </p:cNvPr>
          <p:cNvSpPr txBox="1"/>
          <p:nvPr/>
        </p:nvSpPr>
        <p:spPr>
          <a:xfrm>
            <a:off x="7697078" y="2902729"/>
            <a:ext cx="41070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centres d’intérêt de la région</a:t>
            </a:r>
          </a:p>
          <a:p>
            <a:endParaRPr lang="fr-FR" sz="2400" b="1" i="1" dirty="0"/>
          </a:p>
          <a:p>
            <a:r>
              <a:rPr lang="fr-FR" sz="2400" b="1" i="1" dirty="0"/>
              <a:t> EMILIE - ROMAGNE</a:t>
            </a:r>
          </a:p>
        </p:txBody>
      </p:sp>
    </p:spTree>
    <p:extLst>
      <p:ext uri="{BB962C8B-B14F-4D97-AF65-F5344CB8AC3E}">
        <p14:creationId xmlns:p14="http://schemas.microsoft.com/office/powerpoint/2010/main" val="303589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8716237-C496-E6C3-A908-A167905501A2}"/>
              </a:ext>
            </a:extLst>
          </p:cNvPr>
          <p:cNvSpPr txBox="1"/>
          <p:nvPr/>
        </p:nvSpPr>
        <p:spPr>
          <a:xfrm>
            <a:off x="3145743" y="545725"/>
            <a:ext cx="7687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 balade gourmande en Emilie - Romagne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402C079-F423-3570-C849-C05A717B01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9097" y="1007390"/>
            <a:ext cx="9721780" cy="5401159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236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F94DA81-534A-DD20-6161-F7F83A4F2719}"/>
              </a:ext>
            </a:extLst>
          </p:cNvPr>
          <p:cNvSpPr txBox="1"/>
          <p:nvPr/>
        </p:nvSpPr>
        <p:spPr>
          <a:xfrm>
            <a:off x="1322522" y="917913"/>
            <a:ext cx="95469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</a:t>
            </a:r>
            <a:r>
              <a:rPr lang="fr-FR" sz="2400" b="1" i="1" dirty="0"/>
              <a:t>Je vous invite pour découvrir les richesses de la DOLCE VITA  Italienne</a:t>
            </a:r>
          </a:p>
          <a:p>
            <a:endParaRPr lang="fr-FR" sz="2400" b="1" i="1" dirty="0"/>
          </a:p>
          <a:p>
            <a:r>
              <a:rPr lang="fr-FR" sz="2400" b="1" i="1" dirty="0"/>
              <a:t>                                          en région EMILIE ROMAGNE</a:t>
            </a:r>
          </a:p>
          <a:p>
            <a:endParaRPr lang="fr-FR" sz="2400" b="1" i="1" dirty="0"/>
          </a:p>
          <a:p>
            <a:r>
              <a:rPr lang="fr-FR" sz="2400" b="1" i="1" dirty="0"/>
              <a:t>Clichés et découverte de   RAVENNE</a:t>
            </a:r>
          </a:p>
          <a:p>
            <a:r>
              <a:rPr lang="fr-FR" sz="2400" b="1" i="1" dirty="0"/>
              <a:t>   </a:t>
            </a:r>
          </a:p>
          <a:p>
            <a:r>
              <a:rPr lang="fr-FR" sz="2400" b="1" i="1" dirty="0"/>
              <a:t>                                                 BOLOGNE</a:t>
            </a:r>
          </a:p>
          <a:p>
            <a:endParaRPr lang="fr-FR" sz="2400" b="1" i="1" dirty="0"/>
          </a:p>
          <a:p>
            <a:r>
              <a:rPr lang="fr-FR" sz="2400" b="1" i="1" dirty="0"/>
              <a:t>                                                       PARME</a:t>
            </a:r>
          </a:p>
          <a:p>
            <a:r>
              <a:rPr lang="fr-FR" sz="2400" b="1" i="1" dirty="0"/>
              <a:t>                      </a:t>
            </a:r>
          </a:p>
          <a:p>
            <a:r>
              <a:rPr lang="fr-FR" sz="2400" b="1" i="1" dirty="0"/>
              <a:t>                                                          et la République de  SAINT MARIN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   PALAIS  -  PLACES  -  MUSEES -   MONUMENTS RELIGIEUX  -  PATRIMOINE </a:t>
            </a:r>
          </a:p>
        </p:txBody>
      </p:sp>
    </p:spTree>
    <p:extLst>
      <p:ext uri="{BB962C8B-B14F-4D97-AF65-F5344CB8AC3E}">
        <p14:creationId xmlns:p14="http://schemas.microsoft.com/office/powerpoint/2010/main" val="30781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19582F-7125-20B2-B076-C81714C5F7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33" y="546480"/>
            <a:ext cx="2514014" cy="378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106454-80B0-A1D1-3728-997E35856F6D}"/>
              </a:ext>
            </a:extLst>
          </p:cNvPr>
          <p:cNvSpPr txBox="1"/>
          <p:nvPr/>
        </p:nvSpPr>
        <p:spPr>
          <a:xfrm>
            <a:off x="238467" y="4794762"/>
            <a:ext cx="3735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Mausolée Galla Placidia</a:t>
            </a:r>
          </a:p>
          <a:p>
            <a:r>
              <a:rPr lang="fr-FR" sz="2400" b="1" i="1" dirty="0"/>
              <a:t>  et détail voûte décorée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62862E-1D09-480E-E467-175AFFF085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085" y="1894847"/>
            <a:ext cx="7200000" cy="36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F7229D-F36D-325F-873C-2241E13336B2}"/>
              </a:ext>
            </a:extLst>
          </p:cNvPr>
          <p:cNvSpPr txBox="1"/>
          <p:nvPr/>
        </p:nvSpPr>
        <p:spPr>
          <a:xfrm>
            <a:off x="6861823" y="1266521"/>
            <a:ext cx="3084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RAVENNE</a:t>
            </a:r>
          </a:p>
        </p:txBody>
      </p:sp>
    </p:spTree>
    <p:extLst>
      <p:ext uri="{BB962C8B-B14F-4D97-AF65-F5344CB8AC3E}">
        <p14:creationId xmlns:p14="http://schemas.microsoft.com/office/powerpoint/2010/main" val="4807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15C5E0-777C-77FA-99DB-EE31BA1BE6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890" y="387000"/>
            <a:ext cx="9614220" cy="6084000"/>
          </a:xfrm>
          <a:prstGeom prst="rect">
            <a:avLst/>
          </a:prstGeom>
          <a:ln w="2286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21D951-7EFE-A560-3011-789D401E448F}"/>
              </a:ext>
            </a:extLst>
          </p:cNvPr>
          <p:cNvSpPr txBox="1"/>
          <p:nvPr/>
        </p:nvSpPr>
        <p:spPr>
          <a:xfrm>
            <a:off x="1423792" y="387000"/>
            <a:ext cx="100580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‘Bon Pasteur’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Du mausolée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Galla Placidia</a:t>
            </a:r>
          </a:p>
        </p:txBody>
      </p:sp>
    </p:spTree>
    <p:extLst>
      <p:ext uri="{BB962C8B-B14F-4D97-AF65-F5344CB8AC3E}">
        <p14:creationId xmlns:p14="http://schemas.microsoft.com/office/powerpoint/2010/main" val="41664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E82C081-14BA-FE78-1569-FBD443B0586F}"/>
              </a:ext>
            </a:extLst>
          </p:cNvPr>
          <p:cNvSpPr txBox="1"/>
          <p:nvPr/>
        </p:nvSpPr>
        <p:spPr>
          <a:xfrm>
            <a:off x="3285641" y="5734373"/>
            <a:ext cx="5997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A559F91-095D-7419-95B4-B3F0011F7B4D}"/>
              </a:ext>
            </a:extLst>
          </p:cNvPr>
          <p:cNvSpPr txBox="1"/>
          <p:nvPr/>
        </p:nvSpPr>
        <p:spPr>
          <a:xfrm>
            <a:off x="9283485" y="3215794"/>
            <a:ext cx="2293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Mosaïques de la Basilique Saint Vital - RAVENNE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0C38D00-8D83-F527-B506-B761C6950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373" y="639000"/>
            <a:ext cx="8370000" cy="55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7061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73C5C1-F889-E30E-A5DF-1724F83A8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539" y="369000"/>
            <a:ext cx="9274639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880897-A753-B29F-D909-90A92884403D}"/>
              </a:ext>
            </a:extLst>
          </p:cNvPr>
          <p:cNvSpPr txBox="1"/>
          <p:nvPr/>
        </p:nvSpPr>
        <p:spPr>
          <a:xfrm>
            <a:off x="0" y="2274838"/>
            <a:ext cx="2516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Musée Mar de Ravenne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Mosaïques de Chagall et de Georges Mathieu</a:t>
            </a:r>
          </a:p>
        </p:txBody>
      </p:sp>
    </p:spTree>
    <p:extLst>
      <p:ext uri="{BB962C8B-B14F-4D97-AF65-F5344CB8AC3E}">
        <p14:creationId xmlns:p14="http://schemas.microsoft.com/office/powerpoint/2010/main" val="338708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AA6C55-F650-C5DA-B222-45AEB9046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431" y="638999"/>
            <a:ext cx="5580000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13581-B7F2-352F-0157-78AAF952AA7D}"/>
              </a:ext>
            </a:extLst>
          </p:cNvPr>
          <p:cNvSpPr txBox="1"/>
          <p:nvPr/>
        </p:nvSpPr>
        <p:spPr>
          <a:xfrm>
            <a:off x="7874172" y="3013501"/>
            <a:ext cx="365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salle d’exposition du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Musée Mar  de RAVENNE</a:t>
            </a:r>
          </a:p>
        </p:txBody>
      </p:sp>
    </p:spTree>
    <p:extLst>
      <p:ext uri="{BB962C8B-B14F-4D97-AF65-F5344CB8AC3E}">
        <p14:creationId xmlns:p14="http://schemas.microsoft.com/office/powerpoint/2010/main" val="357274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087C2F-49D0-EE82-D763-0BD66CA69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009" y="531000"/>
            <a:ext cx="5796000" cy="57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13AE6-1E4D-21CE-25D7-B00915B1A504}"/>
              </a:ext>
            </a:extLst>
          </p:cNvPr>
          <p:cNvSpPr txBox="1"/>
          <p:nvPr/>
        </p:nvSpPr>
        <p:spPr>
          <a:xfrm>
            <a:off x="680272" y="3188311"/>
            <a:ext cx="3487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Musée d’Arts de RAVENNE</a:t>
            </a:r>
          </a:p>
        </p:txBody>
      </p:sp>
    </p:spTree>
    <p:extLst>
      <p:ext uri="{BB962C8B-B14F-4D97-AF65-F5344CB8AC3E}">
        <p14:creationId xmlns:p14="http://schemas.microsoft.com/office/powerpoint/2010/main" val="100017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CC12A0-C856-8DE1-3E91-3396545F2A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359" y="361546"/>
            <a:ext cx="9504000" cy="613490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70B5F3-E68F-1E21-A4DC-2E7945764CB2}"/>
              </a:ext>
            </a:extLst>
          </p:cNvPr>
          <p:cNvSpPr txBox="1"/>
          <p:nvPr/>
        </p:nvSpPr>
        <p:spPr>
          <a:xfrm>
            <a:off x="9984319" y="2673974"/>
            <a:ext cx="20406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Basilique Saint Vital de Ravenne</a:t>
            </a:r>
          </a:p>
          <a:p>
            <a:endParaRPr lang="fr-FR" sz="2400" b="1" i="1" dirty="0"/>
          </a:p>
          <a:p>
            <a:r>
              <a:rPr lang="fr-FR" sz="2400" b="1" i="1" dirty="0"/>
              <a:t> décor de la nef</a:t>
            </a:r>
          </a:p>
        </p:txBody>
      </p:sp>
    </p:spTree>
    <p:extLst>
      <p:ext uri="{BB962C8B-B14F-4D97-AF65-F5344CB8AC3E}">
        <p14:creationId xmlns:p14="http://schemas.microsoft.com/office/powerpoint/2010/main" val="356029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32C84D-4744-2C26-5CDC-F69F5930F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000" y="307777"/>
            <a:ext cx="9936000" cy="5686028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61BBBF-5FC1-7ABE-70BF-7676CC25EF25}"/>
              </a:ext>
            </a:extLst>
          </p:cNvPr>
          <p:cNvSpPr txBox="1"/>
          <p:nvPr/>
        </p:nvSpPr>
        <p:spPr>
          <a:xfrm>
            <a:off x="384284" y="5993805"/>
            <a:ext cx="12075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i="1" dirty="0"/>
              <a:t>en Basilique Saint Vital de Ravenne : Théodora (impératrice de Byzance) parée de grenats et émeraudes, entourée des servantes et chambellans – Mosaïque du 6eme siècle</a:t>
            </a:r>
          </a:p>
        </p:txBody>
      </p:sp>
    </p:spTree>
    <p:extLst>
      <p:ext uri="{BB962C8B-B14F-4D97-AF65-F5344CB8AC3E}">
        <p14:creationId xmlns:p14="http://schemas.microsoft.com/office/powerpoint/2010/main" val="160538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27E564-9222-BB1B-0A17-69BE0E861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431" y="1404888"/>
            <a:ext cx="5427681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0072DE-03BD-80A0-925E-BF3E1A7D118C}"/>
              </a:ext>
            </a:extLst>
          </p:cNvPr>
          <p:cNvSpPr txBox="1"/>
          <p:nvPr/>
        </p:nvSpPr>
        <p:spPr>
          <a:xfrm>
            <a:off x="1331939" y="5184888"/>
            <a:ext cx="51448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façade de la basilique Saint Vital de RAVENNE</a:t>
            </a:r>
          </a:p>
          <a:p>
            <a:endParaRPr lang="fr-FR" sz="2400" b="1" i="1" dirty="0"/>
          </a:p>
          <a:p>
            <a:r>
              <a:rPr lang="fr-FR" sz="2400" b="1" i="1" dirty="0"/>
              <a:t>    et la Nef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5AC3BBD-C217-AC41-E706-C89EE9C1C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1950" y="639000"/>
            <a:ext cx="4187619" cy="55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041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21CD6B-DE9C-496B-5F06-E45856C1E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212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ADE7D-BBEB-0C30-E4B1-B7DB7A86EE04}"/>
              </a:ext>
            </a:extLst>
          </p:cNvPr>
          <p:cNvSpPr txBox="1"/>
          <p:nvPr/>
        </p:nvSpPr>
        <p:spPr>
          <a:xfrm>
            <a:off x="295914" y="3116193"/>
            <a:ext cx="2867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</a:t>
            </a:r>
            <a:r>
              <a:rPr lang="fr-FR" sz="2400" b="1" i="1" dirty="0">
                <a:solidFill>
                  <a:schemeClr val="bg1"/>
                </a:solidFill>
              </a:rPr>
              <a:t>RAVENNE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Place del Popolo</a:t>
            </a:r>
          </a:p>
        </p:txBody>
      </p:sp>
    </p:spTree>
    <p:extLst>
      <p:ext uri="{BB962C8B-B14F-4D97-AF65-F5344CB8AC3E}">
        <p14:creationId xmlns:p14="http://schemas.microsoft.com/office/powerpoint/2010/main" val="30201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0E76E2-D888-0D00-B703-EF150156C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241" y="279000"/>
            <a:ext cx="921389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328B8-4AE9-8E36-52BB-8382A320BABE}"/>
              </a:ext>
            </a:extLst>
          </p:cNvPr>
          <p:cNvSpPr txBox="1"/>
          <p:nvPr/>
        </p:nvSpPr>
        <p:spPr>
          <a:xfrm>
            <a:off x="9905277" y="3429000"/>
            <a:ext cx="2448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Nef et abside de la basilique Saint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Apollinaire le Neuf</a:t>
            </a:r>
          </a:p>
        </p:txBody>
      </p:sp>
    </p:spTree>
    <p:extLst>
      <p:ext uri="{BB962C8B-B14F-4D97-AF65-F5344CB8AC3E}">
        <p14:creationId xmlns:p14="http://schemas.microsoft.com/office/powerpoint/2010/main" val="29658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5480BA-3711-2746-F7B5-55E4ABA16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161" y="394376"/>
            <a:ext cx="4392000" cy="5857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35ADA-922B-5144-D628-43D930E3DEBD}"/>
              </a:ext>
            </a:extLst>
          </p:cNvPr>
          <p:cNvSpPr txBox="1"/>
          <p:nvPr/>
        </p:nvSpPr>
        <p:spPr>
          <a:xfrm>
            <a:off x="244040" y="3323289"/>
            <a:ext cx="4474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Baptistère des orthodoxes du 5eme siècle  RAVENNE</a:t>
            </a:r>
          </a:p>
        </p:txBody>
      </p:sp>
    </p:spTree>
    <p:extLst>
      <p:ext uri="{BB962C8B-B14F-4D97-AF65-F5344CB8AC3E}">
        <p14:creationId xmlns:p14="http://schemas.microsoft.com/office/powerpoint/2010/main" val="251069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8DCF2C87-E1A0-EE21-8391-1DEFFC868DA0}"/>
              </a:ext>
            </a:extLst>
          </p:cNvPr>
          <p:cNvSpPr txBox="1"/>
          <p:nvPr/>
        </p:nvSpPr>
        <p:spPr>
          <a:xfrm>
            <a:off x="9034988" y="3181659"/>
            <a:ext cx="24949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Basilique Saint Apollinaire le neuf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Ravenne</a:t>
            </a:r>
          </a:p>
          <a:p>
            <a:endParaRPr lang="fr-FR" b="1" i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A70A494-53B0-F9F4-11DA-F500EBF57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16" y="639000"/>
            <a:ext cx="8359576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279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6373227-28B9-9B0C-72F9-7D357A068F88}"/>
              </a:ext>
            </a:extLst>
          </p:cNvPr>
          <p:cNvSpPr txBox="1"/>
          <p:nvPr/>
        </p:nvSpPr>
        <p:spPr>
          <a:xfrm>
            <a:off x="3096768" y="5782792"/>
            <a:ext cx="6180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décor de Saint Apollinaire le Neuf - Ravenne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3A3F3F1-32B9-E189-7109-0767D7E7D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61" y="1269000"/>
            <a:ext cx="11456877" cy="432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5814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E7C9F8F-7635-2417-B0C1-E2A4DDCAD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237" y="315000"/>
            <a:ext cx="4403643" cy="62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B1A83C-4DE3-4FAB-EF95-CF7A120CAA2D}"/>
              </a:ext>
            </a:extLst>
          </p:cNvPr>
          <p:cNvSpPr txBox="1"/>
          <p:nvPr/>
        </p:nvSpPr>
        <p:spPr>
          <a:xfrm>
            <a:off x="690427" y="3867912"/>
            <a:ext cx="40773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RAVENNE principaux monuments</a:t>
            </a:r>
          </a:p>
        </p:txBody>
      </p:sp>
    </p:spTree>
    <p:extLst>
      <p:ext uri="{BB962C8B-B14F-4D97-AF65-F5344CB8AC3E}">
        <p14:creationId xmlns:p14="http://schemas.microsoft.com/office/powerpoint/2010/main" val="247411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E185C0-5966-1381-97E4-B1746893C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11" y="268554"/>
            <a:ext cx="5040000" cy="3780000"/>
          </a:xfrm>
          <a:prstGeom prst="rect">
            <a:avLst/>
          </a:prstGeom>
          <a:ln w="889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6609C2-3698-98FE-8CF6-3444D5F73318}"/>
              </a:ext>
            </a:extLst>
          </p:cNvPr>
          <p:cNvSpPr txBox="1"/>
          <p:nvPr/>
        </p:nvSpPr>
        <p:spPr>
          <a:xfrm>
            <a:off x="376424" y="4281872"/>
            <a:ext cx="48199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BOLOGNE – Basilique Sainte Pétrone – Nef 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Vue extérieure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F1A7B06-A167-9A93-D3C9-2767F7327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3376" y="2995722"/>
            <a:ext cx="6222213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DD7325F-4561-DA8A-3AEA-250480A18E13}"/>
              </a:ext>
            </a:extLst>
          </p:cNvPr>
          <p:cNvSpPr txBox="1"/>
          <p:nvPr/>
        </p:nvSpPr>
        <p:spPr>
          <a:xfrm>
            <a:off x="8139859" y="2534057"/>
            <a:ext cx="3177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>
                <a:solidFill>
                  <a:schemeClr val="bg1"/>
                </a:solidFill>
              </a:rPr>
              <a:t>BOLOGNE</a:t>
            </a:r>
          </a:p>
        </p:txBody>
      </p:sp>
    </p:spTree>
    <p:extLst>
      <p:ext uri="{BB962C8B-B14F-4D97-AF65-F5344CB8AC3E}">
        <p14:creationId xmlns:p14="http://schemas.microsoft.com/office/powerpoint/2010/main" val="14580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F130346-AAC7-1A4B-1E33-B39412413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000" y="240711"/>
            <a:ext cx="4284000" cy="637657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6B288EA-B81D-E62A-58F0-DFC8C3FA67D1}"/>
              </a:ext>
            </a:extLst>
          </p:cNvPr>
          <p:cNvSpPr txBox="1"/>
          <p:nvPr/>
        </p:nvSpPr>
        <p:spPr>
          <a:xfrm>
            <a:off x="8481834" y="2944855"/>
            <a:ext cx="2308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entrée Université de Bologne, fondée en 1088</a:t>
            </a:r>
          </a:p>
        </p:txBody>
      </p:sp>
    </p:spTree>
    <p:extLst>
      <p:ext uri="{BB962C8B-B14F-4D97-AF65-F5344CB8AC3E}">
        <p14:creationId xmlns:p14="http://schemas.microsoft.com/office/powerpoint/2010/main" val="20658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01868A-D435-2575-F6C5-6874743D7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938" y="639000"/>
            <a:ext cx="7440000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7AB7D-8C7C-1B7B-A088-9422AF336583}"/>
              </a:ext>
            </a:extLst>
          </p:cNvPr>
          <p:cNvSpPr txBox="1"/>
          <p:nvPr/>
        </p:nvSpPr>
        <p:spPr>
          <a:xfrm>
            <a:off x="279796" y="3309147"/>
            <a:ext cx="3270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Palais de briques avec arcades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Accursio  à  BOLOGNE</a:t>
            </a:r>
          </a:p>
        </p:txBody>
      </p:sp>
    </p:spTree>
    <p:extLst>
      <p:ext uri="{BB962C8B-B14F-4D97-AF65-F5344CB8AC3E}">
        <p14:creationId xmlns:p14="http://schemas.microsoft.com/office/powerpoint/2010/main" val="123800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F83689-D20F-61CD-E676-5C259E731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34" y="279000"/>
            <a:ext cx="870466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7EA5F8-C12A-8BF9-1E5E-97EDCC33881B}"/>
              </a:ext>
            </a:extLst>
          </p:cNvPr>
          <p:cNvSpPr txBox="1"/>
          <p:nvPr/>
        </p:nvSpPr>
        <p:spPr>
          <a:xfrm>
            <a:off x="9322127" y="3215795"/>
            <a:ext cx="2541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Place Majeure de Bologne</a:t>
            </a:r>
          </a:p>
        </p:txBody>
      </p:sp>
    </p:spTree>
    <p:extLst>
      <p:ext uri="{BB962C8B-B14F-4D97-AF65-F5344CB8AC3E}">
        <p14:creationId xmlns:p14="http://schemas.microsoft.com/office/powerpoint/2010/main" val="101897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524D48-51E1-3ADC-3C0B-E71618AAC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272" y="1292146"/>
            <a:ext cx="9363456" cy="4138047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A0EC1-75E7-AA31-2771-DD6EE7595969}"/>
              </a:ext>
            </a:extLst>
          </p:cNvPr>
          <p:cNvSpPr txBox="1"/>
          <p:nvPr/>
        </p:nvSpPr>
        <p:spPr>
          <a:xfrm>
            <a:off x="1697167" y="5565854"/>
            <a:ext cx="8989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Panorama de Bologne : de gauche à droite : palais Banchi – basilique Sainte Pétrone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Palais Notai et, celui de Accursio-   </a:t>
            </a:r>
          </a:p>
        </p:txBody>
      </p:sp>
    </p:spTree>
    <p:extLst>
      <p:ext uri="{BB962C8B-B14F-4D97-AF65-F5344CB8AC3E}">
        <p14:creationId xmlns:p14="http://schemas.microsoft.com/office/powerpoint/2010/main" val="6273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C2E993-784B-DFD7-7C7A-ED6A3CCCA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618" y="279000"/>
            <a:ext cx="789968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6F67AC-BE26-1166-D0F2-4E028086AC16}"/>
              </a:ext>
            </a:extLst>
          </p:cNvPr>
          <p:cNvSpPr txBox="1"/>
          <p:nvPr/>
        </p:nvSpPr>
        <p:spPr>
          <a:xfrm>
            <a:off x="171515" y="2274838"/>
            <a:ext cx="3161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aérienne BOLOGNE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Basilique Sainte Pétrone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Place Majeure</a:t>
            </a:r>
          </a:p>
        </p:txBody>
      </p:sp>
    </p:spTree>
    <p:extLst>
      <p:ext uri="{BB962C8B-B14F-4D97-AF65-F5344CB8AC3E}">
        <p14:creationId xmlns:p14="http://schemas.microsoft.com/office/powerpoint/2010/main" val="16884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A5C8D6-32D6-2F8B-6682-800144A8D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8713" y="613423"/>
            <a:ext cx="7144718" cy="535853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A52E7-B6C4-E41C-061B-6BAFA088DBF3}"/>
              </a:ext>
            </a:extLst>
          </p:cNvPr>
          <p:cNvSpPr txBox="1"/>
          <p:nvPr/>
        </p:nvSpPr>
        <p:spPr>
          <a:xfrm>
            <a:off x="5648409" y="5971962"/>
            <a:ext cx="2092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BOLOGNE</a:t>
            </a:r>
          </a:p>
        </p:txBody>
      </p:sp>
    </p:spTree>
    <p:extLst>
      <p:ext uri="{BB962C8B-B14F-4D97-AF65-F5344CB8AC3E}">
        <p14:creationId xmlns:p14="http://schemas.microsoft.com/office/powerpoint/2010/main" val="121470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FE33ECA-D29A-7BB1-491C-DDA16E9DB8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083" y="639000"/>
            <a:ext cx="7430344" cy="558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4BA374-5C6D-CDA4-16D6-EEBD42AF2619}"/>
              </a:ext>
            </a:extLst>
          </p:cNvPr>
          <p:cNvSpPr txBox="1"/>
          <p:nvPr/>
        </p:nvSpPr>
        <p:spPr>
          <a:xfrm>
            <a:off x="8635862" y="2780603"/>
            <a:ext cx="3254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PARME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dôme de la coupole romane</a:t>
            </a:r>
          </a:p>
        </p:txBody>
      </p:sp>
    </p:spTree>
    <p:extLst>
      <p:ext uri="{BB962C8B-B14F-4D97-AF65-F5344CB8AC3E}">
        <p14:creationId xmlns:p14="http://schemas.microsoft.com/office/powerpoint/2010/main" val="191148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B90161-6839-97C3-AE2C-6C9932375F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480504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9AE1DC-DEF8-37B5-6F49-B5B312CA9CF0}"/>
              </a:ext>
            </a:extLst>
          </p:cNvPr>
          <p:cNvSpPr txBox="1"/>
          <p:nvPr/>
        </p:nvSpPr>
        <p:spPr>
          <a:xfrm>
            <a:off x="4721536" y="6146663"/>
            <a:ext cx="5179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Place Garibaldi à PARME</a:t>
            </a:r>
          </a:p>
        </p:txBody>
      </p:sp>
    </p:spTree>
    <p:extLst>
      <p:ext uri="{BB962C8B-B14F-4D97-AF65-F5344CB8AC3E}">
        <p14:creationId xmlns:p14="http://schemas.microsoft.com/office/powerpoint/2010/main" val="350284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907875-2536-EEAA-B068-2F434CF17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767" y="481949"/>
            <a:ext cx="8496000" cy="5894101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BAEEB-6BDC-A9F9-1FCC-3F1679B28E1A}"/>
              </a:ext>
            </a:extLst>
          </p:cNvPr>
          <p:cNvSpPr txBox="1"/>
          <p:nvPr/>
        </p:nvSpPr>
        <p:spPr>
          <a:xfrm>
            <a:off x="1943767" y="385786"/>
            <a:ext cx="75731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Palais du Gouvernement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Place Garibaldi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Parme</a:t>
            </a:r>
          </a:p>
        </p:txBody>
      </p:sp>
    </p:spTree>
    <p:extLst>
      <p:ext uri="{BB962C8B-B14F-4D97-AF65-F5344CB8AC3E}">
        <p14:creationId xmlns:p14="http://schemas.microsoft.com/office/powerpoint/2010/main" val="410654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7C3F37-9444-B02D-EBC4-5622FFBF0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294987"/>
            <a:ext cx="9753600" cy="4087678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5BC31C-6EF9-B3C1-3C6D-0AA360B0BFB4}"/>
              </a:ext>
            </a:extLst>
          </p:cNvPr>
          <p:cNvSpPr txBox="1"/>
          <p:nvPr/>
        </p:nvSpPr>
        <p:spPr>
          <a:xfrm>
            <a:off x="4629654" y="5563013"/>
            <a:ext cx="5315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PARME Palais della Pilotta</a:t>
            </a:r>
          </a:p>
        </p:txBody>
      </p:sp>
    </p:spTree>
    <p:extLst>
      <p:ext uri="{BB962C8B-B14F-4D97-AF65-F5344CB8AC3E}">
        <p14:creationId xmlns:p14="http://schemas.microsoft.com/office/powerpoint/2010/main" val="121217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87AE97-2594-7F91-946A-B4E24C287C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8080" y="500082"/>
            <a:ext cx="4392000" cy="585783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7FB3BF-EFB8-4720-11AB-E24CF9D000C3}"/>
              </a:ext>
            </a:extLst>
          </p:cNvPr>
          <p:cNvSpPr txBox="1"/>
          <p:nvPr/>
        </p:nvSpPr>
        <p:spPr>
          <a:xfrm>
            <a:off x="434572" y="3198166"/>
            <a:ext cx="5300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PARME – le Baptistère</a:t>
            </a:r>
          </a:p>
        </p:txBody>
      </p:sp>
    </p:spTree>
    <p:extLst>
      <p:ext uri="{BB962C8B-B14F-4D97-AF65-F5344CB8AC3E}">
        <p14:creationId xmlns:p14="http://schemas.microsoft.com/office/powerpoint/2010/main" val="358349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FF5668-A3DE-B18F-5B3B-AE294808E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5385" y="279000"/>
            <a:ext cx="848484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2604F-4E9B-E0BC-51B1-FD9DCEB9D1C6}"/>
              </a:ext>
            </a:extLst>
          </p:cNvPr>
          <p:cNvSpPr txBox="1"/>
          <p:nvPr/>
        </p:nvSpPr>
        <p:spPr>
          <a:xfrm>
            <a:off x="9420232" y="2828835"/>
            <a:ext cx="2278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PARME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4804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7AB3880-9AD2-0AFA-5CBD-647439A0CA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128" y="279000"/>
            <a:ext cx="7444607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7E12BA-10F1-BF14-B86A-088DC9B053F4}"/>
              </a:ext>
            </a:extLst>
          </p:cNvPr>
          <p:cNvSpPr txBox="1"/>
          <p:nvPr/>
        </p:nvSpPr>
        <p:spPr>
          <a:xfrm>
            <a:off x="5106589" y="5460324"/>
            <a:ext cx="7710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Tour Montale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République de Saint Marin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439FE6E-3ECD-7FDE-05C9-60BA4C5008F6}"/>
              </a:ext>
            </a:extLst>
          </p:cNvPr>
          <p:cNvSpPr txBox="1"/>
          <p:nvPr/>
        </p:nvSpPr>
        <p:spPr>
          <a:xfrm>
            <a:off x="8813830" y="797510"/>
            <a:ext cx="30376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route en lacets grimpe vers les tours médiévales de la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République SAINT MARIN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accroché au Mont TITANO nid d’aigle, protégé par une triple enceinte fortifiée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Escaliers nombreux bordés de commerces</a:t>
            </a:r>
          </a:p>
        </p:txBody>
      </p:sp>
    </p:spTree>
    <p:extLst>
      <p:ext uri="{BB962C8B-B14F-4D97-AF65-F5344CB8AC3E}">
        <p14:creationId xmlns:p14="http://schemas.microsoft.com/office/powerpoint/2010/main" val="43513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021B03-98F1-EA4F-7008-7E448B8C8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319414"/>
            <a:ext cx="112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C52D5-680C-BF02-ED29-18C2A5ADAA97}"/>
              </a:ext>
            </a:extLst>
          </p:cNvPr>
          <p:cNvSpPr txBox="1"/>
          <p:nvPr/>
        </p:nvSpPr>
        <p:spPr>
          <a:xfrm>
            <a:off x="3229340" y="831352"/>
            <a:ext cx="8017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Tour de Cesta – République de Saint Marin</a:t>
            </a:r>
          </a:p>
        </p:txBody>
      </p:sp>
    </p:spTree>
    <p:extLst>
      <p:ext uri="{BB962C8B-B14F-4D97-AF65-F5344CB8AC3E}">
        <p14:creationId xmlns:p14="http://schemas.microsoft.com/office/powerpoint/2010/main" val="32651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2B68B0-4366-4FD7-24CD-6EA8C5229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94" y="279000"/>
            <a:ext cx="11458612" cy="630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ED82DC-C6C2-4C54-867E-30F4CF6ECF23}"/>
              </a:ext>
            </a:extLst>
          </p:cNvPr>
          <p:cNvSpPr txBox="1"/>
          <p:nvPr/>
        </p:nvSpPr>
        <p:spPr>
          <a:xfrm>
            <a:off x="4701566" y="6014519"/>
            <a:ext cx="5088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Forteresse de GUAITA</a:t>
            </a:r>
          </a:p>
        </p:txBody>
      </p:sp>
    </p:spTree>
    <p:extLst>
      <p:ext uri="{BB962C8B-B14F-4D97-AF65-F5344CB8AC3E}">
        <p14:creationId xmlns:p14="http://schemas.microsoft.com/office/powerpoint/2010/main" val="46787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6042FF-5B8E-8ADB-A854-B3C03221C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684" y="456120"/>
            <a:ext cx="8266632" cy="55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7DF097-6F47-9741-8A5C-2B8D1E849DE5}"/>
              </a:ext>
            </a:extLst>
          </p:cNvPr>
          <p:cNvSpPr txBox="1"/>
          <p:nvPr/>
        </p:nvSpPr>
        <p:spPr>
          <a:xfrm>
            <a:off x="1849671" y="6145701"/>
            <a:ext cx="1003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Mont TITANO  de la République de Saint Marin  -  700m d’altitude</a:t>
            </a:r>
          </a:p>
        </p:txBody>
      </p:sp>
    </p:spTree>
    <p:extLst>
      <p:ext uri="{BB962C8B-B14F-4D97-AF65-F5344CB8AC3E}">
        <p14:creationId xmlns:p14="http://schemas.microsoft.com/office/powerpoint/2010/main" val="38074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F7F857-9340-1613-F528-4118147D9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390" y="353955"/>
            <a:ext cx="4950009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2A8350-4DE3-5B5F-5271-694900A8C5BB}"/>
              </a:ext>
            </a:extLst>
          </p:cNvPr>
          <p:cNvSpPr txBox="1"/>
          <p:nvPr/>
        </p:nvSpPr>
        <p:spPr>
          <a:xfrm>
            <a:off x="1007390" y="4355024"/>
            <a:ext cx="4695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cathédrale de Saint Marin, façade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ECE4C40-EB13-1DFE-1757-D5185E68D1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7637" y="451491"/>
            <a:ext cx="3564000" cy="5556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35B676-698D-5F69-8071-0422D65A147F}"/>
              </a:ext>
            </a:extLst>
          </p:cNvPr>
          <p:cNvSpPr txBox="1"/>
          <p:nvPr/>
        </p:nvSpPr>
        <p:spPr>
          <a:xfrm>
            <a:off x="6586776" y="6245704"/>
            <a:ext cx="5631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Palais du Gouvernement – Saint Marin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6515FA5-8DAE-175F-1252-A2BDFDEC70A9}"/>
              </a:ext>
            </a:extLst>
          </p:cNvPr>
          <p:cNvSpPr txBox="1"/>
          <p:nvPr/>
        </p:nvSpPr>
        <p:spPr>
          <a:xfrm>
            <a:off x="1120363" y="4919008"/>
            <a:ext cx="54664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 République de SAINT MARIN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crée par un Moine en l’an 301 à 700m d’altitude sur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61 km2</a:t>
            </a:r>
          </a:p>
        </p:txBody>
      </p:sp>
    </p:spTree>
    <p:extLst>
      <p:ext uri="{BB962C8B-B14F-4D97-AF65-F5344CB8AC3E}">
        <p14:creationId xmlns:p14="http://schemas.microsoft.com/office/powerpoint/2010/main" val="76831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D955497-510F-CEFD-8A42-CEBE6A39E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80" y="1629000"/>
            <a:ext cx="8164987" cy="36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08BE2C-894A-F284-D921-0D825C42681E}"/>
              </a:ext>
            </a:extLst>
          </p:cNvPr>
          <p:cNvSpPr txBox="1"/>
          <p:nvPr/>
        </p:nvSpPr>
        <p:spPr>
          <a:xfrm>
            <a:off x="9080114" y="1161163"/>
            <a:ext cx="25727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Murs défensifs de la forteresse GUAITA  et route d’accès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173F9F5-8859-1724-6458-1F2A53811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9039" y="2730823"/>
            <a:ext cx="2838226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3916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5A449C-A233-5B67-0D37-A09194104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504" y="1239393"/>
            <a:ext cx="7620000" cy="508635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1622118-1941-E46D-344F-A3B92964BADB}"/>
              </a:ext>
            </a:extLst>
          </p:cNvPr>
          <p:cNvSpPr txBox="1"/>
          <p:nvPr/>
        </p:nvSpPr>
        <p:spPr>
          <a:xfrm>
            <a:off x="1481328" y="67574"/>
            <a:ext cx="8357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Sur Une Suggestion De </a:t>
            </a:r>
            <a:r>
              <a:rPr lang="fr-FR" sz="2800" b="1" i="1" dirty="0" err="1">
                <a:solidFill>
                  <a:srgbClr val="FFFF00"/>
                </a:solidFill>
              </a:rPr>
              <a:t>JackDidier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B747AD-E291-78EE-5CBD-5C56CD963775}"/>
              </a:ext>
            </a:extLst>
          </p:cNvPr>
          <p:cNvSpPr txBox="1"/>
          <p:nvPr/>
        </p:nvSpPr>
        <p:spPr>
          <a:xfrm>
            <a:off x="1188720" y="532257"/>
            <a:ext cx="1091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Emilie Romagne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A6D8E2-6385-A8ED-C48D-75D72FD37E5F}"/>
              </a:ext>
            </a:extLst>
          </p:cNvPr>
          <p:cNvSpPr txBox="1"/>
          <p:nvPr/>
        </p:nvSpPr>
        <p:spPr>
          <a:xfrm>
            <a:off x="8631936" y="2779776"/>
            <a:ext cx="3474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Les Image Et Le Son 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       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B2DA8B5-7A1E-E3E1-04F9-EAC99D18EC1D}"/>
              </a:ext>
            </a:extLst>
          </p:cNvPr>
          <p:cNvSpPr txBox="1"/>
          <p:nvPr/>
        </p:nvSpPr>
        <p:spPr>
          <a:xfrm>
            <a:off x="9229344" y="4888992"/>
            <a:ext cx="2584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     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F6985FC-CBAF-1C88-355C-4CEB7CF88BEB}"/>
              </a:ext>
            </a:extLst>
          </p:cNvPr>
          <p:cNvSpPr txBox="1"/>
          <p:nvPr/>
        </p:nvSpPr>
        <p:spPr>
          <a:xfrm>
            <a:off x="8631936" y="500574"/>
            <a:ext cx="3474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Richesse De La Dolce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Vita Italienne </a:t>
            </a:r>
          </a:p>
        </p:txBody>
      </p:sp>
    </p:spTree>
    <p:extLst>
      <p:ext uri="{BB962C8B-B14F-4D97-AF65-F5344CB8AC3E}">
        <p14:creationId xmlns:p14="http://schemas.microsoft.com/office/powerpoint/2010/main" val="356277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reveal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475</Words>
  <Application>Microsoft Office PowerPoint</Application>
  <PresentationFormat>Grand écran</PresentationFormat>
  <Paragraphs>109</Paragraphs>
  <Slides>40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16</cp:revision>
  <dcterms:created xsi:type="dcterms:W3CDTF">2025-03-08T08:31:02Z</dcterms:created>
  <dcterms:modified xsi:type="dcterms:W3CDTF">2025-03-09T06:26:31Z</dcterms:modified>
</cp:coreProperties>
</file>