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maison, bâtiment&#10;&#10;Le contenu généré par l’IA peut être incorrect.">
            <a:extLst>
              <a:ext uri="{FF2B5EF4-FFF2-40B4-BE49-F238E27FC236}">
                <a16:creationId xmlns:a16="http://schemas.microsoft.com/office/drawing/2014/main" id="{E28FD0D9-5835-1638-FD69-19F4AC3C4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EFC04B-ED08-285C-14CE-879C600CC3CE}"/>
              </a:ext>
            </a:extLst>
          </p:cNvPr>
          <p:cNvSpPr txBox="1"/>
          <p:nvPr/>
        </p:nvSpPr>
        <p:spPr>
          <a:xfrm>
            <a:off x="4059936" y="159311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Cudillero</a:t>
            </a:r>
            <a:r>
              <a:rPr lang="fr-FR" sz="2400" b="1" dirty="0"/>
              <a:t>. </a:t>
            </a:r>
            <a:r>
              <a:rPr lang="fr-FR" sz="2400" b="1" dirty="0" err="1"/>
              <a:t>Asturie</a:t>
            </a:r>
            <a:r>
              <a:rPr lang="fr-FR" sz="2400" b="1" dirty="0"/>
              <a:t> - Espagne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 loop="1">
            <p:snd r:embed="rId2" name="Puxa Asturies.wav"/>
          </p:stSnd>
        </p:sndAc>
      </p:transition>
    </mc:Choice>
    <mc:Fallback xmlns="">
      <p:transition spd="slow" advClick="0" advTm="8000">
        <p:fade/>
        <p:sndAc>
          <p:stSnd loop="1">
            <p:snd r:embed="rId4" name="Puxa Asturi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0676A4-11CF-4604-B46A-3BC42E49F62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plein air, bateau, bâtiment, eau&#10;&#10;Le contenu généré par l’IA peut être incorrect.">
            <a:extLst>
              <a:ext uri="{FF2B5EF4-FFF2-40B4-BE49-F238E27FC236}">
                <a16:creationId xmlns:a16="http://schemas.microsoft.com/office/drawing/2014/main" id="{04E28717-8E40-7788-273E-3CEC928A6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70" y="585000"/>
            <a:ext cx="8393194" cy="568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AAC6EF-1514-7597-AC6E-BCECA7DD7BED}"/>
              </a:ext>
            </a:extLst>
          </p:cNvPr>
          <p:cNvSpPr txBox="1"/>
          <p:nvPr/>
        </p:nvSpPr>
        <p:spPr>
          <a:xfrm>
            <a:off x="8973312" y="2267712"/>
            <a:ext cx="3108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Cudillero (Cuideiru en asturien) est une commune (concejo aux Asturies) située dans la communauté autonome des Asturies en Espagne.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rive, ciel&#10;&#10;Le contenu généré par l’IA peut être incorrect.">
            <a:extLst>
              <a:ext uri="{FF2B5EF4-FFF2-40B4-BE49-F238E27FC236}">
                <a16:creationId xmlns:a16="http://schemas.microsoft.com/office/drawing/2014/main" id="{CC2F29D4-4143-A5CC-B30C-EE5D8790A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3F11D2-F714-E1BF-9DF7-FD7B8A82A4F4}"/>
              </a:ext>
            </a:extLst>
          </p:cNvPr>
          <p:cNvSpPr txBox="1"/>
          <p:nvPr/>
        </p:nvSpPr>
        <p:spPr>
          <a:xfrm>
            <a:off x="4618704" y="731520"/>
            <a:ext cx="2954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Playa de Ballota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yage&#10;&#10;Le contenu généré par l’IA peut être incorrect.">
            <a:extLst>
              <a:ext uri="{FF2B5EF4-FFF2-40B4-BE49-F238E27FC236}">
                <a16:creationId xmlns:a16="http://schemas.microsoft.com/office/drawing/2014/main" id="{6F581B1F-E730-F346-D355-37FE54941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A2E89-A76E-1B3C-D111-1F24680FCFE8}"/>
              </a:ext>
            </a:extLst>
          </p:cNvPr>
          <p:cNvSpPr txBox="1"/>
          <p:nvPr/>
        </p:nvSpPr>
        <p:spPr>
          <a:xfrm>
            <a:off x="5596128" y="6348167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hare&#10;&#10;Le contenu généré par l’IA peut être incorrect.">
            <a:extLst>
              <a:ext uri="{FF2B5EF4-FFF2-40B4-BE49-F238E27FC236}">
                <a16:creationId xmlns:a16="http://schemas.microsoft.com/office/drawing/2014/main" id="{AB6C23DD-4EEB-DB7B-5C38-4D2CFAC2A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8" y="234888"/>
            <a:ext cx="9183604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EC16DE-8539-9E57-4142-A1E5CD450242}"/>
              </a:ext>
            </a:extLst>
          </p:cNvPr>
          <p:cNvSpPr txBox="1"/>
          <p:nvPr/>
        </p:nvSpPr>
        <p:spPr>
          <a:xfrm>
            <a:off x="3572256" y="6161447"/>
            <a:ext cx="8859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Faro de Cudillero, Asturias, España.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tour&#10;&#10;Le contenu généré par l’IA peut être incorrect.">
            <a:extLst>
              <a:ext uri="{FF2B5EF4-FFF2-40B4-BE49-F238E27FC236}">
                <a16:creationId xmlns:a16="http://schemas.microsoft.com/office/drawing/2014/main" id="{48FA201F-C579-5A47-CBEB-D572F382D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0047B1-67C4-D4F4-85EC-D5F0BC281783}"/>
              </a:ext>
            </a:extLst>
          </p:cNvPr>
          <p:cNvSpPr txBox="1"/>
          <p:nvPr/>
        </p:nvSpPr>
        <p:spPr>
          <a:xfrm>
            <a:off x="5221152" y="452735"/>
            <a:ext cx="3938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phare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F061CB54-AF70-665E-2D05-4A55CE54C0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1" y="261000"/>
            <a:ext cx="8457358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13A91-EFCF-4AC7-940E-C55F55346831}"/>
              </a:ext>
            </a:extLst>
          </p:cNvPr>
          <p:cNvSpPr txBox="1"/>
          <p:nvPr/>
        </p:nvSpPr>
        <p:spPr>
          <a:xfrm>
            <a:off x="9156192" y="3230880"/>
            <a:ext cx="2901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63CDECEF-1204-3C0B-350B-25FF99C5F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505" y="369000"/>
            <a:ext cx="9319803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501AD4-AA08-FEE1-7DFF-88604925881B}"/>
              </a:ext>
            </a:extLst>
          </p:cNvPr>
          <p:cNvSpPr txBox="1"/>
          <p:nvPr/>
        </p:nvSpPr>
        <p:spPr>
          <a:xfrm>
            <a:off x="353568" y="2704683"/>
            <a:ext cx="2206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 ANOCHECER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49C6C53C-F106-9213-F541-277B96B98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0" y="261000"/>
            <a:ext cx="8448000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5EF93A-1A6D-75BE-C7BD-E8C7700265B4}"/>
              </a:ext>
            </a:extLst>
          </p:cNvPr>
          <p:cNvSpPr txBox="1"/>
          <p:nvPr/>
        </p:nvSpPr>
        <p:spPr>
          <a:xfrm>
            <a:off x="8978880" y="3355848"/>
            <a:ext cx="321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Pueblo de </a:t>
            </a:r>
            <a:r>
              <a:rPr lang="fr-FR" sz="2400" b="1" dirty="0" err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herbe&#10;&#10;Le contenu généré par l’IA peut être incorrect.">
            <a:extLst>
              <a:ext uri="{FF2B5EF4-FFF2-40B4-BE49-F238E27FC236}">
                <a16:creationId xmlns:a16="http://schemas.microsoft.com/office/drawing/2014/main" id="{207E2FAC-4CEE-304C-A87B-894F2D281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59" y="405000"/>
            <a:ext cx="11101482" cy="604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8CC60-BA69-46C0-539C-E0CDA4BABD38}"/>
              </a:ext>
            </a:extLst>
          </p:cNvPr>
          <p:cNvSpPr txBox="1"/>
          <p:nvPr/>
        </p:nvSpPr>
        <p:spPr>
          <a:xfrm>
            <a:off x="4815840" y="6222167"/>
            <a:ext cx="950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Costa del Cabo Vidio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836AC7F8-1B04-04F2-E28D-D37718A4F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355" y="189000"/>
            <a:ext cx="4187385" cy="648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F7337A-10D6-FF72-D474-64325D3EAC77}"/>
              </a:ext>
            </a:extLst>
          </p:cNvPr>
          <p:cNvSpPr txBox="1"/>
          <p:nvPr/>
        </p:nvSpPr>
        <p:spPr>
          <a:xfrm>
            <a:off x="609600" y="3660648"/>
            <a:ext cx="318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Ayuntamiento de 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rue&#10;&#10;Le contenu généré par l’IA peut être incorrect.">
            <a:extLst>
              <a:ext uri="{FF2B5EF4-FFF2-40B4-BE49-F238E27FC236}">
                <a16:creationId xmlns:a16="http://schemas.microsoft.com/office/drawing/2014/main" id="{791FADEB-87B2-15C9-24AC-36F4CE74A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6" y="333000"/>
            <a:ext cx="8256000" cy="619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30298B-0641-0C3F-593A-00209D6DAAF1}"/>
              </a:ext>
            </a:extLst>
          </p:cNvPr>
          <p:cNvSpPr txBox="1"/>
          <p:nvPr/>
        </p:nvSpPr>
        <p:spPr>
          <a:xfrm>
            <a:off x="8900160" y="2926080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Lonja municipal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49B33CC-45D0-9E57-BD54-AE111EC80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965962-04B6-B3D1-F577-7595B13DF478}"/>
              </a:ext>
            </a:extLst>
          </p:cNvPr>
          <p:cNvSpPr txBox="1"/>
          <p:nvPr/>
        </p:nvSpPr>
        <p:spPr>
          <a:xfrm>
            <a:off x="987552" y="3718559"/>
            <a:ext cx="319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Casa tradicional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866335D6-8569-7BC6-3F2C-3A7A53A4F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1" y="369000"/>
            <a:ext cx="921599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2E334F-02F9-6175-92C0-9AF74C6B954E}"/>
              </a:ext>
            </a:extLst>
          </p:cNvPr>
          <p:cNvSpPr txBox="1"/>
          <p:nvPr/>
        </p:nvSpPr>
        <p:spPr>
          <a:xfrm>
            <a:off x="9660644" y="3255264"/>
            <a:ext cx="2665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Iglesia del palacio de la Quinta Selgas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57D2937-FC46-558D-999E-56B61803A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6C0FCE-420A-0407-FD15-E1BCA45C1BF7}"/>
              </a:ext>
            </a:extLst>
          </p:cNvPr>
          <p:cNvSpPr txBox="1"/>
          <p:nvPr/>
        </p:nvSpPr>
        <p:spPr>
          <a:xfrm>
            <a:off x="938784" y="3429000"/>
            <a:ext cx="3145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Playa del Silencio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Zone résidentielle, Village&#10;&#10;Le contenu généré par l’IA peut être incorrect.">
            <a:extLst>
              <a:ext uri="{FF2B5EF4-FFF2-40B4-BE49-F238E27FC236}">
                <a16:creationId xmlns:a16="http://schemas.microsoft.com/office/drawing/2014/main" id="{D83A4F11-D3D2-5616-D0C2-6EE1E9AF5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36" y="381000"/>
            <a:ext cx="81280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45F91-11C7-FDB0-5391-207D3449271E}"/>
              </a:ext>
            </a:extLst>
          </p:cNvPr>
          <p:cNvSpPr txBox="1"/>
          <p:nvPr/>
        </p:nvSpPr>
        <p:spPr>
          <a:xfrm>
            <a:off x="8733536" y="3429000"/>
            <a:ext cx="3299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Cudillero, Asturies, Espagne.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yage&#10;&#10;Le contenu généré par l’IA peut être incorrect.">
            <a:extLst>
              <a:ext uri="{FF2B5EF4-FFF2-40B4-BE49-F238E27FC236}">
                <a16:creationId xmlns:a16="http://schemas.microsoft.com/office/drawing/2014/main" id="{933815B5-4876-5DC9-D733-14148B51C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59" y="279000"/>
            <a:ext cx="945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CB5448-2CB1-4997-BCB3-9FDB52974402}"/>
              </a:ext>
            </a:extLst>
          </p:cNvPr>
          <p:cNvSpPr txBox="1"/>
          <p:nvPr/>
        </p:nvSpPr>
        <p:spPr>
          <a:xfrm>
            <a:off x="195072" y="3148584"/>
            <a:ext cx="2259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Asturies </a:t>
            </a:r>
            <a:r>
              <a:rPr lang="fr-FR" sz="2400" b="1" dirty="0" err="1"/>
              <a:t>Cudillero</a:t>
            </a:r>
            <a:r>
              <a:rPr lang="fr-FR" sz="2400" b="1" dirty="0"/>
              <a:t> Vista général </a:t>
            </a:r>
            <a:r>
              <a:rPr lang="fr-FR" sz="2400" b="1" dirty="0" err="1"/>
              <a:t>lou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oyage&#10;&#10;Le contenu généré par l’IA peut être incorrect.">
            <a:extLst>
              <a:ext uri="{FF2B5EF4-FFF2-40B4-BE49-F238E27FC236}">
                <a16:creationId xmlns:a16="http://schemas.microsoft.com/office/drawing/2014/main" id="{C1D78D0D-617E-8EFA-3D98-237CE35E0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8" y="243000"/>
            <a:ext cx="8496000" cy="637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26F63-F3B1-36A1-986D-F4C67CD5F25F}"/>
              </a:ext>
            </a:extLst>
          </p:cNvPr>
          <p:cNvSpPr txBox="1"/>
          <p:nvPr/>
        </p:nvSpPr>
        <p:spPr>
          <a:xfrm>
            <a:off x="9154368" y="2962656"/>
            <a:ext cx="2818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Semeya de Cuideiru - Cudillero Asturies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FDCB02A-C05D-9B85-C543-322E9D95E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B9CAB5C6-0939-F05B-2F3F-E8DBFCA6A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99" y="189000"/>
            <a:ext cx="4187401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plante&#10;&#10;Le contenu généré par l’IA peut être incorrect.">
            <a:extLst>
              <a:ext uri="{FF2B5EF4-FFF2-40B4-BE49-F238E27FC236}">
                <a16:creationId xmlns:a16="http://schemas.microsoft.com/office/drawing/2014/main" id="{590E3BE5-A624-2D51-2333-9D0E6932A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6" y="3429000"/>
            <a:ext cx="4356000" cy="290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78CC773F-857F-3A2C-B6D5-B7E88EF87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644" y="512808"/>
            <a:ext cx="4536000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BA3244-1FF1-6250-F37F-8974E56B1BE5}"/>
              </a:ext>
            </a:extLst>
          </p:cNvPr>
          <p:cNvSpPr txBox="1"/>
          <p:nvPr/>
        </p:nvSpPr>
        <p:spPr>
          <a:xfrm>
            <a:off x="2507557" y="2024808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L’</a:t>
            </a:r>
            <a:r>
              <a:rPr lang="fr-FR" sz="3200" b="1" dirty="0" err="1"/>
              <a:t>Asturie</a:t>
            </a:r>
            <a:r>
              <a:rPr lang="fr-FR" sz="3200" b="1" dirty="0"/>
              <a:t> à Suivre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table, intérieur&#10;&#10;Le contenu généré par l’IA peut être incorrect.">
            <a:extLst>
              <a:ext uri="{FF2B5EF4-FFF2-40B4-BE49-F238E27FC236}">
                <a16:creationId xmlns:a16="http://schemas.microsoft.com/office/drawing/2014/main" id="{8580DF63-84E2-4B13-00C7-AEF6B22D0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48" y="553224"/>
            <a:ext cx="4716000" cy="314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âtiment, lac&#10;&#10;Le contenu généré par l’IA peut être incorrect.">
            <a:extLst>
              <a:ext uri="{FF2B5EF4-FFF2-40B4-BE49-F238E27FC236}">
                <a16:creationId xmlns:a16="http://schemas.microsoft.com/office/drawing/2014/main" id="{48D304EC-B9AF-89C9-64D6-59AD0D72D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751" y="3007233"/>
            <a:ext cx="4419701" cy="331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2C58C80D-832A-EB7A-BC39-688AF191D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60" y="2830068"/>
            <a:ext cx="4652308" cy="3456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21D17BB2-EF85-EA67-F3F1-193496160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340" y="559901"/>
            <a:ext cx="4572000" cy="31155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habits&#10;&#10;Le contenu généré par l’IA peut être incorrect.">
            <a:extLst>
              <a:ext uri="{FF2B5EF4-FFF2-40B4-BE49-F238E27FC236}">
                <a16:creationId xmlns:a16="http://schemas.microsoft.com/office/drawing/2014/main" id="{C0572B78-AFFA-A180-96A0-398D73803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22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02A2F-F668-09EF-6AC2-E8191D3C5A7D}"/>
              </a:ext>
            </a:extLst>
          </p:cNvPr>
          <p:cNvSpPr txBox="1"/>
          <p:nvPr/>
        </p:nvSpPr>
        <p:spPr>
          <a:xfrm>
            <a:off x="109728" y="1816608"/>
            <a:ext cx="2389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Personnes portant le costume traditionnel au « Día de Asturias »,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usique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6F76A27E-F116-774C-19E6-007B9D1CD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0195F-20D5-06EB-E917-D19FF7FBEF4C}"/>
              </a:ext>
            </a:extLst>
          </p:cNvPr>
          <p:cNvSpPr txBox="1"/>
          <p:nvPr/>
        </p:nvSpPr>
        <p:spPr>
          <a:xfrm>
            <a:off x="9033984" y="2459504"/>
            <a:ext cx="28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Gaiteros, ou joueurs de gaïta (cornemuse) à un mariage dans la ville d'Oviedo.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029AF33E-6DB8-1CAF-94B8-0ABAD25D1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61D74-2B16-C47C-04B8-83D7B904CF1C}"/>
              </a:ext>
            </a:extLst>
          </p:cNvPr>
          <p:cNvSpPr txBox="1"/>
          <p:nvPr/>
        </p:nvSpPr>
        <p:spPr>
          <a:xfrm>
            <a:off x="414528" y="2459504"/>
            <a:ext cx="30114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Hórreo asturiano, ou grenier asturien, caractéristique de l'architecture populaire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homme, Danse&#10;&#10;Le contenu généré par l’IA peut être incorrect.">
            <a:extLst>
              <a:ext uri="{FF2B5EF4-FFF2-40B4-BE49-F238E27FC236}">
                <a16:creationId xmlns:a16="http://schemas.microsoft.com/office/drawing/2014/main" id="{EA5ED7D4-EC86-99EF-9F0F-F19202EDE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664" y="279000"/>
            <a:ext cx="4183572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D58819-88D8-2550-1DE4-295B3C3796A6}"/>
              </a:ext>
            </a:extLst>
          </p:cNvPr>
          <p:cNvSpPr txBox="1"/>
          <p:nvPr/>
        </p:nvSpPr>
        <p:spPr>
          <a:xfrm>
            <a:off x="8534400" y="3429000"/>
            <a:ext cx="3413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Service de la sidra, cidre asturien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e, Pont en arc, bâtiment&#10;&#10;Le contenu généré par l’IA peut être incorrect.">
            <a:extLst>
              <a:ext uri="{FF2B5EF4-FFF2-40B4-BE49-F238E27FC236}">
                <a16:creationId xmlns:a16="http://schemas.microsoft.com/office/drawing/2014/main" id="{49A7B823-43B4-094C-108A-DFA480928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689" y="369000"/>
            <a:ext cx="918363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E89711-8C5B-8802-32F8-EC7CC34F08A8}"/>
              </a:ext>
            </a:extLst>
          </p:cNvPr>
          <p:cNvSpPr txBox="1"/>
          <p:nvPr/>
        </p:nvSpPr>
        <p:spPr>
          <a:xfrm>
            <a:off x="268224" y="2304288"/>
            <a:ext cx="23286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célèbre pont Romain de la localité de Cangas de Onís, première capitale du royaume des Asturies.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nte, bâtiment&#10;&#10;Le contenu généré par l’IA peut être incorrect.">
            <a:extLst>
              <a:ext uri="{FF2B5EF4-FFF2-40B4-BE49-F238E27FC236}">
                <a16:creationId xmlns:a16="http://schemas.microsoft.com/office/drawing/2014/main" id="{808A5A3E-64AF-D72B-F5CE-7821F071B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65" y="600075"/>
            <a:ext cx="4516841" cy="338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03C0946E-A706-D435-718B-D6160370E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435" y="3099816"/>
            <a:ext cx="4752000" cy="317410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424A41B9-01C5-5902-0B6A-F8084D562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8" y="3159252"/>
            <a:ext cx="4644000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nuage, plage&#10;&#10;Le contenu généré par l’IA peut être incorrect.">
            <a:extLst>
              <a:ext uri="{FF2B5EF4-FFF2-40B4-BE49-F238E27FC236}">
                <a16:creationId xmlns:a16="http://schemas.microsoft.com/office/drawing/2014/main" id="{BC462783-6F35-4595-BEF7-C83C7EC6B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319" y="562616"/>
            <a:ext cx="4644000" cy="3096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9EA37B-7BDB-6EC6-90EC-8517CFA3F5CE}"/>
              </a:ext>
            </a:extLst>
          </p:cNvPr>
          <p:cNvSpPr txBox="1"/>
          <p:nvPr/>
        </p:nvSpPr>
        <p:spPr>
          <a:xfrm>
            <a:off x="301837" y="1061979"/>
            <a:ext cx="635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r>
              <a:rPr lang="fr-FR" sz="2800" b="1" dirty="0"/>
              <a:t>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1C7839B-72C2-01FB-1920-F8709F22877D}"/>
              </a:ext>
            </a:extLst>
          </p:cNvPr>
          <p:cNvSpPr txBox="1"/>
          <p:nvPr/>
        </p:nvSpPr>
        <p:spPr>
          <a:xfrm>
            <a:off x="991362" y="1633562"/>
            <a:ext cx="5401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</a:t>
            </a:r>
            <a:r>
              <a:rPr lang="fr-FR" sz="2800" b="1" dirty="0" err="1"/>
              <a:t>Cudillero</a:t>
            </a:r>
            <a:r>
              <a:rPr lang="fr-FR" sz="2800" b="1" dirty="0"/>
              <a:t> Et Les </a:t>
            </a:r>
            <a:r>
              <a:rPr lang="fr-FR" sz="2800" b="1" dirty="0" err="1"/>
              <a:t>Asturie</a:t>
            </a:r>
            <a:endParaRPr lang="fr-FR" sz="28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088A1C7-1A7C-489C-7364-34FA09264589}"/>
              </a:ext>
            </a:extLst>
          </p:cNvPr>
          <p:cNvSpPr txBox="1"/>
          <p:nvPr/>
        </p:nvSpPr>
        <p:spPr>
          <a:xfrm>
            <a:off x="5839968" y="4270332"/>
            <a:ext cx="625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  <a:p>
            <a:endParaRPr lang="fr-FR" sz="2800" b="1" dirty="0"/>
          </a:p>
          <a:p>
            <a:r>
              <a:rPr lang="fr-FR" sz="2800" b="1" dirty="0"/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178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2025-03-04T09:44:50Z</dcterms:modified>
</cp:coreProperties>
</file>