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051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eau, rive&#10;&#10;Le contenu généré par l’IA peut être incorrect.">
            <a:extLst>
              <a:ext uri="{FF2B5EF4-FFF2-40B4-BE49-F238E27FC236}">
                <a16:creationId xmlns:a16="http://schemas.microsoft.com/office/drawing/2014/main" id="{FF586C79-D961-83D5-44D5-026B766E1F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1847348"/>
            <a:ext cx="11340000" cy="296493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16B6AD-CC69-DA98-E77C-787EA05D6FFF}"/>
              </a:ext>
            </a:extLst>
          </p:cNvPr>
          <p:cNvSpPr txBox="1"/>
          <p:nvPr/>
        </p:nvSpPr>
        <p:spPr>
          <a:xfrm>
            <a:off x="3718560" y="1207008"/>
            <a:ext cx="8253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Tossa de Mar, Catalogne, Espagne.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  <p:sndAc>
          <p:stSnd loop="1">
            <p:snd r:embed="rId2" name="Clayderman - A Comme Amour  Eleana  West Side Story - Medley [ 1987 ].wav"/>
          </p:stSnd>
        </p:sndAc>
      </p:transition>
    </mc:Choice>
    <mc:Fallback>
      <p:transition spd="slow" advClick="0" advTm="8000">
        <p:fade/>
        <p:sndAc>
          <p:stSnd loop="1">
            <p:snd r:embed="rId2" name="Clayderman - A Comme Amour  Eleana  West Side Story - Medley [ 1987 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31FC34E-0B9E-28AA-F793-FFB1F4A0CEB9}"/>
              </a:ext>
            </a:extLst>
          </p:cNvPr>
          <p:cNvSpPr txBox="1"/>
          <p:nvPr/>
        </p:nvSpPr>
        <p:spPr>
          <a:xfrm>
            <a:off x="7997755" y="2350368"/>
            <a:ext cx="41942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Tossa de Mar ?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Tossa de Mar est une ville méditerranéenne espagnole située dans la province de Gérone frontalière de celle de Barcelone en Catalogne. </a:t>
            </a:r>
          </a:p>
        </p:txBody>
      </p:sp>
      <p:pic>
        <p:nvPicPr>
          <p:cNvPr id="4" name="Image 3" descr="Une image contenant plein air, ciel, paysage, eau&#10;&#10;Le contenu généré par l’IA peut être incorrect.">
            <a:extLst>
              <a:ext uri="{FF2B5EF4-FFF2-40B4-BE49-F238E27FC236}">
                <a16:creationId xmlns:a16="http://schemas.microsoft.com/office/drawing/2014/main" id="{53B79820-BEB6-75E8-5F5D-36C7F50F8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280" y="1334492"/>
            <a:ext cx="7143750" cy="47625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D3725970-AC1D-E0B7-3646-687FA2197D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040" y="452071"/>
            <a:ext cx="4464000" cy="5953857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B2ED8A-FF21-9918-42DD-4715DB1098DD}"/>
              </a:ext>
            </a:extLst>
          </p:cNvPr>
          <p:cNvSpPr txBox="1"/>
          <p:nvPr/>
        </p:nvSpPr>
        <p:spPr>
          <a:xfrm>
            <a:off x="818490" y="326341"/>
            <a:ext cx="446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de l'intérieur sur les fortifications situées à Tossa de Mar.</a:t>
            </a:r>
          </a:p>
        </p:txBody>
      </p:sp>
      <p:pic>
        <p:nvPicPr>
          <p:cNvPr id="6" name="Image 5" descr="Une image contenant plein air, maison, bâtiment, arbre&#10;&#10;Le contenu généré par l’IA peut être incorrect.">
            <a:extLst>
              <a:ext uri="{FF2B5EF4-FFF2-40B4-BE49-F238E27FC236}">
                <a16:creationId xmlns:a16="http://schemas.microsoft.com/office/drawing/2014/main" id="{3D3D9549-2864-DD96-1F38-6640351A74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2960" y="452071"/>
            <a:ext cx="4464000" cy="595386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F2B1C80-DDD8-062A-C186-89F856FC1A82}"/>
              </a:ext>
            </a:extLst>
          </p:cNvPr>
          <p:cNvSpPr txBox="1"/>
          <p:nvPr/>
        </p:nvSpPr>
        <p:spPr>
          <a:xfrm>
            <a:off x="7829550" y="464840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Fortification et église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lage&#10;&#10;Le contenu généré par l’IA peut être incorrect.">
            <a:extLst>
              <a:ext uri="{FF2B5EF4-FFF2-40B4-BE49-F238E27FC236}">
                <a16:creationId xmlns:a16="http://schemas.microsoft.com/office/drawing/2014/main" id="{E1933224-A8DB-E3AA-4805-72457B999A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0659" y="279000"/>
            <a:ext cx="94537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7AD2C8-9E20-CB20-74C6-1DB57C869C91}"/>
              </a:ext>
            </a:extLst>
          </p:cNvPr>
          <p:cNvSpPr txBox="1"/>
          <p:nvPr/>
        </p:nvSpPr>
        <p:spPr>
          <a:xfrm>
            <a:off x="640080" y="3554730"/>
            <a:ext cx="2708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Plage et fortifications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rocher, Dallage&#10;&#10;Le contenu généré par l’IA peut être incorrect.">
            <a:extLst>
              <a:ext uri="{FF2B5EF4-FFF2-40B4-BE49-F238E27FC236}">
                <a16:creationId xmlns:a16="http://schemas.microsoft.com/office/drawing/2014/main" id="{EA584F42-28EB-479F-E3A4-83434C89C8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320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34BE2D-627F-CEE7-95D9-7D6315A97832}"/>
              </a:ext>
            </a:extLst>
          </p:cNvPr>
          <p:cNvSpPr txBox="1"/>
          <p:nvPr/>
        </p:nvSpPr>
        <p:spPr>
          <a:xfrm>
            <a:off x="8815320" y="3429000"/>
            <a:ext cx="3376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villa des Ametllers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ive, nature, ciel&#10;&#10;Le contenu généré par l’IA peut être incorrect.">
            <a:extLst>
              <a:ext uri="{FF2B5EF4-FFF2-40B4-BE49-F238E27FC236}">
                <a16:creationId xmlns:a16="http://schemas.microsoft.com/office/drawing/2014/main" id="{FB902739-B19B-6C58-6404-9768E6B95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DFC30D-4D6B-DDD7-A4C4-260FF157BE98}"/>
              </a:ext>
            </a:extLst>
          </p:cNvPr>
          <p:cNvSpPr txBox="1"/>
          <p:nvPr/>
        </p:nvSpPr>
        <p:spPr>
          <a:xfrm>
            <a:off x="1474470" y="3399174"/>
            <a:ext cx="3044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Plage en hiver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rive&#10;&#10;Le contenu généré par l’IA peut être incorrect.">
            <a:extLst>
              <a:ext uri="{FF2B5EF4-FFF2-40B4-BE49-F238E27FC236}">
                <a16:creationId xmlns:a16="http://schemas.microsoft.com/office/drawing/2014/main" id="{1231C26C-A9BC-A4A9-2088-71052CF3B5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244" y="369000"/>
            <a:ext cx="1043553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212D65C-04E1-35B2-68D5-3D61AB2DBEB2}"/>
              </a:ext>
            </a:extLst>
          </p:cNvPr>
          <p:cNvSpPr txBox="1"/>
          <p:nvPr/>
        </p:nvSpPr>
        <p:spPr>
          <a:xfrm>
            <a:off x="4191909" y="6027335"/>
            <a:ext cx="7452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/>
              <a:t>Le Castillo de Tosa de Mar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eliefs côtiers et océaniques, ciel&#10;&#10;Le contenu généré par l’IA peut être incorrect.">
            <a:extLst>
              <a:ext uri="{FF2B5EF4-FFF2-40B4-BE49-F238E27FC236}">
                <a16:creationId xmlns:a16="http://schemas.microsoft.com/office/drawing/2014/main" id="{6981AB58-59EB-3394-1E0A-088EEA498F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880" y="3131820"/>
            <a:ext cx="4716000" cy="314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CB57A3-5146-9245-22B1-36A5B59AFA68}"/>
              </a:ext>
            </a:extLst>
          </p:cNvPr>
          <p:cNvSpPr txBox="1"/>
          <p:nvPr/>
        </p:nvSpPr>
        <p:spPr>
          <a:xfrm>
            <a:off x="275835" y="1952196"/>
            <a:ext cx="52920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Tossa de Mar, le trésor fortifié de la Costa Brava</a:t>
            </a:r>
            <a:endParaRPr lang="fr-FR" sz="28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3DF99C6E-4433-4E4F-F76A-42821E7BCB3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6120" y="545164"/>
            <a:ext cx="4752000" cy="316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8E1F00D-9AA7-7BDB-2328-59B680F28A7D}"/>
              </a:ext>
            </a:extLst>
          </p:cNvPr>
          <p:cNvSpPr txBox="1"/>
          <p:nvPr/>
        </p:nvSpPr>
        <p:spPr>
          <a:xfrm>
            <a:off x="7356330" y="3974164"/>
            <a:ext cx="415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Villa Romaine des </a:t>
            </a:r>
            <a:r>
              <a:rPr lang="fr-FR" sz="2400" b="1" dirty="0" err="1">
                <a:solidFill>
                  <a:srgbClr val="FFFF00"/>
                </a:solidFill>
              </a:rPr>
              <a:t>Ametllers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façade&#10;&#10;Le contenu généré par l’IA peut être incorrect.">
            <a:extLst>
              <a:ext uri="{FF2B5EF4-FFF2-40B4-BE49-F238E27FC236}">
                <a16:creationId xmlns:a16="http://schemas.microsoft.com/office/drawing/2014/main" id="{F2208E7B-82B6-97C3-94BC-0C8D6488CF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163" y="560070"/>
            <a:ext cx="4343342" cy="3348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91677D-0E8A-0733-8AA3-6D0990062F48}"/>
              </a:ext>
            </a:extLst>
          </p:cNvPr>
          <p:cNvSpPr txBox="1"/>
          <p:nvPr/>
        </p:nvSpPr>
        <p:spPr>
          <a:xfrm>
            <a:off x="1040130" y="4103370"/>
            <a:ext cx="5246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de la Culture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rue, ciel&#10;&#10;Le contenu généré par l’IA peut être incorrect.">
            <a:extLst>
              <a:ext uri="{FF2B5EF4-FFF2-40B4-BE49-F238E27FC236}">
                <a16:creationId xmlns:a16="http://schemas.microsoft.com/office/drawing/2014/main" id="{6245F946-843B-3000-5EB0-C41748A663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5981" y="3017520"/>
            <a:ext cx="4372856" cy="3276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E4F686E-1248-3EE2-4326-2D4B257B19E0}"/>
              </a:ext>
            </a:extLst>
          </p:cNvPr>
          <p:cNvSpPr txBox="1"/>
          <p:nvPr/>
        </p:nvSpPr>
        <p:spPr>
          <a:xfrm>
            <a:off x="7932420" y="2313325"/>
            <a:ext cx="414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Quartier de Sa Roqueta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lante&#10;&#10;Le contenu généré par l’IA peut être incorrect.">
            <a:extLst>
              <a:ext uri="{FF2B5EF4-FFF2-40B4-BE49-F238E27FC236}">
                <a16:creationId xmlns:a16="http://schemas.microsoft.com/office/drawing/2014/main" id="{13C0E4B8-6440-5296-6276-BBC432E103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779" y="3121553"/>
            <a:ext cx="4680000" cy="31746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0064FB-22D4-1060-6A45-E7616989E9A3}"/>
              </a:ext>
            </a:extLst>
          </p:cNvPr>
          <p:cNvSpPr txBox="1"/>
          <p:nvPr/>
        </p:nvSpPr>
        <p:spPr>
          <a:xfrm>
            <a:off x="1581800" y="2206915"/>
            <a:ext cx="8263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Rue des fleurs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A51152A1-C5EE-DADD-9A5B-5B608EC8CC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1223" y="569430"/>
            <a:ext cx="4718091" cy="3456000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6C56F9D-9438-30AC-66DB-DEF6AAFC8AFB}"/>
              </a:ext>
            </a:extLst>
          </p:cNvPr>
          <p:cNvSpPr txBox="1"/>
          <p:nvPr/>
        </p:nvSpPr>
        <p:spPr>
          <a:xfrm>
            <a:off x="7684305" y="4242189"/>
            <a:ext cx="3749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Paroisse de Sant Vicenç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rive&#10;&#10;Le contenu généré par l’IA peut être incorrect.">
            <a:extLst>
              <a:ext uri="{FF2B5EF4-FFF2-40B4-BE49-F238E27FC236}">
                <a16:creationId xmlns:a16="http://schemas.microsoft.com/office/drawing/2014/main" id="{7D83A6D7-3F0E-3979-FD1B-77E8F1AE3A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599310"/>
            <a:ext cx="4536000" cy="3024000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03302F-D079-766B-9D8D-240DD86883C2}"/>
              </a:ext>
            </a:extLst>
          </p:cNvPr>
          <p:cNvSpPr txBox="1"/>
          <p:nvPr/>
        </p:nvSpPr>
        <p:spPr>
          <a:xfrm>
            <a:off x="1828800" y="3803957"/>
            <a:ext cx="5132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Platja Gran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nature, nuage&#10;&#10;Le contenu généré par l’IA peut être incorrect.">
            <a:extLst>
              <a:ext uri="{FF2B5EF4-FFF2-40B4-BE49-F238E27FC236}">
                <a16:creationId xmlns:a16="http://schemas.microsoft.com/office/drawing/2014/main" id="{6DAE7C0C-D4D3-7DE3-1F93-4650306329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7550" y="3268980"/>
            <a:ext cx="4392000" cy="300486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686DDBA-D32F-4A03-4EEA-B3395F6E5521}"/>
              </a:ext>
            </a:extLst>
          </p:cNvPr>
          <p:cNvSpPr txBox="1"/>
          <p:nvPr/>
        </p:nvSpPr>
        <p:spPr>
          <a:xfrm>
            <a:off x="8641080" y="2631265"/>
            <a:ext cx="544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Vila Vella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Hacienda&#10;&#10;Le contenu généré par l’IA peut être incorrect.">
            <a:extLst>
              <a:ext uri="{FF2B5EF4-FFF2-40B4-BE49-F238E27FC236}">
                <a16:creationId xmlns:a16="http://schemas.microsoft.com/office/drawing/2014/main" id="{ABFBFE2A-F72C-54C2-9963-CE3BA2631C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890" y="3063240"/>
            <a:ext cx="4752000" cy="316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ABE61B-0B45-7F39-2F62-06BEB38A0593}"/>
              </a:ext>
            </a:extLst>
          </p:cNvPr>
          <p:cNvSpPr txBox="1"/>
          <p:nvPr/>
        </p:nvSpPr>
        <p:spPr>
          <a:xfrm>
            <a:off x="1485900" y="2388869"/>
            <a:ext cx="5966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Torre de ses Hores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arbre, ciel, sol&#10;&#10;Le contenu généré par l’IA peut être incorrect.">
            <a:extLst>
              <a:ext uri="{FF2B5EF4-FFF2-40B4-BE49-F238E27FC236}">
                <a16:creationId xmlns:a16="http://schemas.microsoft.com/office/drawing/2014/main" id="{87678246-99DE-2664-1072-98F3C655F1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110" y="605790"/>
            <a:ext cx="4752000" cy="3168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E2FE90F-5D20-2013-5856-E2FA10B16741}"/>
              </a:ext>
            </a:extLst>
          </p:cNvPr>
          <p:cNvSpPr txBox="1"/>
          <p:nvPr/>
        </p:nvSpPr>
        <p:spPr>
          <a:xfrm>
            <a:off x="6796110" y="3977640"/>
            <a:ext cx="51435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L’imposant mur d’enceinte de Tossa, construit au 14e siècle, entoure complètement la Vila Vella. Avec ses sept tours circulaires et trois tours carrées, </a:t>
            </a: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bâtiment&#10;&#10;Le contenu généré par l’IA peut être incorrect.">
            <a:extLst>
              <a:ext uri="{FF2B5EF4-FFF2-40B4-BE49-F238E27FC236}">
                <a16:creationId xmlns:a16="http://schemas.microsoft.com/office/drawing/2014/main" id="{1605BBF1-125B-8A15-EFC7-3970AA2E62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880" y="539880"/>
            <a:ext cx="4608000" cy="307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FD1C677-D761-EDB2-DCA2-493DC0877F14}"/>
              </a:ext>
            </a:extLst>
          </p:cNvPr>
          <p:cNvSpPr txBox="1"/>
          <p:nvPr/>
        </p:nvSpPr>
        <p:spPr>
          <a:xfrm>
            <a:off x="1463040" y="3815387"/>
            <a:ext cx="4949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Muraille de Tossa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6225E18E-274A-DE37-8BCB-4429DC4A5D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0120" y="3337560"/>
            <a:ext cx="4428000" cy="2952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F78C98D-3083-BC97-384B-3C9D8FB0F116}"/>
              </a:ext>
            </a:extLst>
          </p:cNvPr>
          <p:cNvSpPr txBox="1"/>
          <p:nvPr/>
        </p:nvSpPr>
        <p:spPr>
          <a:xfrm>
            <a:off x="7726680" y="2686050"/>
            <a:ext cx="5074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Torre de l’Homenatge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Étendue d’eau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29B947D3-EA46-11DA-2F6D-7ED7021822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997" y="2788921"/>
            <a:ext cx="4392000" cy="3447729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59D4A2-2EC4-6FC4-E00A-C4561C4CB170}"/>
              </a:ext>
            </a:extLst>
          </p:cNvPr>
          <p:cNvSpPr txBox="1"/>
          <p:nvPr/>
        </p:nvSpPr>
        <p:spPr>
          <a:xfrm>
            <a:off x="1680210" y="2153304"/>
            <a:ext cx="4880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Cala Codolar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0CFCB223-52E7-F327-9827-FBF0F3B656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7404" y="641304"/>
            <a:ext cx="4382599" cy="3024000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3BADB12-5537-F423-AB68-AB93CF49F113}"/>
              </a:ext>
            </a:extLst>
          </p:cNvPr>
          <p:cNvSpPr txBox="1"/>
          <p:nvPr/>
        </p:nvSpPr>
        <p:spPr>
          <a:xfrm>
            <a:off x="7863840" y="3897630"/>
            <a:ext cx="5063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Paroisse de Sant Vicenç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 de fleurs, plein air, fenêtre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2B2A5E45-EB81-05F2-152F-B2CEBBEC92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611" y="571500"/>
            <a:ext cx="4655389" cy="3348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5DD23B-5C4A-DECF-3AFA-7815E792B2FF}"/>
              </a:ext>
            </a:extLst>
          </p:cNvPr>
          <p:cNvSpPr txBox="1"/>
          <p:nvPr/>
        </p:nvSpPr>
        <p:spPr>
          <a:xfrm>
            <a:off x="2777255" y="4137660"/>
            <a:ext cx="5063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/>
              <a:t>Rue</a:t>
            </a:r>
            <a:endParaRPr lang="fr-FR" b="1" dirty="0"/>
          </a:p>
        </p:txBody>
      </p:sp>
      <p:pic>
        <p:nvPicPr>
          <p:cNvPr id="6" name="Image 5" descr="Une image contenant plein air, nature, eau, rive&#10;&#10;Le contenu généré par l’IA peut être incorrect.">
            <a:extLst>
              <a:ext uri="{FF2B5EF4-FFF2-40B4-BE49-F238E27FC236}">
                <a16:creationId xmlns:a16="http://schemas.microsoft.com/office/drawing/2014/main" id="{070576A8-D1E4-374B-54A1-C79C29FBCD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6389" y="3326130"/>
            <a:ext cx="4482000" cy="2988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68ED1D-0A9F-C2FC-2D53-738318F64C34}"/>
              </a:ext>
            </a:extLst>
          </p:cNvPr>
          <p:cNvSpPr txBox="1"/>
          <p:nvPr/>
        </p:nvSpPr>
        <p:spPr>
          <a:xfrm>
            <a:off x="8161020" y="2735252"/>
            <a:ext cx="46918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Cala Giverola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F3B744B4-2720-39D1-399C-5CB003E91C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940" y="3013560"/>
            <a:ext cx="4334292" cy="3276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0B9227-8682-B409-A574-AE57F4053FFA}"/>
              </a:ext>
            </a:extLst>
          </p:cNvPr>
          <p:cNvSpPr txBox="1"/>
          <p:nvPr/>
        </p:nvSpPr>
        <p:spPr>
          <a:xfrm>
            <a:off x="1070612" y="2354580"/>
            <a:ext cx="5406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/>
              <a:t>Phare de Tossa de Mar</a:t>
            </a:r>
            <a:endParaRPr lang="fr-FR" sz="2400" b="1" dirty="0"/>
          </a:p>
        </p:txBody>
      </p:sp>
      <p:pic>
        <p:nvPicPr>
          <p:cNvPr id="6" name="Image 5" descr="Une image contenant plein air, ciel, eau, paysage&#10;&#10;Le contenu généré par l’IA peut être incorrect.">
            <a:extLst>
              <a:ext uri="{FF2B5EF4-FFF2-40B4-BE49-F238E27FC236}">
                <a16:creationId xmlns:a16="http://schemas.microsoft.com/office/drawing/2014/main" id="{61F2A46A-2F0F-A62F-8F3D-3669A80817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0060" y="560070"/>
            <a:ext cx="4428000" cy="2952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34A27E3-8F7A-0A0F-5BA1-A657A0D1ADB7}"/>
              </a:ext>
            </a:extLst>
          </p:cNvPr>
          <p:cNvSpPr txBox="1"/>
          <p:nvPr/>
        </p:nvSpPr>
        <p:spPr>
          <a:xfrm>
            <a:off x="7210060" y="3830153"/>
            <a:ext cx="50663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Torre d’</a:t>
            </a:r>
            <a:r>
              <a:rPr lang="fr-FR" sz="2400" b="1" dirty="0" err="1"/>
              <a:t>Agulla</a:t>
            </a:r>
            <a:r>
              <a:rPr lang="fr-FR" sz="2400" b="1" dirty="0"/>
              <a:t> de Pola, située à l’extrémité sud-est des remparts, jouait un rôle crucial en tant que poste de surveillance côtière contre les incursions pirates. </a:t>
            </a: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plante&#10;&#10;Le contenu généré par l’IA peut être incorrect.">
            <a:extLst>
              <a:ext uri="{FF2B5EF4-FFF2-40B4-BE49-F238E27FC236}">
                <a16:creationId xmlns:a16="http://schemas.microsoft.com/office/drawing/2014/main" id="{98D7399B-ED26-D021-0FD6-15E1D5EAA9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750" y="617220"/>
            <a:ext cx="4608000" cy="3072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21885C-BBB2-FA6D-C776-56036FB552EA}"/>
              </a:ext>
            </a:extLst>
          </p:cNvPr>
          <p:cNvSpPr txBox="1"/>
          <p:nvPr/>
        </p:nvSpPr>
        <p:spPr>
          <a:xfrm>
            <a:off x="1280160" y="3943350"/>
            <a:ext cx="525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Torre d’Agulla de Pola</a:t>
            </a:r>
            <a:endParaRPr lang="fr-FR" sz="2400" b="1" dirty="0"/>
          </a:p>
        </p:txBody>
      </p:sp>
      <p:pic>
        <p:nvPicPr>
          <p:cNvPr id="6" name="Image 5" descr="Une image contenant nourriture, laitier, intérieur, bol&#10;&#10;Le contenu généré par l’IA peut être incorrect.">
            <a:extLst>
              <a:ext uri="{FF2B5EF4-FFF2-40B4-BE49-F238E27FC236}">
                <a16:creationId xmlns:a16="http://schemas.microsoft.com/office/drawing/2014/main" id="{8F58FA77-E87C-50FE-BF5B-094F9C4C57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1250" y="3267780"/>
            <a:ext cx="5364000" cy="301725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4B05CD6-83B0-534A-658A-523757806AFA}"/>
              </a:ext>
            </a:extLst>
          </p:cNvPr>
          <p:cNvSpPr txBox="1"/>
          <p:nvPr/>
        </p:nvSpPr>
        <p:spPr>
          <a:xfrm>
            <a:off x="5966460" y="572970"/>
            <a:ext cx="61379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“Cim i Tomba” est une expression qui fait référence à la méthode de cuisson de ce plat. C’est le plat emblématique de Tossa, préparé autrefois par les pêcheurs en mer avec les poissons invendables, des pommes de terre et de l’aïoli.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mer&#10;&#10;Le contenu généré par l’IA peut être incorrect.">
            <a:extLst>
              <a:ext uri="{FF2B5EF4-FFF2-40B4-BE49-F238E27FC236}">
                <a16:creationId xmlns:a16="http://schemas.microsoft.com/office/drawing/2014/main" id="{398483CE-845F-28B0-5F02-0E88D5C670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538" y="3429000"/>
            <a:ext cx="4500000" cy="30017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99724D-8240-999E-8730-5680609001BF}"/>
              </a:ext>
            </a:extLst>
          </p:cNvPr>
          <p:cNvSpPr txBox="1"/>
          <p:nvPr/>
        </p:nvSpPr>
        <p:spPr>
          <a:xfrm>
            <a:off x="1487202" y="2967335"/>
            <a:ext cx="4286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Tossa de Mar !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escaliers, pierre&#10;&#10;Le contenu généré par l’IA peut être incorrect.">
            <a:extLst>
              <a:ext uri="{FF2B5EF4-FFF2-40B4-BE49-F238E27FC236}">
                <a16:creationId xmlns:a16="http://schemas.microsoft.com/office/drawing/2014/main" id="{496A3A33-798A-D536-22E1-B0A2146E2B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0462" y="523280"/>
            <a:ext cx="4356000" cy="29057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9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ciel&#10;&#10;Le contenu généré par l’IA peut être incorrect.">
            <a:extLst>
              <a:ext uri="{FF2B5EF4-FFF2-40B4-BE49-F238E27FC236}">
                <a16:creationId xmlns:a16="http://schemas.microsoft.com/office/drawing/2014/main" id="{25CBD34B-EC07-D5FA-CB83-4D004394AE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77" y="725262"/>
            <a:ext cx="4686963" cy="313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8B2B95-14C3-F17A-8817-2343BA3FC9E1}"/>
              </a:ext>
            </a:extLst>
          </p:cNvPr>
          <p:cNvSpPr txBox="1"/>
          <p:nvPr/>
        </p:nvSpPr>
        <p:spPr>
          <a:xfrm>
            <a:off x="6096000" y="255223"/>
            <a:ext cx="58683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plages de Tossa de Mar</a:t>
            </a:r>
          </a:p>
          <a:p>
            <a:r>
              <a:rPr lang="fr-FR" sz="2400" b="1" dirty="0"/>
              <a:t>Le littoral de Tossa de Mar a pour avantage majeur d’avoir de la verdure qui s’étend jusqu’à sa bordure. La ville bénéficie d’eaux turquoises et de gros sable jaune-orangé mais il est aussi possible d’y trouver de nombreuses criques plus ou moins faciles d’accès.</a:t>
            </a:r>
          </a:p>
        </p:txBody>
      </p:sp>
      <p:pic>
        <p:nvPicPr>
          <p:cNvPr id="6" name="Image 5" descr="Une image contenant plein air, paysage, nature, ciel&#10;&#10;Le contenu généré par l’IA peut être incorrect.">
            <a:extLst>
              <a:ext uri="{FF2B5EF4-FFF2-40B4-BE49-F238E27FC236}">
                <a16:creationId xmlns:a16="http://schemas.microsoft.com/office/drawing/2014/main" id="{5D366018-36C5-F633-6686-5A1B4B3221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1685" y="3429000"/>
            <a:ext cx="4500000" cy="3001776"/>
          </a:xfrm>
          <a:prstGeom prst="rect">
            <a:avLst/>
          </a:prstGeom>
          <a:ln w="117475">
            <a:solidFill>
              <a:schemeClr val="accent2"/>
            </a:solidFill>
            <a:prstDash val="sysDot"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rue, arche&#10;&#10;Le contenu généré par l’IA peut être incorrect.">
            <a:extLst>
              <a:ext uri="{FF2B5EF4-FFF2-40B4-BE49-F238E27FC236}">
                <a16:creationId xmlns:a16="http://schemas.microsoft.com/office/drawing/2014/main" id="{E32A879B-1CFB-14F4-32C8-20443734BC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063" y="3209081"/>
            <a:ext cx="5076000" cy="3045600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5739D7-A9B0-9CF8-CD39-D1A68C2EAEED}"/>
              </a:ext>
            </a:extLst>
          </p:cNvPr>
          <p:cNvSpPr txBox="1"/>
          <p:nvPr/>
        </p:nvSpPr>
        <p:spPr>
          <a:xfrm>
            <a:off x="567160" y="2565900"/>
            <a:ext cx="5972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musée municipal de Tossa de Mar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at, nourriture, produits, Nourriture végétarienne&#10;&#10;Le contenu généré par l’IA peut être incorrect.">
            <a:extLst>
              <a:ext uri="{FF2B5EF4-FFF2-40B4-BE49-F238E27FC236}">
                <a16:creationId xmlns:a16="http://schemas.microsoft.com/office/drawing/2014/main" id="{B1675D0D-51E4-2C63-76B5-1C43A5C419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3937" y="601339"/>
            <a:ext cx="4716000" cy="314586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1614102-786E-8E24-E226-1E9AF6BC67AD}"/>
              </a:ext>
            </a:extLst>
          </p:cNvPr>
          <p:cNvSpPr txBox="1"/>
          <p:nvPr/>
        </p:nvSpPr>
        <p:spPr>
          <a:xfrm>
            <a:off x="7199453" y="4028651"/>
            <a:ext cx="5652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Gastronomie de Tossa de Mar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aysage, arbre&#10;&#10;Le contenu généré par l’IA peut être incorrect.">
            <a:extLst>
              <a:ext uri="{FF2B5EF4-FFF2-40B4-BE49-F238E27FC236}">
                <a16:creationId xmlns:a16="http://schemas.microsoft.com/office/drawing/2014/main" id="{EB5A6178-022F-F50B-C071-3A30B4633B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016" y="261000"/>
            <a:ext cx="4749178" cy="316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nature, ciel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5D063910-4352-721F-1AF1-71E03393E6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7984" y="249899"/>
            <a:ext cx="5184000" cy="3074928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 descr="Une image contenant bâtiment, plein air, chaussures, ciel&#10;&#10;Le contenu généré par l’IA peut être incorrect.">
            <a:extLst>
              <a:ext uri="{FF2B5EF4-FFF2-40B4-BE49-F238E27FC236}">
                <a16:creationId xmlns:a16="http://schemas.microsoft.com/office/drawing/2014/main" id="{92B50D9A-FACD-8931-1ACF-FDE2E0DE962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529" y="3533174"/>
            <a:ext cx="4968000" cy="2946802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Le contenu généré par l’IA peut être incorrect.">
            <a:extLst>
              <a:ext uri="{FF2B5EF4-FFF2-40B4-BE49-F238E27FC236}">
                <a16:creationId xmlns:a16="http://schemas.microsoft.com/office/drawing/2014/main" id="{13C42C97-B9CE-94D6-8493-0393209B4D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503" y="3429000"/>
            <a:ext cx="4648654" cy="3096000"/>
          </a:xfrm>
          <a:prstGeom prst="roundRect">
            <a:avLst>
              <a:gd name="adj" fmla="val 16667"/>
            </a:avLst>
          </a:prstGeom>
          <a:ln w="825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 descr="Une image contenant plein air, rive, nature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4CDE1FA7-86EF-DF21-E364-629BBF43D1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98954"/>
            <a:ext cx="5629228" cy="3168000"/>
          </a:xfrm>
          <a:prstGeom prst="roundRect">
            <a:avLst>
              <a:gd name="adj" fmla="val 16667"/>
            </a:avLst>
          </a:prstGeom>
          <a:ln w="196850">
            <a:solidFill>
              <a:schemeClr val="bg1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FB84424-CCFF-19C7-06A6-85375BD6F8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180" y="617180"/>
            <a:ext cx="4644000" cy="309752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6D78E770-3C70-AD6E-78CA-663848DB96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4822" y="3209081"/>
            <a:ext cx="4634955" cy="3096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iscine&#10;&#10;Le contenu généré par l’IA peut être incorrect.">
            <a:extLst>
              <a:ext uri="{FF2B5EF4-FFF2-40B4-BE49-F238E27FC236}">
                <a16:creationId xmlns:a16="http://schemas.microsoft.com/office/drawing/2014/main" id="{A84CF873-309C-4C53-E662-6A270DA865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484" y="3429000"/>
            <a:ext cx="4621583" cy="3060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eau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77980F90-8349-E397-0B37-AD90EA1F83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9807" y="473172"/>
            <a:ext cx="6635520" cy="2592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Le contenu généré par l’IA peut être incorrect.">
            <a:extLst>
              <a:ext uri="{FF2B5EF4-FFF2-40B4-BE49-F238E27FC236}">
                <a16:creationId xmlns:a16="http://schemas.microsoft.com/office/drawing/2014/main" id="{821A25C4-A85F-B9FD-D7AA-69A62A61F7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938" y="520747"/>
            <a:ext cx="4536000" cy="3024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lante, Ruines&#10;&#10;Le contenu généré par l’IA peut être incorrect.">
            <a:extLst>
              <a:ext uri="{FF2B5EF4-FFF2-40B4-BE49-F238E27FC236}">
                <a16:creationId xmlns:a16="http://schemas.microsoft.com/office/drawing/2014/main" id="{D757E51D-2ED7-1E45-816C-40E25FB12F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8064" y="3429000"/>
            <a:ext cx="4500000" cy="300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66A21F99-BF63-2A0D-3236-8A91F1542E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153" y="3344119"/>
            <a:ext cx="4608000" cy="3072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avé, bâtiment&#10;&#10;Le contenu généré par l’IA peut être incorrect.">
            <a:extLst>
              <a:ext uri="{FF2B5EF4-FFF2-40B4-BE49-F238E27FC236}">
                <a16:creationId xmlns:a16="http://schemas.microsoft.com/office/drawing/2014/main" id="{BFFA00F1-F257-3A78-6DA4-0F83A772BA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47" y="441881"/>
            <a:ext cx="3048000" cy="4572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4ED513BB-8232-6825-A899-2A9C4B2B63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957" y="1252182"/>
            <a:ext cx="3096000" cy="464689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plante, sol, bâtiment&#10;&#10;Le contenu généré par l’IA peut être incorrect.">
            <a:extLst>
              <a:ext uri="{FF2B5EF4-FFF2-40B4-BE49-F238E27FC236}">
                <a16:creationId xmlns:a16="http://schemas.microsoft.com/office/drawing/2014/main" id="{556916D9-B2D4-B0E0-41A0-85A48140B0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4561" y="1191415"/>
            <a:ext cx="3166021" cy="475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83C658C5-9DBC-2295-F3AD-605BA49F556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0759" y="2106518"/>
            <a:ext cx="4698000" cy="313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bâtiment&#10;&#10;Le contenu généré par l’IA peut être incorrect.">
            <a:extLst>
              <a:ext uri="{FF2B5EF4-FFF2-40B4-BE49-F238E27FC236}">
                <a16:creationId xmlns:a16="http://schemas.microsoft.com/office/drawing/2014/main" id="{22413A17-63A9-69D7-34ED-1FD8E1E1DB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002" y="3429000"/>
            <a:ext cx="4680000" cy="3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 4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2662C03D-3433-3D0A-41AD-8D6D06F82C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6261" y="447005"/>
            <a:ext cx="4788000" cy="3192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herbe, pierre&#10;&#10;Le contenu généré par l’IA peut être incorrect.">
            <a:extLst>
              <a:ext uri="{FF2B5EF4-FFF2-40B4-BE49-F238E27FC236}">
                <a16:creationId xmlns:a16="http://schemas.microsoft.com/office/drawing/2014/main" id="{793E3A35-564F-0873-700D-331CF82400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238" y="495000"/>
            <a:ext cx="3912000" cy="586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9ACB64A-31D9-E3ED-83E3-B85745D8980C}"/>
              </a:ext>
            </a:extLst>
          </p:cNvPr>
          <p:cNvSpPr txBox="1"/>
          <p:nvPr/>
        </p:nvSpPr>
        <p:spPr>
          <a:xfrm>
            <a:off x="5173884" y="1875099"/>
            <a:ext cx="70181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Une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Lorient Vous A Présenté Tossa De-Mar –Espagne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55C3E2C-7395-F1C6-E97B-9C49E6DE24B0}"/>
              </a:ext>
            </a:extLst>
          </p:cNvPr>
          <p:cNvSpPr txBox="1"/>
          <p:nvPr/>
        </p:nvSpPr>
        <p:spPr>
          <a:xfrm>
            <a:off x="5173884" y="3905276"/>
            <a:ext cx="6377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97F0C82-4022-8551-CF0A-D727443F77AA}"/>
              </a:ext>
            </a:extLst>
          </p:cNvPr>
          <p:cNvSpPr txBox="1"/>
          <p:nvPr/>
        </p:nvSpPr>
        <p:spPr>
          <a:xfrm>
            <a:off x="6956385" y="4831251"/>
            <a:ext cx="54053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321</Words>
  <Application>Microsoft Office PowerPoint</Application>
  <PresentationFormat>Grand écran</PresentationFormat>
  <Paragraphs>39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2025-02-28T10:54:19Z</dcterms:created>
  <dcterms:modified xsi:type="dcterms:W3CDTF">2025-03-03T12:57:58Z</dcterms:modified>
</cp:coreProperties>
</file>