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6" r:id="rId3"/>
    <p:sldId id="328" r:id="rId4"/>
    <p:sldId id="316" r:id="rId5"/>
    <p:sldId id="313" r:id="rId6"/>
    <p:sldId id="315" r:id="rId7"/>
    <p:sldId id="314" r:id="rId8"/>
    <p:sldId id="309" r:id="rId9"/>
    <p:sldId id="312" r:id="rId10"/>
    <p:sldId id="262" r:id="rId11"/>
    <p:sldId id="264" r:id="rId12"/>
    <p:sldId id="265" r:id="rId13"/>
    <p:sldId id="266" r:id="rId14"/>
    <p:sldId id="267" r:id="rId15"/>
    <p:sldId id="318" r:id="rId16"/>
    <p:sldId id="269" r:id="rId17"/>
    <p:sldId id="263" r:id="rId18"/>
    <p:sldId id="261" r:id="rId19"/>
    <p:sldId id="307" r:id="rId20"/>
    <p:sldId id="311" r:id="rId21"/>
    <p:sldId id="257" r:id="rId22"/>
    <p:sldId id="270" r:id="rId23"/>
    <p:sldId id="276" r:id="rId24"/>
    <p:sldId id="271" r:id="rId25"/>
    <p:sldId id="308" r:id="rId26"/>
    <p:sldId id="319" r:id="rId27"/>
    <p:sldId id="283" r:id="rId28"/>
    <p:sldId id="282" r:id="rId29"/>
    <p:sldId id="321" r:id="rId30"/>
    <p:sldId id="268" r:id="rId31"/>
    <p:sldId id="322" r:id="rId32"/>
    <p:sldId id="320" r:id="rId33"/>
    <p:sldId id="260" r:id="rId34"/>
    <p:sldId id="281" r:id="rId35"/>
    <p:sldId id="273" r:id="rId36"/>
    <p:sldId id="280" r:id="rId37"/>
    <p:sldId id="288" r:id="rId38"/>
    <p:sldId id="289" r:id="rId39"/>
    <p:sldId id="296" r:id="rId40"/>
    <p:sldId id="292" r:id="rId41"/>
    <p:sldId id="291" r:id="rId42"/>
    <p:sldId id="297" r:id="rId43"/>
    <p:sldId id="293" r:id="rId44"/>
    <p:sldId id="294" r:id="rId45"/>
    <p:sldId id="298" r:id="rId46"/>
    <p:sldId id="299" r:id="rId47"/>
    <p:sldId id="300" r:id="rId48"/>
    <p:sldId id="295" r:id="rId49"/>
    <p:sldId id="287" r:id="rId50"/>
    <p:sldId id="301" r:id="rId51"/>
    <p:sldId id="302" r:id="rId52"/>
    <p:sldId id="303" r:id="rId53"/>
    <p:sldId id="304" r:id="rId54"/>
    <p:sldId id="285" r:id="rId55"/>
    <p:sldId id="286" r:id="rId56"/>
    <p:sldId id="279" r:id="rId57"/>
    <p:sldId id="275" r:id="rId58"/>
    <p:sldId id="278" r:id="rId59"/>
    <p:sldId id="272" r:id="rId60"/>
    <p:sldId id="259" r:id="rId61"/>
    <p:sldId id="325" r:id="rId62"/>
    <p:sldId id="324" r:id="rId63"/>
    <p:sldId id="326" r:id="rId64"/>
    <p:sldId id="327" r:id="rId65"/>
    <p:sldId id="305" r:id="rId66"/>
    <p:sldId id="284" r:id="rId67"/>
    <p:sldId id="317" r:id="rId68"/>
    <p:sldId id="323" r:id="rId6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123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166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79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42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11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21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38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278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1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426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8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FF6C94-8097-45A3-8576-0F98287840F9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D2AA3-44D1-402C-A56C-7A2A1881C9B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329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jp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6419" y="819678"/>
            <a:ext cx="7834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FFC000"/>
                </a:solidFill>
                <a:latin typeface="Harlow Solid Italic" panose="04030604020F02020D02" pitchFamily="82" charset="0"/>
              </a:rPr>
              <a:t>           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situé en Saône-et-Loire en région 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Bourgogne-Franche-Comté.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un joli bourg médiéval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46908" y="86674"/>
            <a:ext cx="73048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</a:rPr>
              <a:t>Saint-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</a:rPr>
              <a:t>Gengoux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Bookman Old Style" panose="02050604050505020204" pitchFamily="18" charset="0"/>
              </a:rPr>
              <a:t>-le-national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886" y="5336315"/>
            <a:ext cx="88842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médiévale qui prit son essor à partir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de 1166, date du traité de pariage entre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roi de France,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l'abbé de Cluny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d'origine se transforma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une cité fortifiée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40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000">
        <p:sndAc>
          <p:stSnd loop="1">
            <p:snd r:embed="rId2" name="Fabuleux_Br_sil_lp_0_001.wav"/>
          </p:stSnd>
        </p:sndAc>
      </p:transition>
    </mc:Choice>
    <mc:Fallback xmlns="">
      <p:transition spd="slow" advTm="19000">
        <p:sndAc>
          <p:stSnd loop="1">
            <p:snd r:embed="rId4" name="Fabuleux_Br_sil_lp_0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0"/>
          <a:stretch/>
        </p:blipFill>
        <p:spPr>
          <a:xfrm>
            <a:off x="0" y="-1"/>
            <a:ext cx="9157572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16583" y="307400"/>
            <a:ext cx="52858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Office de Tourisme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Saint-Gengoux-le-National</a:t>
            </a:r>
          </a:p>
        </p:txBody>
      </p:sp>
    </p:spTree>
    <p:extLst>
      <p:ext uri="{BB962C8B-B14F-4D97-AF65-F5344CB8AC3E}">
        <p14:creationId xmlns:p14="http://schemas.microsoft.com/office/powerpoint/2010/main" val="32120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49482" y="5870231"/>
            <a:ext cx="77931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rgbClr val="FFC000"/>
                </a:solidFill>
                <a:latin typeface="Courgette" panose="02000603070400060004" pitchFamily="2" charset="0"/>
              </a:rPr>
              <a:t> Fontaine des Manants ou </a:t>
            </a:r>
            <a:r>
              <a:rPr lang="fr-FR" sz="3200" dirty="0" smtClean="0">
                <a:solidFill>
                  <a:srgbClr val="FFC000"/>
                </a:solidFill>
                <a:latin typeface="Courgette" panose="02000603070400060004" pitchFamily="2" charset="0"/>
              </a:rPr>
              <a:t>Manon</a:t>
            </a:r>
            <a:endParaRPr lang="fr-FR" sz="3200" dirty="0">
              <a:solidFill>
                <a:srgbClr val="FFC0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9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03838" y="5793662"/>
            <a:ext cx="442460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marronnier planté en 1802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Devant la fontaine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23103" y="5003953"/>
            <a:ext cx="29574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Arbre de la Liberté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sp>
        <p:nvSpPr>
          <p:cNvPr id="8" name="Bulle ronde 7"/>
          <p:cNvSpPr/>
          <p:nvPr/>
        </p:nvSpPr>
        <p:spPr>
          <a:xfrm>
            <a:off x="426028" y="2789193"/>
            <a:ext cx="1934920" cy="748145"/>
          </a:xfrm>
          <a:prstGeom prst="wedgeEllipseCallout">
            <a:avLst>
              <a:gd name="adj1" fmla="val 82461"/>
              <a:gd name="adj2" fmla="val 141668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l’avenue de la promenade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5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6048" y="250449"/>
            <a:ext cx="590097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	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Vue sur l’avenue de la promenade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 descend jusqu’au rond point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5897" y="6271678"/>
            <a:ext cx="32095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fontaine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Manon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4748645" y="1204556"/>
            <a:ext cx="1236519" cy="445848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864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1" y="612018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donjon médiéval,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seul vestige du vieux château, est lui aussi toujours présent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6421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1056" y="6115781"/>
            <a:ext cx="46875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lavoir et derrière le Donjon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62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4694" y="5903893"/>
            <a:ext cx="410080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   Mairie de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St-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Gengoux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-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National</a:t>
            </a:r>
          </a:p>
        </p:txBody>
      </p:sp>
    </p:spTree>
    <p:extLst>
      <p:ext uri="{BB962C8B-B14F-4D97-AF65-F5344CB8AC3E}">
        <p14:creationId xmlns:p14="http://schemas.microsoft.com/office/powerpoint/2010/main" val="87687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969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1" r="24006"/>
          <a:stretch/>
        </p:blipFill>
        <p:spPr>
          <a:xfrm>
            <a:off x="5149690" y="0"/>
            <a:ext cx="399431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7035" y="5236375"/>
            <a:ext cx="91647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 elle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dominait la place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Pilori auparavant ,la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tranquillité et le charme de cette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place ne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doivent pas faire oublier qu’au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Moyen Âge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la justice royale avait besoin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d’un pilori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pour être rendue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3445185" y="386834"/>
            <a:ext cx="26484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dirty="0">
                <a:solidFill>
                  <a:srgbClr val="00FF00"/>
                </a:solidFill>
                <a:latin typeface="Courgette" panose="02000603070400060004" pitchFamily="2" charset="0"/>
              </a:rPr>
              <a:t>Tour du pilori</a:t>
            </a:r>
          </a:p>
        </p:txBody>
      </p:sp>
    </p:spTree>
    <p:extLst>
      <p:ext uri="{BB962C8B-B14F-4D97-AF65-F5344CB8AC3E}">
        <p14:creationId xmlns:p14="http://schemas.microsoft.com/office/powerpoint/2010/main" val="1082837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6467" y="5903893"/>
            <a:ext cx="815159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Place de la courtille ,tour escalier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ncienne tour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guet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Epoque médiévale 19è </a:t>
            </a:r>
            <a:r>
              <a:rPr lang="fr-FR" sz="28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siècre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8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2622" y="837751"/>
            <a:ext cx="873875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Courgette" panose="02000603070400060004" pitchFamily="2" charset="0"/>
              </a:rPr>
              <a:t>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personnage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contemporain de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Pépin le Bref, fondateur de la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dynastie des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Carolingiens. Il est né dans l’Est,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non loin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de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Langres,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Homme juste et généreux, il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était également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un bon guerrier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Courgette" panose="02000603070400060004" pitchFamily="2" charset="0"/>
              </a:rPr>
              <a:t>     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L’une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des légendes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prétend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qu’il aurait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découvert l’infidélité de sa femme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.</a:t>
            </a:r>
            <a:r>
              <a:rPr lang="fr-FR" sz="2400" dirty="0"/>
              <a:t> </a:t>
            </a:r>
            <a:endParaRPr lang="fr-F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</a:p>
          <a:p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 séparer d’elle il partit </a:t>
            </a:r>
            <a:r>
              <a:rPr lang="fr-F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vivre sur d’autres </a:t>
            </a:r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terres.</a:t>
            </a:r>
          </a:p>
          <a:p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 Cependant</a:t>
            </a:r>
            <a:r>
              <a:rPr lang="fr-F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l’amant </a:t>
            </a:r>
            <a:r>
              <a:rPr lang="fr-F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de sa femme le </a:t>
            </a:r>
            <a:r>
              <a:rPr lang="fr-F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tua </a:t>
            </a:r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en763</a:t>
            </a:r>
            <a:r>
              <a:rPr lang="fr-F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urgette" panose="02000603070400060004" pitchFamily="2" charset="0"/>
              </a:rPr>
              <a:t>.</a:t>
            </a:r>
          </a:p>
          <a:p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Selon </a:t>
            </a:r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la légende</a:t>
            </a:r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,</a:t>
            </a:r>
          </a:p>
          <a:p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 </a:t>
            </a:r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les deux </a:t>
            </a:r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amants furent </a:t>
            </a:r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frappés de </a:t>
            </a:r>
            <a:endParaRPr lang="fr-FR" sz="2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ourgette" panose="02000603070400060004" pitchFamily="2" charset="0"/>
            </a:endParaRPr>
          </a:p>
          <a:p>
            <a:r>
              <a:rPr lang="fr-F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malformations Physiques en </a:t>
            </a:r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ourgette" panose="02000603070400060004" pitchFamily="2" charset="0"/>
              </a:rPr>
              <a:t>guise de châtiment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2154511" y="179016"/>
            <a:ext cx="48349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Qui était Saint-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Gengoux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?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564" y="3252355"/>
            <a:ext cx="2244436" cy="36056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6030" y="6470295"/>
            <a:ext cx="19479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</a:t>
            </a:r>
            <a:r>
              <a:rPr lang="fr-FR" sz="2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Gengoux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3140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0"/>
    </mc:Choice>
    <mc:Fallback xmlns="">
      <p:transition spd="slow" advTm="2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70247" y="5886998"/>
            <a:ext cx="46035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Maison des curés Presbytère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4572000" y="3740727"/>
            <a:ext cx="966355" cy="215091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03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0120" y="6026727"/>
            <a:ext cx="76562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des curés 16 è 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qui comptait 11 prêtres,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691246" y="5320145"/>
            <a:ext cx="1683327" cy="70658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6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6331" y="6190795"/>
            <a:ext cx="4416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Jolie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ruelle du bourg médiéval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71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68"/>
          <a:stretch/>
        </p:blipFill>
        <p:spPr>
          <a:xfrm>
            <a:off x="0" y="0"/>
            <a:ext cx="4426527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391"/>
          <a:stretch/>
        </p:blipFill>
        <p:spPr>
          <a:xfrm>
            <a:off x="4426527" y="0"/>
            <a:ext cx="47495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33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79692" y="418512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Maison de bois </a:t>
            </a:r>
            <a:r>
              <a:rPr lang="fr-FR" sz="2800" dirty="0">
                <a:latin typeface="Courgette" panose="02000603070400060004" pitchFamily="2" charset="0"/>
              </a:rPr>
              <a:t/>
            </a:r>
            <a:br>
              <a:rPr lang="fr-FR" sz="2800" dirty="0">
                <a:latin typeface="Courgette" panose="02000603070400060004" pitchFamily="2" charset="0"/>
              </a:rPr>
            </a:br>
            <a:endParaRPr lang="fr-FR" sz="2800" dirty="0">
              <a:latin typeface="Courgette" panose="0200060307040006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0755" y="5721125"/>
            <a:ext cx="8655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De style gothique flamboyant, cet édifice est visible depuis la rue des Moutons ainsi que depuis la rue du Moulin à Cheval. </a:t>
            </a:r>
            <a:endParaRPr lang="fr-F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158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32658" y="5875880"/>
            <a:ext cx="6707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L’ architecture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à pans de bois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bourguignonne date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du second quart du XVe 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>siècle  </a:t>
            </a:r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  <a:t/>
            </a:r>
            <a:b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ourgette" panose="02000603070400060004" pitchFamily="2" charset="0"/>
              </a:rPr>
            </a:br>
            <a:endParaRPr lang="fr-F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014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08464" y="6047420"/>
            <a:ext cx="604043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même maison vue depuis une autre rue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0655" y="5586456"/>
            <a:ext cx="511710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Maison à pans de bois du 15è siècle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30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0601" y="0"/>
            <a:ext cx="439340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80"/>
          <a:stretch/>
        </p:blipFill>
        <p:spPr>
          <a:xfrm>
            <a:off x="6" y="895"/>
            <a:ext cx="4750595" cy="685710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01279" y="6191798"/>
            <a:ext cx="28250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Porte renaissance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95453" y="6074217"/>
            <a:ext cx="47275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Vestige de maison à pans de bois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689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4063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031" y="0"/>
            <a:ext cx="4746914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6009" y="4549676"/>
            <a:ext cx="87699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>
                <a:solidFill>
                  <a:srgbClr val="151A44"/>
                </a:solidFill>
                <a:latin typeface="Courgette" panose="02000603070400060004" pitchFamily="2" charset="0"/>
              </a:rPr>
              <a:t/>
            </a:r>
            <a:br>
              <a:rPr lang="fr-FR" sz="4800" dirty="0">
                <a:solidFill>
                  <a:srgbClr val="151A44"/>
                </a:solidFill>
                <a:latin typeface="Courgette" panose="02000603070400060004" pitchFamily="2" charset="0"/>
              </a:rPr>
            </a:b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Les andouilles sont des pavés non </a:t>
            </a:r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conformes et 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invendables issus de </a:t>
            </a:r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la fabrication des 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pavés de grès de la région de </a:t>
            </a:r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Saint-</a:t>
            </a:r>
            <a:r>
              <a:rPr lang="fr-FR" sz="2400" dirty="0" err="1" smtClean="0">
                <a:solidFill>
                  <a:srgbClr val="FFFF00"/>
                </a:solidFill>
                <a:latin typeface="Courgette" panose="02000603070400060004" pitchFamily="2" charset="0"/>
              </a:rPr>
              <a:t>Gengoux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>. Ils étaient alors donnés </a:t>
            </a:r>
            <a:r>
              <a:rPr lang="fr-FR" sz="24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aux communes voisine </a:t>
            </a:r>
            <a: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  <a:t/>
            </a:r>
            <a:br>
              <a:rPr lang="fr-FR" sz="2400" dirty="0">
                <a:solidFill>
                  <a:srgbClr val="FFFF00"/>
                </a:solidFill>
                <a:latin typeface="Courgette" panose="02000603070400060004" pitchFamily="2" charset="0"/>
              </a:rPr>
            </a:br>
            <a:endParaRPr lang="fr-FR" sz="2400" dirty="0"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5887" y="3529234"/>
            <a:ext cx="48301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1"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Ruelle pavée d’Andouilles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Courgette" panose="02000603070400060004" pitchFamily="2" charset="0"/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 flipV="1">
            <a:off x="1620982" y="4852555"/>
            <a:ext cx="1693718" cy="6130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5744394" y="4052454"/>
            <a:ext cx="422607" cy="126986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98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51A44"/>
                </a:solidFill>
                <a:latin typeface="EnchantedLand"/>
              </a:rPr>
              <a:t>Le Pontet</a:t>
            </a:r>
            <a:r>
              <a:rPr lang="fr-FR" dirty="0"/>
              <a:t> </a:t>
            </a:r>
            <a:br>
              <a:rPr lang="fr-FR" dirty="0"/>
            </a:b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687053" y="59313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Le Pontet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8991" y="5310764"/>
            <a:ext cx="86660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Moyen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Âge, il permettait de relier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deux maisons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pour agrandir l’habitation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d’un bourgeois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la Cité. Une des façades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est encadrée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d’un encadrement à fronton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style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Renaissance.</a:t>
            </a:r>
          </a:p>
        </p:txBody>
      </p:sp>
    </p:spTree>
    <p:extLst>
      <p:ext uri="{BB962C8B-B14F-4D97-AF65-F5344CB8AC3E}">
        <p14:creationId xmlns:p14="http://schemas.microsoft.com/office/powerpoint/2010/main" val="271796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986"/>
          <a:stretch/>
        </p:blipFill>
        <p:spPr>
          <a:xfrm>
            <a:off x="5143500" y="0"/>
            <a:ext cx="40486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518" y="5717508"/>
            <a:ext cx="90504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L’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édifice était habité par des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religieux 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Cette dépendance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datant du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 siècle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renferme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chapelle gothique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remarquable.</a:t>
            </a:r>
          </a:p>
        </p:txBody>
      </p:sp>
      <p:sp>
        <p:nvSpPr>
          <p:cNvPr id="2" name="Rectangle 1"/>
          <p:cNvSpPr/>
          <p:nvPr/>
        </p:nvSpPr>
        <p:spPr>
          <a:xfrm>
            <a:off x="4187537" y="458888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200" dirty="0">
                <a:solidFill>
                  <a:srgbClr val="FF0000"/>
                </a:solidFill>
                <a:latin typeface="Courgette" panose="02000603070400060004" pitchFamily="2" charset="0"/>
              </a:rPr>
              <a:t>Prieuré </a:t>
            </a:r>
            <a:br>
              <a:rPr lang="fr-FR" sz="3200" dirty="0">
                <a:solidFill>
                  <a:srgbClr val="FF0000"/>
                </a:solidFill>
                <a:latin typeface="Courgette" panose="02000603070400060004" pitchFamily="2" charset="0"/>
              </a:rPr>
            </a:br>
            <a:endParaRPr lang="fr-FR" sz="3200" dirty="0">
              <a:solidFill>
                <a:srgbClr val="FF00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7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65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5059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617" y="0"/>
            <a:ext cx="477738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24197" y="5405782"/>
            <a:ext cx="42622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tour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des plus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anciennes de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la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cité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datant du début du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 siècle. </a:t>
            </a:r>
            <a:b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</a:b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722" y="5298316"/>
            <a:ext cx="303416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 pontet  protègent une porte renaissance de 1544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4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94085" y="218256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Tour de la courtille</a:t>
            </a:r>
          </a:p>
        </p:txBody>
      </p:sp>
      <p:sp>
        <p:nvSpPr>
          <p:cNvPr id="7" name="Rectangle 6"/>
          <p:cNvSpPr/>
          <p:nvPr/>
        </p:nvSpPr>
        <p:spPr>
          <a:xfrm>
            <a:off x="158051" y="5488909"/>
            <a:ext cx="86430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Une maison à tour d’escalier, aux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formes irrégulières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, domine cette place.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Elle se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situait probablement sur la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première enceinte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de la Cité</a:t>
            </a:r>
          </a:p>
        </p:txBody>
      </p:sp>
    </p:spTree>
    <p:extLst>
      <p:ext uri="{BB962C8B-B14F-4D97-AF65-F5344CB8AC3E}">
        <p14:creationId xmlns:p14="http://schemas.microsoft.com/office/powerpoint/2010/main" val="393624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881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83775" y="560338"/>
            <a:ext cx="4148449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En tant que cité royale, </a:t>
            </a:r>
            <a:r>
              <a:rPr lang="fr-FR" sz="2800" dirty="0" smtClean="0">
                <a:solidFill>
                  <a:srgbClr val="000120"/>
                </a:solidFill>
                <a:latin typeface="Courgette" panose="02000603070400060004" pitchFamily="2" charset="0"/>
              </a:rPr>
              <a:t>Saint-Gengoux</a:t>
            </a: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-</a:t>
            </a:r>
            <a:r>
              <a:rPr lang="fr-FR" sz="2800" dirty="0" smtClean="0">
                <a:solidFill>
                  <a:srgbClr val="000120"/>
                </a:solidFill>
                <a:latin typeface="Courgette" panose="02000603070400060004" pitchFamily="2" charset="0"/>
              </a:rPr>
              <a:t>le-National </a:t>
            </a: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était gouvernée dès </a:t>
            </a:r>
            <a:r>
              <a:rPr lang="fr-FR" sz="2800" dirty="0" smtClean="0">
                <a:solidFill>
                  <a:srgbClr val="000120"/>
                </a:solidFill>
                <a:latin typeface="Courgette" panose="02000603070400060004" pitchFamily="2" charset="0"/>
              </a:rPr>
              <a:t>1246 par </a:t>
            </a: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un bailli (représentant du Roi </a:t>
            </a:r>
            <a:r>
              <a:rPr lang="fr-FR" sz="2800" dirty="0" smtClean="0">
                <a:solidFill>
                  <a:srgbClr val="000120"/>
                </a:solidFill>
                <a:latin typeface="Courgette" panose="02000603070400060004" pitchFamily="2" charset="0"/>
              </a:rPr>
              <a:t>sur place</a:t>
            </a: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). La maison du bailli se trouve </a:t>
            </a:r>
            <a:r>
              <a:rPr lang="fr-FR" sz="2800" dirty="0" smtClean="0">
                <a:solidFill>
                  <a:srgbClr val="000120"/>
                </a:solidFill>
                <a:latin typeface="Courgette" panose="02000603070400060004" pitchFamily="2" charset="0"/>
              </a:rPr>
              <a:t>rue de </a:t>
            </a: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l’Église. L’entrée est surmontée d’un</a:t>
            </a:r>
            <a:b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</a:b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linteau en accolade débouchant sur un</a:t>
            </a:r>
            <a:b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</a:br>
            <a:r>
              <a:rPr lang="fr-FR" sz="2800" dirty="0">
                <a:solidFill>
                  <a:srgbClr val="000120"/>
                </a:solidFill>
                <a:latin typeface="Courgette" panose="02000603070400060004" pitchFamily="2" charset="0"/>
              </a:rPr>
              <a:t>escalier en encorbellement. </a:t>
            </a:r>
            <a:r>
              <a:rPr lang="fr-FR" sz="2800" dirty="0">
                <a:latin typeface="Courgette" panose="02000603070400060004" pitchFamily="2" charset="0"/>
              </a:rPr>
              <a:t/>
            </a:r>
            <a:br>
              <a:rPr lang="fr-FR" sz="2800" dirty="0">
                <a:latin typeface="Courgette" panose="02000603070400060004" pitchFamily="2" charset="0"/>
              </a:rPr>
            </a:br>
            <a:endParaRPr lang="fr-FR" sz="2800" dirty="0"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68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/>
    </mc:Choice>
    <mc:Fallback xmlns="">
      <p:transition spd="slow" advTm="1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794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7428" y="5674207"/>
            <a:ext cx="843741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l’échauguette 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trouve un escalier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encorbellement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jadis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il y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avait un veilleur de nuit</a:t>
            </a:r>
          </a:p>
        </p:txBody>
      </p:sp>
    </p:spTree>
    <p:extLst>
      <p:ext uri="{BB962C8B-B14F-4D97-AF65-F5344CB8AC3E}">
        <p14:creationId xmlns:p14="http://schemas.microsoft.com/office/powerpoint/2010/main" val="281627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82528" cy="68580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20064" y="5772880"/>
            <a:ext cx="62440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1"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Jour de marché le centre ville est bloqué</a:t>
            </a:r>
          </a:p>
        </p:txBody>
      </p:sp>
    </p:spTree>
    <p:extLst>
      <p:ext uri="{BB962C8B-B14F-4D97-AF65-F5344CB8AC3E}">
        <p14:creationId xmlns:p14="http://schemas.microsoft.com/office/powerpoint/2010/main" val="223974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39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05408" y="5903893"/>
            <a:ext cx="702147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rond point en bas de l’avenue de la promenade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Jour de marché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39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588298" y="4931216"/>
            <a:ext cx="36824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Avenue de la promenade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952" y="5679164"/>
            <a:ext cx="575510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En partant du rond point en remontant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vers la fontaine de Manon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783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521325" y="448542"/>
            <a:ext cx="5269392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1"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Eglise</a:t>
            </a:r>
          </a:p>
          <a:p>
            <a:pPr lvl="1"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 Saint-Gengoux-le-National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9874" y="5780782"/>
            <a:ext cx="7907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Clocher du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XIIe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rattaché par une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passerelle , à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d’escalier du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e.</a:t>
            </a:r>
          </a:p>
        </p:txBody>
      </p:sp>
    </p:spTree>
    <p:extLst>
      <p:ext uri="{BB962C8B-B14F-4D97-AF65-F5344CB8AC3E}">
        <p14:creationId xmlns:p14="http://schemas.microsoft.com/office/powerpoint/2010/main" val="178739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96780" y="5742620"/>
            <a:ext cx="55675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tour de gauche date du 15è  siècle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clocher octogonal date du 13è siècle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496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7088" y="0"/>
            <a:ext cx="485691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6"/>
          <a:stretch/>
        </p:blipFill>
        <p:spPr>
          <a:xfrm>
            <a:off x="10391" y="0"/>
            <a:ext cx="427669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57" y="5543915"/>
            <a:ext cx="789350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beffroi à lanterne renaissance édifié en1566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autoriser l’accès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ux cloches et surveiller les vallées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13542" y="241362"/>
            <a:ext cx="25346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Baies du clocher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3875809" y="831273"/>
            <a:ext cx="2098964" cy="14755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472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2"/>
          <a:stretch/>
        </p:blipFill>
        <p:spPr>
          <a:xfrm>
            <a:off x="0" y="0"/>
            <a:ext cx="929678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58231" y="5572174"/>
            <a:ext cx="8780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œuvre romane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façade quant à elle est gothique,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précédent une nef du milieu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e.</a:t>
            </a:r>
          </a:p>
        </p:txBody>
      </p:sp>
      <p:sp>
        <p:nvSpPr>
          <p:cNvPr id="3" name="Rectangle 2"/>
          <p:cNvSpPr/>
          <p:nvPr/>
        </p:nvSpPr>
        <p:spPr>
          <a:xfrm>
            <a:off x="3494332" y="106278"/>
            <a:ext cx="46625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de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-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Gengoux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63415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" t="1467" r="1792" b="1598"/>
          <a:stretch/>
        </p:blipFill>
        <p:spPr>
          <a:xfrm>
            <a:off x="0" y="0"/>
            <a:ext cx="917719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1563" y="6111588"/>
            <a:ext cx="313406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portail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83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715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98865" y="5547700"/>
            <a:ext cx="63592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chapelles qui bordaient au sud la nef ont été détruite au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348188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7044" y="6273225"/>
            <a:ext cx="56140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Chœur flamboyant du XVe siècle.</a:t>
            </a:r>
          </a:p>
        </p:txBody>
      </p:sp>
    </p:spTree>
    <p:extLst>
      <p:ext uri="{BB962C8B-B14F-4D97-AF65-F5344CB8AC3E}">
        <p14:creationId xmlns:p14="http://schemas.microsoft.com/office/powerpoint/2010/main" val="396077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03173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173" y="-1"/>
            <a:ext cx="4540827" cy="6852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962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3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1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0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743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7431" y="0"/>
            <a:ext cx="4786570" cy="686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509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347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3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95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58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6161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609" y="-1"/>
            <a:ext cx="4582391" cy="686862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65118" y="141008"/>
            <a:ext cx="6504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Vitrail du chevet dédié à tous les Saints et couronnement de la Vierge (1898)</a:t>
            </a:r>
          </a:p>
        </p:txBody>
      </p:sp>
    </p:spTree>
    <p:extLst>
      <p:ext uri="{BB962C8B-B14F-4D97-AF65-F5344CB8AC3E}">
        <p14:creationId xmlns:p14="http://schemas.microsoft.com/office/powerpoint/2010/main" val="127236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675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07878" y="5682734"/>
            <a:ext cx="3424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Tribune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3408218" y="4886308"/>
            <a:ext cx="2015837" cy="1319646"/>
          </a:xfrm>
          <a:prstGeom prst="straightConnector1">
            <a:avLst/>
          </a:prstGeom>
          <a:ln w="95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762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71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61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23874" cy="688679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5"/>
          <a:stretch/>
        </p:blipFill>
        <p:spPr>
          <a:xfrm>
            <a:off x="4523874" y="0"/>
            <a:ext cx="4692862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65837" y="6199910"/>
            <a:ext cx="3539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Intérieur vers le chœur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422819" y="6199910"/>
            <a:ext cx="2838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 de la nef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99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43170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05" y="0"/>
            <a:ext cx="4712296" cy="689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76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68253" cy="689617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253" y="0"/>
            <a:ext cx="4475747" cy="689617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83645" y="6035660"/>
            <a:ext cx="3070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Autel Saint Joseph</a:t>
            </a:r>
          </a:p>
        </p:txBody>
      </p:sp>
      <p:sp>
        <p:nvSpPr>
          <p:cNvPr id="5" name="Rectangle 4"/>
          <p:cNvSpPr/>
          <p:nvPr/>
        </p:nvSpPr>
        <p:spPr>
          <a:xfrm>
            <a:off x="5082790" y="6035660"/>
            <a:ext cx="38170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Chapelle du Sacré </a:t>
            </a:r>
            <a:r>
              <a:rPr lang="fr-FR" sz="2800" dirty="0" err="1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Choeur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127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7832" cy="689974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833" y="-2900"/>
            <a:ext cx="4636168" cy="686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6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49213" y="6074217"/>
            <a:ext cx="270298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petite fontaine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49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90945" y="220991"/>
            <a:ext cx="39273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donjon de l'ancien château de Philippe Auguste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42374" y="5481935"/>
            <a:ext cx="233269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/>
                <a:latin typeface="Harlow Solid Italic" panose="04030604020F02020D02" pitchFamily="82" charset="0"/>
              </a:rPr>
              <a:t>Le lavoir de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Gengoux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0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1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6661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0614" y="5303057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dirty="0">
                <a:solidFill>
                  <a:srgbClr val="FFC000"/>
                </a:solidFill>
                <a:latin typeface="Courgette" panose="02000603070400060004" pitchFamily="2" charset="0"/>
              </a:rPr>
              <a:t>Tour François Ier </a:t>
            </a:r>
            <a:br>
              <a:rPr lang="fr-FR" sz="2800" dirty="0">
                <a:solidFill>
                  <a:srgbClr val="FFC000"/>
                </a:solidFill>
                <a:latin typeface="Courgette" panose="02000603070400060004" pitchFamily="2" charset="0"/>
              </a:rPr>
            </a:br>
            <a:endParaRPr lang="fr-FR" sz="2800" dirty="0">
              <a:solidFill>
                <a:srgbClr val="FFC000"/>
              </a:solidFill>
              <a:latin typeface="Courgette" panose="02000603070400060004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616" y="0"/>
            <a:ext cx="4777383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926508" y="895887"/>
            <a:ext cx="36576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Cette tour, qui </a:t>
            </a:r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est restée 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intacte, faisait </a:t>
            </a:r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partie de 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l’enceinte fortifiée de la </a:t>
            </a:r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Cité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. 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Courgette" panose="02000603070400060004" pitchFamily="2" charset="0"/>
              </a:rPr>
              <a:t>À </a:t>
            </a: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partir de</a:t>
            </a:r>
            <a:b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</a:b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la fin du XVe siècle, un groupe d’archers</a:t>
            </a:r>
            <a:b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</a:b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pratiquait le «tir à l’oiseau» depuis cette</a:t>
            </a:r>
            <a:b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</a:br>
            <a: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  <a:t>tour. </a:t>
            </a:r>
            <a:br>
              <a:rPr lang="fr-FR" sz="2800" dirty="0">
                <a:solidFill>
                  <a:srgbClr val="FFFF00"/>
                </a:solidFill>
                <a:latin typeface="Courgette" panose="02000603070400060004" pitchFamily="2" charset="0"/>
              </a:rPr>
            </a:br>
            <a:endParaRPr lang="fr-FR" sz="2800" dirty="0">
              <a:solidFill>
                <a:srgbClr val="FFFF00"/>
              </a:solidFill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75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865841">
            <a:off x="1874075" y="5180600"/>
            <a:ext cx="47308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L’ancienne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gar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et la voie verte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3158836" y="3771900"/>
            <a:ext cx="571500" cy="140277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necteur droit avec flèche 6"/>
          <p:cNvCxnSpPr/>
          <p:nvPr/>
        </p:nvCxnSpPr>
        <p:spPr>
          <a:xfrm>
            <a:off x="6411191" y="5995555"/>
            <a:ext cx="862445" cy="1766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Bulle ronde 3"/>
          <p:cNvSpPr/>
          <p:nvPr/>
        </p:nvSpPr>
        <p:spPr>
          <a:xfrm>
            <a:off x="6074572" y="3744021"/>
            <a:ext cx="2652333" cy="1007918"/>
          </a:xfrm>
          <a:prstGeom prst="wedgeEllipseCallout">
            <a:avLst>
              <a:gd name="adj1" fmla="val -85727"/>
              <a:gd name="adj2" fmla="val 373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La </a:t>
            </a:r>
            <a:r>
              <a:rPr lang="fr-FR" dirty="0" err="1" smtClean="0"/>
              <a:t>gar</a:t>
            </a:r>
            <a:r>
              <a:rPr lang="fr-FR" dirty="0" smtClean="0"/>
              <a:t> transformée en location de vélos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5340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0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1" r="5071"/>
          <a:stretch/>
        </p:blipFill>
        <p:spPr>
          <a:xfrm>
            <a:off x="0" y="3485"/>
            <a:ext cx="9160042" cy="68545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7586" y="6178126"/>
            <a:ext cx="4645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Une cadole dans une vignoble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6372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95900" y="661555"/>
            <a:ext cx="64007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Caveau de Saint-Gengoux-le-National</a:t>
            </a:r>
          </a:p>
        </p:txBody>
      </p:sp>
      <p:sp>
        <p:nvSpPr>
          <p:cNvPr id="4" name="Rectangle 3"/>
          <p:cNvSpPr/>
          <p:nvPr/>
        </p:nvSpPr>
        <p:spPr>
          <a:xfrm>
            <a:off x="1495900" y="5668972"/>
            <a:ext cx="599715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Terminer la visite par une halte à la cave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pour une bonne dégustation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46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8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9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9" r="27153"/>
          <a:stretch/>
        </p:blipFill>
        <p:spPr>
          <a:xfrm>
            <a:off x="0" y="0"/>
            <a:ext cx="3144254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22" t="-6709" r="23003" b="1"/>
          <a:stretch/>
        </p:blipFill>
        <p:spPr>
          <a:xfrm>
            <a:off x="5630778" y="-178618"/>
            <a:ext cx="3513222" cy="669757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39038"/>
            <a:ext cx="1668579" cy="6179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27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6516" y="0"/>
            <a:ext cx="49843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Mont Saint-Roch est situé sur les communes de Saint-Gengoux-le-National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chemin caillouteux et très raide conduit à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Madone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trouve en haut du Mont. </a:t>
            </a:r>
          </a:p>
        </p:txBody>
      </p:sp>
    </p:spTree>
    <p:extLst>
      <p:ext uri="{BB962C8B-B14F-4D97-AF65-F5344CB8AC3E}">
        <p14:creationId xmlns:p14="http://schemas.microsoft.com/office/powerpoint/2010/main" val="242520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08401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400" y="0"/>
            <a:ext cx="45356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3619" y="90557"/>
            <a:ext cx="813608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statue de la Vierge en fonte moulée, érigée en 1860 sur l’emplacement d’une chapelle élevée en 1669 – à l‘époque où la peste faisait de grands ravages dans le pays </a:t>
            </a:r>
          </a:p>
        </p:txBody>
      </p:sp>
    </p:spTree>
    <p:extLst>
      <p:ext uri="{BB962C8B-B14F-4D97-AF65-F5344CB8AC3E}">
        <p14:creationId xmlns:p14="http://schemas.microsoft.com/office/powerpoint/2010/main" val="219891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9583" y="693639"/>
            <a:ext cx="679384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 Saint-Roch - Point de vue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Madone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Sur Saint-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Gengoux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-le- National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63832" y="1864331"/>
            <a:ext cx="6016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Pendant près de 600 ans, la ville 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s'appela</a:t>
            </a:r>
          </a:p>
          <a:p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Saint- </a:t>
            </a:r>
            <a:r>
              <a:rPr lang="fr-FR" sz="2800" dirty="0" err="1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Gengoux</a:t>
            </a:r>
            <a:r>
              <a:rPr lang="fr-FR" sz="2800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 -le-Royal.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720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73708" cy="68580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10627" y="338435"/>
            <a:ext cx="574869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Vue sur Saint-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Gengoux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-le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Courgette" panose="02000603070400060004" pitchFamily="2" charset="0"/>
              </a:rPr>
              <a:t>Nanional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Courgette" panose="02000603070400060004" pitchFamily="2" charset="0"/>
            </a:endParaRP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Courgette" panose="02000603070400060004" pitchFamily="2" charset="0"/>
              </a:rPr>
              <a:t>Depuis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Saint-Roch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Courgette" panose="02000603070400060004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811866" y="6313208"/>
            <a:ext cx="390523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Mars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5522" y="4466549"/>
            <a:ext cx="8842663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Charmante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cité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médiévale au patrimoine très riche , deviendra une cité fortifiée suite au le traité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le roi de France, Louis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VII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et l'abbé de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Cluny ,les visiteurs de la cité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retrouvent à une autre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époque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existe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des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témoins du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et des siècles suivants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Cité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à découvrir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86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000"/>
    </mc:Choice>
    <mc:Fallback>
      <p:transition spd="slow" advTm="24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703</TotalTime>
  <Words>938</Words>
  <Application>Microsoft Office PowerPoint</Application>
  <PresentationFormat>Affichage à l'écran (4:3)</PresentationFormat>
  <Paragraphs>109</Paragraphs>
  <Slides>68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6" baseType="lpstr">
      <vt:lpstr>Arial</vt:lpstr>
      <vt:lpstr>Bookman Old Style</vt:lpstr>
      <vt:lpstr>Calibri</vt:lpstr>
      <vt:lpstr>Calibri Light</vt:lpstr>
      <vt:lpstr>Courgette</vt:lpstr>
      <vt:lpstr>EnchantedLand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80</cp:revision>
  <dcterms:created xsi:type="dcterms:W3CDTF">2025-02-24T17:07:18Z</dcterms:created>
  <dcterms:modified xsi:type="dcterms:W3CDTF">2025-03-06T08:32:52Z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