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46" r:id="rId2"/>
    <p:sldId id="337" r:id="rId3"/>
    <p:sldId id="338" r:id="rId4"/>
    <p:sldId id="334" r:id="rId5"/>
    <p:sldId id="333" r:id="rId6"/>
    <p:sldId id="306" r:id="rId7"/>
    <p:sldId id="341" r:id="rId8"/>
    <p:sldId id="302" r:id="rId9"/>
    <p:sldId id="304" r:id="rId10"/>
    <p:sldId id="307" r:id="rId11"/>
    <p:sldId id="305" r:id="rId12"/>
    <p:sldId id="308" r:id="rId13"/>
    <p:sldId id="309" r:id="rId14"/>
    <p:sldId id="295" r:id="rId15"/>
    <p:sldId id="342" r:id="rId16"/>
    <p:sldId id="328" r:id="rId17"/>
    <p:sldId id="343" r:id="rId18"/>
    <p:sldId id="299" r:id="rId19"/>
    <p:sldId id="300" r:id="rId20"/>
    <p:sldId id="296" r:id="rId21"/>
    <p:sldId id="303" r:id="rId22"/>
    <p:sldId id="301" r:id="rId23"/>
    <p:sldId id="344" r:id="rId24"/>
    <p:sldId id="297" r:id="rId25"/>
    <p:sldId id="310" r:id="rId26"/>
    <p:sldId id="348" r:id="rId27"/>
    <p:sldId id="311" r:id="rId28"/>
    <p:sldId id="315" r:id="rId29"/>
    <p:sldId id="319" r:id="rId30"/>
    <p:sldId id="351" r:id="rId31"/>
    <p:sldId id="323" r:id="rId32"/>
    <p:sldId id="326" r:id="rId33"/>
    <p:sldId id="349" r:id="rId34"/>
    <p:sldId id="327" r:id="rId35"/>
    <p:sldId id="345" r:id="rId36"/>
    <p:sldId id="350" r:id="rId37"/>
    <p:sldId id="329" r:id="rId38"/>
    <p:sldId id="330" r:id="rId39"/>
    <p:sldId id="321" r:id="rId40"/>
    <p:sldId id="314" r:id="rId41"/>
    <p:sldId id="317" r:id="rId42"/>
    <p:sldId id="318" r:id="rId43"/>
    <p:sldId id="316" r:id="rId44"/>
    <p:sldId id="324" r:id="rId45"/>
    <p:sldId id="331" r:id="rId46"/>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axYt5vo5f2fE+WNYEVu+cQ==" hashData="sR8AjNg1fx2MHcTOvcGCUGS3snfRgj93nZnlxSGpFw+AJES2sJANF7wFcMH8o2ZzzFgI/A5dEcJu0bA8qnCz7A=="/>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3" d="100"/>
          <a:sy n="73" d="100"/>
        </p:scale>
        <p:origin x="948" y="6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Modifiez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03D72C2B-27AA-4FB3-8089-18824B41680B}" type="datetimeFigureOut">
              <a:rPr lang="fr-FR" smtClean="0"/>
              <a:t>01/02/2025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53E3693-CAF0-48B8-989E-C8BE2EC93B2A}" type="slidenum">
              <a:rPr lang="fr-FR" smtClean="0"/>
              <a:t>‹N°›</a:t>
            </a:fld>
            <a:endParaRPr lang="fr-FR"/>
          </a:p>
        </p:txBody>
      </p:sp>
    </p:spTree>
    <p:extLst>
      <p:ext uri="{BB962C8B-B14F-4D97-AF65-F5344CB8AC3E}">
        <p14:creationId xmlns:p14="http://schemas.microsoft.com/office/powerpoint/2010/main" val="2859563429"/>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3D72C2B-27AA-4FB3-8089-18824B41680B}" type="datetimeFigureOut">
              <a:rPr lang="fr-FR" smtClean="0"/>
              <a:t>01/02/2025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53E3693-CAF0-48B8-989E-C8BE2EC93B2A}" type="slidenum">
              <a:rPr lang="fr-FR" smtClean="0"/>
              <a:t>‹N°›</a:t>
            </a:fld>
            <a:endParaRPr lang="fr-FR"/>
          </a:p>
        </p:txBody>
      </p:sp>
    </p:spTree>
    <p:extLst>
      <p:ext uri="{BB962C8B-B14F-4D97-AF65-F5344CB8AC3E}">
        <p14:creationId xmlns:p14="http://schemas.microsoft.com/office/powerpoint/2010/main" val="763517031"/>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Modifiez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03D72C2B-27AA-4FB3-8089-18824B41680B}" type="datetimeFigureOut">
              <a:rPr lang="fr-FR" smtClean="0"/>
              <a:t>01/02/2025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53E3693-CAF0-48B8-989E-C8BE2EC93B2A}" type="slidenum">
              <a:rPr lang="fr-FR" smtClean="0"/>
              <a:t>‹N°›</a:t>
            </a:fld>
            <a:endParaRPr lang="fr-FR"/>
          </a:p>
        </p:txBody>
      </p:sp>
    </p:spTree>
    <p:extLst>
      <p:ext uri="{BB962C8B-B14F-4D97-AF65-F5344CB8AC3E}">
        <p14:creationId xmlns:p14="http://schemas.microsoft.com/office/powerpoint/2010/main" val="2074974538"/>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03D72C2B-27AA-4FB3-8089-18824B41680B}" type="datetimeFigureOut">
              <a:rPr lang="fr-FR" smtClean="0"/>
              <a:t>01/02/2025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F53E3693-CAF0-48B8-989E-C8BE2EC93B2A}" type="slidenum">
              <a:rPr lang="fr-FR" smtClean="0"/>
              <a:t>‹N°›</a:t>
            </a:fld>
            <a:endParaRPr lang="fr-FR"/>
          </a:p>
        </p:txBody>
      </p:sp>
    </p:spTree>
    <p:extLst>
      <p:ext uri="{BB962C8B-B14F-4D97-AF65-F5344CB8AC3E}">
        <p14:creationId xmlns:p14="http://schemas.microsoft.com/office/powerpoint/2010/main" val="4209878506"/>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Modifiez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03D72C2B-27AA-4FB3-8089-18824B41680B}" type="datetimeFigureOut">
              <a:rPr lang="fr-FR" smtClean="0"/>
              <a:t>01/02/2025</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F53E3693-CAF0-48B8-989E-C8BE2EC93B2A}" type="slidenum">
              <a:rPr lang="fr-FR" smtClean="0"/>
              <a:t>‹N°›</a:t>
            </a:fld>
            <a:endParaRPr lang="fr-FR"/>
          </a:p>
        </p:txBody>
      </p:sp>
    </p:spTree>
    <p:extLst>
      <p:ext uri="{BB962C8B-B14F-4D97-AF65-F5344CB8AC3E}">
        <p14:creationId xmlns:p14="http://schemas.microsoft.com/office/powerpoint/2010/main" val="2001159876"/>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03D72C2B-27AA-4FB3-8089-18824B41680B}" type="datetimeFigureOut">
              <a:rPr lang="fr-FR" smtClean="0"/>
              <a:t>01/02/2025</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F53E3693-CAF0-48B8-989E-C8BE2EC93B2A}" type="slidenum">
              <a:rPr lang="fr-FR" smtClean="0"/>
              <a:t>‹N°›</a:t>
            </a:fld>
            <a:endParaRPr lang="fr-FR"/>
          </a:p>
        </p:txBody>
      </p:sp>
    </p:spTree>
    <p:extLst>
      <p:ext uri="{BB962C8B-B14F-4D97-AF65-F5344CB8AC3E}">
        <p14:creationId xmlns:p14="http://schemas.microsoft.com/office/powerpoint/2010/main" val="2991661913"/>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03D72C2B-27AA-4FB3-8089-18824B41680B}" type="datetimeFigureOut">
              <a:rPr lang="fr-FR" smtClean="0"/>
              <a:t>01/02/2025</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F53E3693-CAF0-48B8-989E-C8BE2EC93B2A}" type="slidenum">
              <a:rPr lang="fr-FR" smtClean="0"/>
              <a:t>‹N°›</a:t>
            </a:fld>
            <a:endParaRPr lang="fr-FR"/>
          </a:p>
        </p:txBody>
      </p:sp>
    </p:spTree>
    <p:extLst>
      <p:ext uri="{BB962C8B-B14F-4D97-AF65-F5344CB8AC3E}">
        <p14:creationId xmlns:p14="http://schemas.microsoft.com/office/powerpoint/2010/main" val="747001924"/>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Modifiez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03D72C2B-27AA-4FB3-8089-18824B41680B}" type="datetimeFigureOut">
              <a:rPr lang="fr-FR" smtClean="0"/>
              <a:t>01/02/2025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F53E3693-CAF0-48B8-989E-C8BE2EC93B2A}" type="slidenum">
              <a:rPr lang="fr-FR" smtClean="0"/>
              <a:t>‹N°›</a:t>
            </a:fld>
            <a:endParaRPr lang="fr-FR"/>
          </a:p>
        </p:txBody>
      </p:sp>
    </p:spTree>
    <p:extLst>
      <p:ext uri="{BB962C8B-B14F-4D97-AF65-F5344CB8AC3E}">
        <p14:creationId xmlns:p14="http://schemas.microsoft.com/office/powerpoint/2010/main" val="1867837769"/>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Modifiez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03D72C2B-27AA-4FB3-8089-18824B41680B}" type="datetimeFigureOut">
              <a:rPr lang="fr-FR" smtClean="0"/>
              <a:t>01/02/2025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F53E3693-CAF0-48B8-989E-C8BE2EC93B2A}" type="slidenum">
              <a:rPr lang="fr-FR" smtClean="0"/>
              <a:t>‹N°›</a:t>
            </a:fld>
            <a:endParaRPr lang="fr-FR"/>
          </a:p>
        </p:txBody>
      </p:sp>
    </p:spTree>
    <p:extLst>
      <p:ext uri="{BB962C8B-B14F-4D97-AF65-F5344CB8AC3E}">
        <p14:creationId xmlns:p14="http://schemas.microsoft.com/office/powerpoint/2010/main" val="444158977"/>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3D72C2B-27AA-4FB3-8089-18824B41680B}" type="datetimeFigureOut">
              <a:rPr lang="fr-FR" smtClean="0"/>
              <a:t>01/02/2025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53E3693-CAF0-48B8-989E-C8BE2EC93B2A}" type="slidenum">
              <a:rPr lang="fr-FR" smtClean="0"/>
              <a:t>‹N°›</a:t>
            </a:fld>
            <a:endParaRPr lang="fr-FR"/>
          </a:p>
        </p:txBody>
      </p:sp>
    </p:spTree>
    <p:extLst>
      <p:ext uri="{BB962C8B-B14F-4D97-AF65-F5344CB8AC3E}">
        <p14:creationId xmlns:p14="http://schemas.microsoft.com/office/powerpoint/2010/main" val="485463434"/>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3D72C2B-27AA-4FB3-8089-18824B41680B}" type="datetimeFigureOut">
              <a:rPr lang="fr-FR" smtClean="0"/>
              <a:t>01/02/2025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53E3693-CAF0-48B8-989E-C8BE2EC93B2A}" type="slidenum">
              <a:rPr lang="fr-FR" smtClean="0"/>
              <a:t>‹N°›</a:t>
            </a:fld>
            <a:endParaRPr lang="fr-FR"/>
          </a:p>
        </p:txBody>
      </p:sp>
    </p:spTree>
    <p:extLst>
      <p:ext uri="{BB962C8B-B14F-4D97-AF65-F5344CB8AC3E}">
        <p14:creationId xmlns:p14="http://schemas.microsoft.com/office/powerpoint/2010/main" val="4237291420"/>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3D72C2B-27AA-4FB3-8089-18824B41680B}" type="datetimeFigureOut">
              <a:rPr lang="fr-FR" smtClean="0"/>
              <a:t>01/02/2025</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53E3693-CAF0-48B8-989E-C8BE2EC93B2A}" type="slidenum">
              <a:rPr lang="fr-FR" smtClean="0"/>
              <a:t>‹N°›</a:t>
            </a:fld>
            <a:endParaRPr lang="fr-FR"/>
          </a:p>
        </p:txBody>
      </p:sp>
    </p:spTree>
    <p:extLst>
      <p:ext uri="{BB962C8B-B14F-4D97-AF65-F5344CB8AC3E}">
        <p14:creationId xmlns:p14="http://schemas.microsoft.com/office/powerpoint/2010/main" val="13412672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 Id="rId5" Type="http://schemas.openxmlformats.org/officeDocument/2006/relationships/audio" Target="../media/audio1.wav"/><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7.xml"/><Relationship Id="rId4" Type="http://schemas.microsoft.com/office/2007/relationships/hdphoto" Target="../media/hdphoto1.wdp"/></Relationships>
</file>

<file path=ppt/slides/_rels/slide3.xml.rels><?xml version="1.0" encoding="UTF-8" standalone="yes"?>
<Relationships xmlns="http://schemas.openxmlformats.org/package/2006/relationships"><Relationship Id="rId3" Type="http://schemas.openxmlformats.org/officeDocument/2006/relationships/hyperlink" Target="https://fr.wikipedia.org/wiki/Redoute_du_Fanal" TargetMode="External"/><Relationship Id="rId2" Type="http://schemas.openxmlformats.org/officeDocument/2006/relationships/image" Target="../media/image5.jpe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hyperlink" Target="https://fr.wikipedia.org/wiki/1700_en_France" TargetMode="External"/><Relationship Id="rId4" Type="http://schemas.openxmlformats.org/officeDocument/2006/relationships/hyperlink" Target="https://fr.wikipedia.org/wiki/1673_en_France" TargetMode="Externa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hyperlink" Target="https://fr.wikipedia.org/wiki/XIXe_si%C3%A8cle" TargetMode="External"/><Relationship Id="rId2" Type="http://schemas.openxmlformats.org/officeDocument/2006/relationships/image" Target="../media/image8.jpg"/><Relationship Id="rId1" Type="http://schemas.openxmlformats.org/officeDocument/2006/relationships/slideLayout" Target="../slideLayouts/slideLayout7.xml"/><Relationship Id="rId4" Type="http://schemas.openxmlformats.org/officeDocument/2006/relationships/hyperlink" Target="https://fr.wikipedia.org/wiki/Port-Vendres"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7.xml"/><Relationship Id="rId5" Type="http://schemas.openxmlformats.org/officeDocument/2006/relationships/image" Target="../media/image31.jpeg"/><Relationship Id="rId4" Type="http://schemas.openxmlformats.org/officeDocument/2006/relationships/image" Target="../media/image30.jpeg"/></Relationships>
</file>

<file path=ppt/slides/_rels/slide2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hyperlink" Target="https://fr.wikipedia.org/wiki/Gare_de_Banyuls-sur-Mer" TargetMode="External"/><Relationship Id="rId2" Type="http://schemas.openxmlformats.org/officeDocument/2006/relationships/image" Target="../media/image43.jpeg"/><Relationship Id="rId1" Type="http://schemas.openxmlformats.org/officeDocument/2006/relationships/slideLayout" Target="../slideLayouts/slideLayout7.xml"/><Relationship Id="rId4" Type="http://schemas.openxmlformats.org/officeDocument/2006/relationships/hyperlink" Target="https://fr.wikipedia.org/wiki/Espagne" TargetMode="External"/></Relationships>
</file>

<file path=ppt/slides/_rels/slide34.xml.rels><?xml version="1.0" encoding="UTF-8" standalone="yes"?>
<Relationships xmlns="http://schemas.openxmlformats.org/package/2006/relationships"><Relationship Id="rId3" Type="http://schemas.openxmlformats.org/officeDocument/2006/relationships/hyperlink" Target="https://fr.wikipedia.org/wiki/H%C3%B4tel_Belv%C3%A9d%C3%A8re_du_Rayon_vert" TargetMode="External"/><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8" Type="http://schemas.openxmlformats.org/officeDocument/2006/relationships/hyperlink" Target="https://fr.wikipedia.org/wiki/1932" TargetMode="External"/><Relationship Id="rId3" Type="http://schemas.openxmlformats.org/officeDocument/2006/relationships/hyperlink" Target="https://fr.wikipedia.org/wiki/Art_d%C3%A9co" TargetMode="External"/><Relationship Id="rId7" Type="http://schemas.openxmlformats.org/officeDocument/2006/relationships/hyperlink" Target="https://fr.wikipedia.org/wiki/1928" TargetMode="External"/><Relationship Id="rId12" Type="http://schemas.openxmlformats.org/officeDocument/2006/relationships/hyperlink" Target="https://fr.wikipedia.org/wiki/Guerre_d%E2%80%99Espagne" TargetMode="External"/><Relationship Id="rId2" Type="http://schemas.openxmlformats.org/officeDocument/2006/relationships/image" Target="../media/image45.jpeg"/><Relationship Id="rId1" Type="http://schemas.openxmlformats.org/officeDocument/2006/relationships/slideLayout" Target="../slideLayouts/slideLayout7.xml"/><Relationship Id="rId6" Type="http://schemas.openxmlformats.org/officeDocument/2006/relationships/hyperlink" Target="https://fr.wikipedia.org/w/index.php?title=L%C3%A9on_Baille&amp;action=edit&amp;redlink=1" TargetMode="External"/><Relationship Id="rId11" Type="http://schemas.openxmlformats.org/officeDocument/2006/relationships/hyperlink" Target="https://fr.wikipedia.org/wiki/1987" TargetMode="External"/><Relationship Id="rId5" Type="http://schemas.openxmlformats.org/officeDocument/2006/relationships/hyperlink" Target="https://fr.wikipedia.org/wiki/Perpignan" TargetMode="External"/><Relationship Id="rId10" Type="http://schemas.openxmlformats.org/officeDocument/2006/relationships/hyperlink" Target="https://fr.wikipedia.org/wiki/9_avril" TargetMode="External"/><Relationship Id="rId4" Type="http://schemas.openxmlformats.org/officeDocument/2006/relationships/hyperlink" Target="https://fr.wikipedia.org/wiki/Style_%C2%AB_paquebot_%C2%BB" TargetMode="External"/><Relationship Id="rId9" Type="http://schemas.openxmlformats.org/officeDocument/2006/relationships/hyperlink" Target="https://fr.wikipedia.org/wiki/Ciment_arm%C3%A9" TargetMode="External"/></Relationships>
</file>

<file path=ppt/slides/_rels/slide36.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microsoft.com/office/2007/relationships/hdphoto" Target="../media/hdphoto4.wdp"/><Relationship Id="rId7" Type="http://schemas.openxmlformats.org/officeDocument/2006/relationships/hyperlink" Target="https://fr.wikipedia.org/wiki/C%C3%B4te_Vermeille" TargetMode="External"/><Relationship Id="rId2" Type="http://schemas.openxmlformats.org/officeDocument/2006/relationships/image" Target="../media/image49.png"/><Relationship Id="rId1" Type="http://schemas.openxmlformats.org/officeDocument/2006/relationships/slideLayout" Target="../slideLayouts/slideLayout7.xml"/><Relationship Id="rId6" Type="http://schemas.openxmlformats.org/officeDocument/2006/relationships/hyperlink" Target="https://fr.wikipedia.org/wiki/Cerb%C3%A8re_(Pyr%C3%A9n%C3%A9es-Orientales)" TargetMode="External"/><Relationship Id="rId5" Type="http://schemas.openxmlformats.org/officeDocument/2006/relationships/hyperlink" Target="https://fr.wikipedia.org/w/index.php?title=Cap_Cerb%C3%A8re&amp;action=edit&amp;redlink=1" TargetMode="External"/><Relationship Id="rId4" Type="http://schemas.openxmlformats.org/officeDocument/2006/relationships/hyperlink" Target="https://fr.wikipedia.org/wiki/Phare" TargetMode="External"/></Relationships>
</file>

<file path=ppt/slides/_rels/slide40.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43000" y="857250"/>
            <a:ext cx="6858000" cy="5143500"/>
          </a:xfrm>
          <a:prstGeom prst="rect">
            <a:avLst/>
          </a:prstGeom>
        </p:spPr>
      </p:pic>
      <p:pic>
        <p:nvPicPr>
          <p:cNvPr id="3" name="Imag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922776" y="1052736"/>
            <a:ext cx="1298448" cy="1444752"/>
          </a:xfrm>
          <a:prstGeom prst="rect">
            <a:avLst/>
          </a:prstGeom>
        </p:spPr>
      </p:pic>
      <p:sp>
        <p:nvSpPr>
          <p:cNvPr id="4" name="ZoneTexte 3"/>
          <p:cNvSpPr txBox="1"/>
          <p:nvPr/>
        </p:nvSpPr>
        <p:spPr>
          <a:xfrm>
            <a:off x="3922776" y="2497488"/>
            <a:ext cx="937256" cy="1323439"/>
          </a:xfrm>
          <a:prstGeom prst="rect">
            <a:avLst/>
          </a:prstGeom>
          <a:noFill/>
        </p:spPr>
        <p:txBody>
          <a:bodyPr wrap="square" rtlCol="0">
            <a:spAutoFit/>
          </a:bodyPr>
          <a:lstStyle/>
          <a:p>
            <a:r>
              <a:rPr lang="fr-FR" sz="8000" b="1" dirty="0" smtClean="0"/>
              <a:t>2</a:t>
            </a:r>
            <a:endParaRPr lang="fr-FR" sz="8000" b="1" dirty="0"/>
          </a:p>
        </p:txBody>
      </p:sp>
    </p:spTree>
    <p:extLst>
      <p:ext uri="{BB962C8B-B14F-4D97-AF65-F5344CB8AC3E}">
        <p14:creationId xmlns:p14="http://schemas.microsoft.com/office/powerpoint/2010/main" val="2529289516"/>
      </p:ext>
    </p:extLst>
  </p:cSld>
  <p:clrMapOvr>
    <a:masterClrMapping/>
  </p:clrMapOvr>
  <mc:AlternateContent xmlns:mc="http://schemas.openxmlformats.org/markup-compatibility/2006" xmlns:p14="http://schemas.microsoft.com/office/powerpoint/2010/main">
    <mc:Choice Requires="p14">
      <p:transition spd="slow" p14:dur="2000" advTm="6000">
        <p:sndAc>
          <p:stSnd loop="1">
            <p:snd r:embed="rId2" name="mourir en terre catalane.wav"/>
          </p:stSnd>
        </p:sndAc>
      </p:transition>
    </mc:Choice>
    <mc:Fallback xmlns="">
      <p:transition spd="slow" advTm="6000">
        <p:sndAc>
          <p:stSnd loop="1">
            <p:snd r:embed="rId5" name="mourir en terre catalane.wav"/>
          </p:stSnd>
        </p:sndAc>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Afficher l'image d'origin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7056512"/>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Résultat de recherche d'images pour &quot;port vendres&quot;"/>
          <p:cNvPicPr>
            <a:picLocks noChangeAspect="1" noChangeArrowheads="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3810000" y="2780928"/>
            <a:ext cx="1524000" cy="18478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83840907"/>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www.cabotages.fr/uploads/images/PORTS/PORTVENDRES/PORTVENDRES600/Redoute-du-Fana-entree-port.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57163"/>
            <a:ext cx="9144000" cy="6700837"/>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2699792" y="116632"/>
            <a:ext cx="1656184" cy="360040"/>
          </a:xfrm>
          <a:prstGeom prst="wedgeRectCallout">
            <a:avLst>
              <a:gd name="adj1" fmla="val -15844"/>
              <a:gd name="adj2" fmla="val 138692"/>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t>Tour </a:t>
            </a:r>
            <a:r>
              <a:rPr lang="fr-FR" dirty="0" err="1" smtClean="0"/>
              <a:t>Madeloc</a:t>
            </a:r>
            <a:endParaRPr lang="fr-FR" dirty="0"/>
          </a:p>
        </p:txBody>
      </p:sp>
      <p:sp>
        <p:nvSpPr>
          <p:cNvPr id="3" name="Rectangle 2"/>
          <p:cNvSpPr>
            <a:spLocks noChangeArrowheads="1"/>
          </p:cNvSpPr>
          <p:nvPr/>
        </p:nvSpPr>
        <p:spPr bwMode="auto">
          <a:xfrm rot="10800000" flipV="1">
            <a:off x="4915731" y="286550"/>
            <a:ext cx="4211960" cy="1233015"/>
          </a:xfrm>
          <a:prstGeom prst="rect">
            <a:avLst/>
          </a:prstGeom>
          <a:noFill/>
          <a:ln>
            <a:noFill/>
          </a:ln>
          <a:effectLst/>
        </p:spPr>
        <p:txBody>
          <a:bodyPr vert="horz" wrap="square" lIns="253920" tIns="4761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fr-FR" altLang="fr-FR" sz="1100" b="0" i="0" u="none" strike="noStrike" cap="none" normalizeH="0" baseline="0" dirty="0" smtClean="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fr-FR" altLang="fr-FR" sz="1400" b="0" i="0" u="none" strike="noStrike" cap="none" normalizeH="0" baseline="0" dirty="0" smtClean="0">
                <a:ln>
                  <a:noFill/>
                </a:ln>
                <a:solidFill>
                  <a:srgbClr val="0B0080"/>
                </a:solidFill>
                <a:effectLst/>
                <a:latin typeface="Arial" panose="020B0604020202020204" pitchFamily="34" charset="0"/>
                <a:hlinkClick r:id="rId3" tooltip="Redoute du Fanal"/>
              </a:rPr>
              <a:t>Redoute du Fanal</a:t>
            </a:r>
            <a:r>
              <a:rPr kumimoji="0" lang="fr-FR" altLang="fr-FR" sz="1400" b="0" i="0" u="none" strike="noStrike" cap="none" normalizeH="0" baseline="0" dirty="0" smtClean="0">
                <a:ln>
                  <a:noFill/>
                </a:ln>
                <a:solidFill>
                  <a:srgbClr val="222222"/>
                </a:solidFill>
                <a:effectLst/>
                <a:latin typeface="Arial" panose="020B0604020202020204" pitchFamily="34" charset="0"/>
              </a:rPr>
              <a:t> (    : réalisée par Vauban entre </a:t>
            </a:r>
            <a:r>
              <a:rPr kumimoji="0" lang="fr-FR" altLang="fr-FR" sz="1400" b="0" i="0" u="none" strike="noStrike" cap="none" normalizeH="0" baseline="0" dirty="0" smtClean="0">
                <a:ln>
                  <a:noFill/>
                </a:ln>
                <a:solidFill>
                  <a:srgbClr val="0B0080"/>
                </a:solidFill>
                <a:effectLst/>
                <a:latin typeface="Arial" panose="020B0604020202020204" pitchFamily="34" charset="0"/>
                <a:hlinkClick r:id="rId4" tooltip="1673 en France"/>
              </a:rPr>
              <a:t>1673</a:t>
            </a:r>
            <a:r>
              <a:rPr kumimoji="0" lang="fr-FR" altLang="fr-FR" sz="1400" b="0" i="0" u="none" strike="noStrike" cap="none" normalizeH="0" baseline="0" dirty="0" smtClean="0">
                <a:ln>
                  <a:noFill/>
                </a:ln>
                <a:solidFill>
                  <a:srgbClr val="222222"/>
                </a:solidFill>
                <a:effectLst/>
                <a:latin typeface="Arial" panose="020B0604020202020204" pitchFamily="34" charset="0"/>
              </a:rPr>
              <a:t> et </a:t>
            </a:r>
            <a:r>
              <a:rPr kumimoji="0" lang="fr-FR" altLang="fr-FR" sz="1400" b="0" i="0" u="none" strike="noStrike" cap="none" normalizeH="0" baseline="0" dirty="0" smtClean="0">
                <a:ln>
                  <a:noFill/>
                </a:ln>
                <a:solidFill>
                  <a:srgbClr val="0B0080"/>
                </a:solidFill>
                <a:effectLst/>
                <a:latin typeface="Arial" panose="020B0604020202020204" pitchFamily="34" charset="0"/>
                <a:hlinkClick r:id="rId5" tooltip="1700 en France"/>
              </a:rPr>
              <a:t>1700</a:t>
            </a:r>
            <a:r>
              <a:rPr kumimoji="0" lang="fr-FR" altLang="fr-FR" sz="1400" b="0" i="0" u="none" strike="noStrike" cap="none" normalizeH="0" baseline="0" dirty="0" smtClean="0">
                <a:ln>
                  <a:noFill/>
                </a:ln>
                <a:solidFill>
                  <a:srgbClr val="222222"/>
                </a:solidFill>
                <a:effectLst/>
                <a:latin typeface="Arial" panose="020B0604020202020204" pitchFamily="34" charset="0"/>
              </a:rPr>
              <a:t> pour assurer la défense du port. Son phare tribord vert marque l’entrée du port.</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fr-FR" altLang="fr-FR" sz="1000" b="0" i="0" u="none" strike="noStrike" cap="none" normalizeH="0" baseline="0" dirty="0" smtClean="0">
              <a:ln>
                <a:noFill/>
              </a:ln>
              <a:solidFill>
                <a:srgbClr val="222222"/>
              </a:solidFill>
              <a:effectLst/>
              <a:latin typeface="Arial" panose="020B0604020202020204" pitchFamily="34" charset="0"/>
            </a:endParaRPr>
          </a:p>
        </p:txBody>
      </p:sp>
      <p:pic>
        <p:nvPicPr>
          <p:cNvPr id="1027" name="Picture 3" descr="https://upload.wikimedia.org/wikipedia/commons/thumb/5/5e/Logo_monument_historique_-_rouge_sans_texte.svg/18px-Logo_monument_historique_-_rouge_sans_texte.svg.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58875" y="4830"/>
            <a:ext cx="152332" cy="1523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1165348"/>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2">
            <a:extLst>
              <a:ext uri="{28A0092B-C50C-407E-A947-70E740481C1C}">
                <a14:useLocalDpi xmlns:a14="http://schemas.microsoft.com/office/drawing/2010/main" val="0"/>
              </a:ext>
            </a:extLst>
          </a:blip>
          <a:srcRect r="6688"/>
          <a:stretch/>
        </p:blipFill>
        <p:spPr>
          <a:xfrm>
            <a:off x="0" y="0"/>
            <a:ext cx="9144000" cy="6858000"/>
          </a:xfrm>
          <a:prstGeom prst="rect">
            <a:avLst/>
          </a:prstGeom>
        </p:spPr>
      </p:pic>
      <p:sp>
        <p:nvSpPr>
          <p:cNvPr id="4" name="Rectangle 3"/>
          <p:cNvSpPr/>
          <p:nvPr/>
        </p:nvSpPr>
        <p:spPr>
          <a:xfrm>
            <a:off x="323528" y="332656"/>
            <a:ext cx="4572000" cy="923330"/>
          </a:xfrm>
          <a:prstGeom prst="rect">
            <a:avLst/>
          </a:prstGeom>
        </p:spPr>
        <p:txBody>
          <a:bodyPr>
            <a:spAutoFit/>
          </a:bodyPr>
          <a:lstStyle/>
          <a:p>
            <a:r>
              <a:rPr lang="fr-FR" dirty="0">
                <a:solidFill>
                  <a:schemeClr val="bg1"/>
                </a:solidFill>
                <a:latin typeface="Arial" panose="020B0604020202020204" pitchFamily="34" charset="0"/>
              </a:rPr>
              <a:t>La tour </a:t>
            </a:r>
            <a:r>
              <a:rPr lang="fr-FR" dirty="0" err="1">
                <a:solidFill>
                  <a:schemeClr val="bg1"/>
                </a:solidFill>
                <a:latin typeface="Arial" panose="020B0604020202020204" pitchFamily="34" charset="0"/>
              </a:rPr>
              <a:t>Madeloc</a:t>
            </a:r>
            <a:r>
              <a:rPr lang="fr-FR" dirty="0">
                <a:solidFill>
                  <a:schemeClr val="bg1"/>
                </a:solidFill>
                <a:latin typeface="Arial" panose="020B0604020202020204" pitchFamily="34" charset="0"/>
              </a:rPr>
              <a:t> est perchée à environ 650 mètres de </a:t>
            </a:r>
            <a:r>
              <a:rPr lang="fr-FR" dirty="0" smtClean="0">
                <a:solidFill>
                  <a:schemeClr val="bg1"/>
                </a:solidFill>
                <a:latin typeface="Arial" panose="020B0604020202020204" pitchFamily="34" charset="0"/>
              </a:rPr>
              <a:t>hauteur, sert de relais de télévision</a:t>
            </a:r>
            <a:r>
              <a:rPr lang="fr-FR" dirty="0">
                <a:solidFill>
                  <a:srgbClr val="222222"/>
                </a:solidFill>
                <a:latin typeface="Arial" panose="020B0604020202020204" pitchFamily="34" charset="0"/>
              </a:rPr>
              <a:t> </a:t>
            </a:r>
            <a:endParaRPr lang="fr-FR" dirty="0"/>
          </a:p>
        </p:txBody>
      </p:sp>
    </p:spTree>
    <p:extLst>
      <p:ext uri="{BB962C8B-B14F-4D97-AF65-F5344CB8AC3E}">
        <p14:creationId xmlns:p14="http://schemas.microsoft.com/office/powerpoint/2010/main" val="1639988"/>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Rectangle 3"/>
          <p:cNvSpPr>
            <a:spLocks noChangeArrowheads="1"/>
          </p:cNvSpPr>
          <p:nvPr/>
        </p:nvSpPr>
        <p:spPr bwMode="auto">
          <a:xfrm rot="10800000" flipV="1">
            <a:off x="683567" y="1233626"/>
            <a:ext cx="7056784" cy="646331"/>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lvl="0"/>
            <a:r>
              <a:rPr kumimoji="0" lang="fr-FR" altLang="fr-FR" sz="1200" b="0" i="0" u="none" strike="noStrike" cap="none" normalizeH="0" baseline="0" dirty="0" smtClean="0">
                <a:ln>
                  <a:noFill/>
                </a:ln>
                <a:solidFill>
                  <a:srgbClr val="222222"/>
                </a:solidFill>
                <a:effectLst/>
                <a:cs typeface="Arial" panose="020B0604020202020204" pitchFamily="34" charset="0"/>
              </a:rPr>
              <a:t>Le </a:t>
            </a:r>
            <a:r>
              <a:rPr kumimoji="0" lang="fr-FR" altLang="fr-FR" sz="1200" b="1" i="0" u="none" strike="noStrike" cap="none" normalizeH="0" baseline="0" dirty="0" smtClean="0">
                <a:ln>
                  <a:noFill/>
                </a:ln>
                <a:solidFill>
                  <a:srgbClr val="222222"/>
                </a:solidFill>
                <a:effectLst/>
                <a:cs typeface="Arial" panose="020B0604020202020204" pitchFamily="34" charset="0"/>
              </a:rPr>
              <a:t>feu métallique du môle</a:t>
            </a:r>
            <a:r>
              <a:rPr kumimoji="0" lang="fr-FR" altLang="fr-FR" sz="1200" b="0" i="0" u="none" strike="noStrike" cap="none" normalizeH="0" baseline="0" dirty="0" smtClean="0">
                <a:ln>
                  <a:noFill/>
                </a:ln>
                <a:solidFill>
                  <a:srgbClr val="222222"/>
                </a:solidFill>
                <a:effectLst/>
                <a:cs typeface="Arial" panose="020B0604020202020204" pitchFamily="34" charset="0"/>
              </a:rPr>
              <a:t> est un phare du </a:t>
            </a:r>
            <a:r>
              <a:rPr kumimoji="0" lang="fr-FR" altLang="fr-FR" sz="1200" b="0" i="0" u="sng" strike="noStrike" cap="none" normalizeH="0" baseline="0" dirty="0" err="1" smtClean="0">
                <a:ln>
                  <a:noFill/>
                </a:ln>
                <a:solidFill>
                  <a:srgbClr val="0B0080"/>
                </a:solidFill>
                <a:effectLst/>
                <a:cs typeface="Arial" panose="020B0604020202020204" pitchFamily="34" charset="0"/>
                <a:hlinkClick r:id="rId3"/>
              </a:rPr>
              <a:t>xix</a:t>
            </a:r>
            <a:r>
              <a:rPr kumimoji="0" lang="fr-FR" altLang="fr-FR" sz="1200" b="0" i="0" u="sng" strike="noStrike" cap="none" normalizeH="0" baseline="30000" dirty="0" err="1" smtClean="0">
                <a:ln>
                  <a:noFill/>
                </a:ln>
                <a:solidFill>
                  <a:srgbClr val="0B0080"/>
                </a:solidFill>
                <a:effectLst/>
                <a:cs typeface="Arial" panose="020B0604020202020204" pitchFamily="34" charset="0"/>
                <a:hlinkClick r:id="rId3"/>
              </a:rPr>
              <a:t>e</a:t>
            </a:r>
            <a:r>
              <a:rPr kumimoji="0" lang="fr-FR" altLang="fr-FR" sz="1200" b="0" i="0" u="sng" strike="noStrike" cap="none" normalizeH="0" baseline="0" dirty="0" smtClean="0">
                <a:ln>
                  <a:noFill/>
                </a:ln>
                <a:solidFill>
                  <a:srgbClr val="0B0080"/>
                </a:solidFill>
                <a:effectLst/>
                <a:cs typeface="Arial" panose="020B0604020202020204" pitchFamily="34" charset="0"/>
                <a:hlinkClick r:id="rId3"/>
              </a:rPr>
              <a:t> siècle</a:t>
            </a:r>
            <a:r>
              <a:rPr kumimoji="0" lang="fr-FR" altLang="fr-FR" sz="1200" b="0" i="0" u="none" strike="noStrike" cap="none" normalizeH="0" baseline="0" dirty="0" smtClean="0">
                <a:ln>
                  <a:noFill/>
                </a:ln>
                <a:solidFill>
                  <a:schemeClr val="tx1"/>
                </a:solidFill>
                <a:effectLst/>
              </a:rPr>
              <a:t> </a:t>
            </a:r>
            <a:r>
              <a:rPr lang="fr-FR" dirty="0"/>
              <a:t> </a:t>
            </a:r>
            <a:r>
              <a:rPr lang="fr-FR" sz="1200" dirty="0"/>
              <a:t>Il tient son nom de son emplacement à l'extrémité de la jetée (le </a:t>
            </a:r>
            <a:r>
              <a:rPr lang="fr-FR" sz="1200" i="1" dirty="0"/>
              <a:t>môle</a:t>
            </a:r>
            <a:r>
              <a:rPr lang="fr-FR" sz="1200" dirty="0"/>
              <a:t>) du port de </a:t>
            </a:r>
            <a:r>
              <a:rPr lang="fr-FR" sz="1200" dirty="0">
                <a:hlinkClick r:id="rId4" tooltip="Port-Vendres"/>
              </a:rPr>
              <a:t>Port-Vendres</a:t>
            </a:r>
            <a:r>
              <a:rPr lang="fr-FR" dirty="0"/>
              <a:t>.</a:t>
            </a:r>
            <a:endParaRPr kumimoji="0" lang="fr-FR" altLang="fr-FR" sz="1200" b="0" i="0" u="none" strike="noStrike" cap="none" normalizeH="0" baseline="0" dirty="0" smtClean="0">
              <a:ln>
                <a:noFill/>
              </a:ln>
              <a:solidFill>
                <a:schemeClr val="tx1"/>
              </a:solidFill>
              <a:effectLst/>
            </a:endParaRPr>
          </a:p>
        </p:txBody>
      </p:sp>
    </p:spTree>
    <p:extLst>
      <p:ext uri="{BB962C8B-B14F-4D97-AF65-F5344CB8AC3E}">
        <p14:creationId xmlns:p14="http://schemas.microsoft.com/office/powerpoint/2010/main" val="1515574767"/>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788024" y="0"/>
            <a:ext cx="4355976" cy="6858000"/>
          </a:xfrm>
          <a:prstGeom prst="rect">
            <a:avLst/>
          </a:prstGeom>
        </p:spPr>
      </p:pic>
      <p:pic>
        <p:nvPicPr>
          <p:cNvPr id="3" name="Imag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5631"/>
            <a:ext cx="4644008" cy="6858000"/>
          </a:xfrm>
          <a:prstGeom prst="rect">
            <a:avLst/>
          </a:prstGeom>
        </p:spPr>
      </p:pic>
      <p:sp>
        <p:nvSpPr>
          <p:cNvPr id="4" name="Rectangle 3"/>
          <p:cNvSpPr/>
          <p:nvPr/>
        </p:nvSpPr>
        <p:spPr>
          <a:xfrm>
            <a:off x="4283968" y="548680"/>
            <a:ext cx="4572000" cy="923330"/>
          </a:xfrm>
          <a:prstGeom prst="rect">
            <a:avLst/>
          </a:prstGeom>
        </p:spPr>
        <p:txBody>
          <a:bodyPr>
            <a:spAutoFit/>
          </a:bodyPr>
          <a:lstStyle/>
          <a:p>
            <a:pPr algn="ctr"/>
            <a:r>
              <a:rPr lang="fr-FR" dirty="0">
                <a:solidFill>
                  <a:srgbClr val="202124"/>
                </a:solidFill>
                <a:latin typeface="Google Sans"/>
              </a:rPr>
              <a:t>Place de l'Obélisque</a:t>
            </a:r>
          </a:p>
          <a:p>
            <a:r>
              <a:rPr lang="fr-FR" dirty="0"/>
              <a:t/>
            </a:r>
            <a:br>
              <a:rPr lang="fr-FR" dirty="0"/>
            </a:br>
            <a:endParaRPr lang="fr-FR" dirty="0"/>
          </a:p>
        </p:txBody>
      </p:sp>
      <p:sp>
        <p:nvSpPr>
          <p:cNvPr id="5" name="Rectangle 4"/>
          <p:cNvSpPr/>
          <p:nvPr/>
        </p:nvSpPr>
        <p:spPr>
          <a:xfrm>
            <a:off x="248359" y="165798"/>
            <a:ext cx="4147289" cy="369332"/>
          </a:xfrm>
          <a:prstGeom prst="rect">
            <a:avLst/>
          </a:prstGeom>
        </p:spPr>
        <p:txBody>
          <a:bodyPr wrap="none">
            <a:spAutoFit/>
          </a:bodyPr>
          <a:lstStyle/>
          <a:p>
            <a:r>
              <a:rPr lang="fr-FR" dirty="0">
                <a:solidFill>
                  <a:srgbClr val="222222"/>
                </a:solidFill>
                <a:latin typeface="Arial" panose="020B0604020202020204" pitchFamily="34" charset="0"/>
              </a:rPr>
              <a:t>Église Notre-Dame de Bonne Nouvelle</a:t>
            </a:r>
            <a:endParaRPr lang="fr-FR" dirty="0"/>
          </a:p>
        </p:txBody>
      </p:sp>
    </p:spTree>
    <p:extLst>
      <p:ext uri="{BB962C8B-B14F-4D97-AF65-F5344CB8AC3E}">
        <p14:creationId xmlns:p14="http://schemas.microsoft.com/office/powerpoint/2010/main" val="1240410784"/>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RÃ©sultat de recherche d'images pour &quot;place de l'obÃ©lisque port vendres&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44008" y="0"/>
            <a:ext cx="4499992"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79512" y="764704"/>
            <a:ext cx="4572000" cy="5755422"/>
          </a:xfrm>
          <a:prstGeom prst="rect">
            <a:avLst/>
          </a:prstGeom>
        </p:spPr>
        <p:txBody>
          <a:bodyPr>
            <a:spAutoFit/>
          </a:bodyPr>
          <a:lstStyle/>
          <a:p>
            <a:r>
              <a:rPr lang="fr-FR" sz="1600" dirty="0">
                <a:solidFill>
                  <a:srgbClr val="000000"/>
                </a:solidFill>
                <a:latin typeface="Arial" panose="020B0604020202020204" pitchFamily="34" charset="0"/>
              </a:rPr>
              <a:t>Seule place en France achevée sous le règne de Louis XVI, à la gloire de ce roi. Obélisque élevé en 1780, en marbre gris, couronné par un globe que surmontait une fleur de lys. Il reposait sur quatre tortues sortant des angles d'un dé du même marbre. Ce dé était décoré de proues </a:t>
            </a:r>
            <a:r>
              <a:rPr lang="fr-FR" sz="1600" dirty="0" err="1">
                <a:solidFill>
                  <a:srgbClr val="000000"/>
                </a:solidFill>
                <a:latin typeface="Arial" panose="020B0604020202020204" pitchFamily="34" charset="0"/>
              </a:rPr>
              <a:t>rostrées</a:t>
            </a:r>
            <a:r>
              <a:rPr lang="fr-FR" sz="1600" dirty="0">
                <a:solidFill>
                  <a:srgbClr val="000000"/>
                </a:solidFill>
                <a:latin typeface="Arial" panose="020B0604020202020204" pitchFamily="34" charset="0"/>
              </a:rPr>
              <a:t> sur deux côtés et de deux tables ayant la forme de draperies aux deux autres. Globe, fleur de lys, proues et les deux tables étaient en bronze et ont disparu. Les deux tables portaient des inscriptions gravées, honorant Louis XVI. A la base du dé, sous les proues de navire, étaient les emblèmes maritimes et sur les quatre faces du socle en marbre rouge de Villefranche, qui supportait le tout, étaient appliqués quatre bas-reliefs : </a:t>
            </a:r>
            <a:r>
              <a:rPr lang="fr-FR" sz="1600" b="1" dirty="0" smtClean="0">
                <a:solidFill>
                  <a:srgbClr val="FF0000"/>
                </a:solidFill>
                <a:latin typeface="Arial" panose="020B0604020202020204" pitchFamily="34" charset="0"/>
              </a:rPr>
              <a:t>l'abolition </a:t>
            </a:r>
            <a:r>
              <a:rPr lang="fr-FR" sz="1600" b="1" dirty="0">
                <a:solidFill>
                  <a:srgbClr val="FF0000"/>
                </a:solidFill>
                <a:latin typeface="Arial" panose="020B0604020202020204" pitchFamily="34" charset="0"/>
              </a:rPr>
              <a:t>de la servitude en France </a:t>
            </a:r>
            <a:r>
              <a:rPr lang="fr-FR" sz="1600" dirty="0">
                <a:solidFill>
                  <a:srgbClr val="FF0000"/>
                </a:solidFill>
                <a:latin typeface="Arial" panose="020B0604020202020204" pitchFamily="34" charset="0"/>
              </a:rPr>
              <a:t>; </a:t>
            </a:r>
            <a:r>
              <a:rPr lang="fr-FR" sz="1600" b="1" dirty="0">
                <a:solidFill>
                  <a:srgbClr val="FF0000"/>
                </a:solidFill>
                <a:latin typeface="Arial" panose="020B0604020202020204" pitchFamily="34" charset="0"/>
              </a:rPr>
              <a:t>la restauration de la marine française </a:t>
            </a:r>
            <a:r>
              <a:rPr lang="fr-FR" sz="1600" dirty="0">
                <a:solidFill>
                  <a:srgbClr val="FF0000"/>
                </a:solidFill>
                <a:latin typeface="Arial" panose="020B0604020202020204" pitchFamily="34" charset="0"/>
              </a:rPr>
              <a:t>; </a:t>
            </a:r>
            <a:r>
              <a:rPr lang="fr-FR" sz="1600" b="1" dirty="0">
                <a:solidFill>
                  <a:srgbClr val="FF0000"/>
                </a:solidFill>
                <a:latin typeface="Arial" panose="020B0604020202020204" pitchFamily="34" charset="0"/>
              </a:rPr>
              <a:t>l'indépendance de l'Amérique </a:t>
            </a:r>
            <a:r>
              <a:rPr lang="fr-FR" sz="1600" dirty="0" smtClean="0">
                <a:solidFill>
                  <a:srgbClr val="FF0000"/>
                </a:solidFill>
                <a:latin typeface="Arial" panose="020B0604020202020204" pitchFamily="34" charset="0"/>
              </a:rPr>
              <a:t>; </a:t>
            </a:r>
            <a:r>
              <a:rPr lang="fr-FR" sz="1600" b="1" dirty="0" smtClean="0">
                <a:solidFill>
                  <a:srgbClr val="FF0000"/>
                </a:solidFill>
                <a:latin typeface="Arial" panose="020B0604020202020204" pitchFamily="34" charset="0"/>
              </a:rPr>
              <a:t>la liberté du commerce maritime</a:t>
            </a:r>
            <a:r>
              <a:rPr lang="fr-FR" sz="1600" dirty="0" smtClean="0">
                <a:solidFill>
                  <a:srgbClr val="000000"/>
                </a:solidFill>
                <a:latin typeface="Arial" panose="020B0604020202020204" pitchFamily="34" charset="0"/>
              </a:rPr>
              <a:t>. </a:t>
            </a:r>
            <a:r>
              <a:rPr lang="fr-FR" sz="1600" dirty="0">
                <a:solidFill>
                  <a:srgbClr val="000000"/>
                </a:solidFill>
                <a:latin typeface="Arial" panose="020B0604020202020204" pitchFamily="34" charset="0"/>
              </a:rPr>
              <a:t>Ces bas-reliefs étaient également en bronze. Le monument a été dépouillé de ses bronzes en 1793. Les bas-reliefs du soubassement sont conservés au musée de Perpignan.</a:t>
            </a:r>
            <a:endParaRPr lang="fr-FR" sz="1600" dirty="0"/>
          </a:p>
        </p:txBody>
      </p:sp>
    </p:spTree>
    <p:extLst>
      <p:ext uri="{BB962C8B-B14F-4D97-AF65-F5344CB8AC3E}">
        <p14:creationId xmlns:p14="http://schemas.microsoft.com/office/powerpoint/2010/main" val="371249676"/>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930798189"/>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749228597"/>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856585948"/>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383993634"/>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Rectangle 1"/>
          <p:cNvSpPr/>
          <p:nvPr/>
        </p:nvSpPr>
        <p:spPr>
          <a:xfrm>
            <a:off x="1043608" y="260648"/>
            <a:ext cx="4147289" cy="369332"/>
          </a:xfrm>
          <a:prstGeom prst="rect">
            <a:avLst/>
          </a:prstGeom>
        </p:spPr>
        <p:txBody>
          <a:bodyPr wrap="none">
            <a:spAutoFit/>
          </a:bodyPr>
          <a:lstStyle/>
          <a:p>
            <a:r>
              <a:rPr lang="fr-FR" dirty="0">
                <a:solidFill>
                  <a:srgbClr val="222222"/>
                </a:solidFill>
                <a:latin typeface="Arial" panose="020B0604020202020204" pitchFamily="34" charset="0"/>
              </a:rPr>
              <a:t>Église Notre-Dame de Bonne Nouvelle</a:t>
            </a:r>
            <a:endParaRPr lang="fr-FR" dirty="0"/>
          </a:p>
        </p:txBody>
      </p:sp>
    </p:spTree>
    <p:extLst>
      <p:ext uri="{BB962C8B-B14F-4D97-AF65-F5344CB8AC3E}">
        <p14:creationId xmlns:p14="http://schemas.microsoft.com/office/powerpoint/2010/main" val="1818945551"/>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660178645"/>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www.nmaffei.com/Europe2001/images/banyul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9144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Armes de Banyuls-sur-Me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07088" y="3933055"/>
            <a:ext cx="2051720" cy="29249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05530867"/>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r="5113"/>
          <a:stretch/>
        </p:blipFill>
        <p:spPr>
          <a:xfrm>
            <a:off x="0" y="0"/>
            <a:ext cx="9144000" cy="6858000"/>
          </a:xfrm>
          <a:prstGeom prst="rect">
            <a:avLst/>
          </a:prstGeom>
        </p:spPr>
      </p:pic>
    </p:spTree>
    <p:extLst>
      <p:ext uri="{BB962C8B-B14F-4D97-AF65-F5344CB8AC3E}">
        <p14:creationId xmlns:p14="http://schemas.microsoft.com/office/powerpoint/2010/main" val="4285335279"/>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22308870"/>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r="4326"/>
          <a:stretch/>
        </p:blipFill>
        <p:spPr>
          <a:xfrm>
            <a:off x="0" y="0"/>
            <a:ext cx="9144000" cy="6858000"/>
          </a:xfrm>
          <a:prstGeom prst="rect">
            <a:avLst/>
          </a:prstGeom>
        </p:spPr>
      </p:pic>
    </p:spTree>
    <p:extLst>
      <p:ext uri="{BB962C8B-B14F-4D97-AF65-F5344CB8AC3E}">
        <p14:creationId xmlns:p14="http://schemas.microsoft.com/office/powerpoint/2010/main" val="1703598630"/>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514990525"/>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720924051"/>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www.yumelise.fr/wp-content/uploads/2014/11/Vignes-et-murettes-terroir-vin-Banyuls-Collioure.redjpg.jpg"/>
          <p:cNvPicPr>
            <a:picLocks noChangeAspect="1" noChangeArrowheads="1"/>
          </p:cNvPicPr>
          <p:nvPr/>
        </p:nvPicPr>
        <p:blipFill>
          <a:blip r:embed="rId2">
            <a:extLst>
              <a:ext uri="{BEBA8EAE-BF5A-486C-A8C5-ECC9F3942E4B}">
                <a14:imgProps xmlns:a14="http://schemas.microsoft.com/office/drawing/2010/main">
                  <a14:imgLayer r:embed="rId3">
                    <a14:imgEffect>
                      <a14:colorTemperature colorTemp="7200"/>
                    </a14:imgEffect>
                    <a14:imgEffect>
                      <a14:brightnessContrast bright="20000" contrast="-20000"/>
                    </a14:imgEffect>
                  </a14:imgLayer>
                </a14:imgProps>
              </a:ex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38547338"/>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547417257"/>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704624479"/>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388" y="20568"/>
            <a:ext cx="4630620" cy="3264416"/>
          </a:xfrm>
          <a:prstGeom prst="rect">
            <a:avLst/>
          </a:prstGeom>
        </p:spPr>
      </p:pic>
      <p:pic>
        <p:nvPicPr>
          <p:cNvPr id="3" name="Imag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61817" y="0"/>
            <a:ext cx="4482183" cy="3284984"/>
          </a:xfrm>
          <a:prstGeom prst="rect">
            <a:avLst/>
          </a:prstGeom>
        </p:spPr>
      </p:pic>
      <p:pic>
        <p:nvPicPr>
          <p:cNvPr id="4" name="Imag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1197" y="3284984"/>
            <a:ext cx="4612811" cy="3573016"/>
          </a:xfrm>
          <a:prstGeom prst="rect">
            <a:avLst/>
          </a:prstGeom>
        </p:spPr>
      </p:pic>
      <p:pic>
        <p:nvPicPr>
          <p:cNvPr id="5" name="Imag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644008" y="3284984"/>
            <a:ext cx="4499992" cy="3573016"/>
          </a:xfrm>
          <a:prstGeom prst="rect">
            <a:avLst/>
          </a:prstGeom>
        </p:spPr>
      </p:pic>
    </p:spTree>
    <p:extLst>
      <p:ext uri="{BB962C8B-B14F-4D97-AF65-F5344CB8AC3E}">
        <p14:creationId xmlns:p14="http://schemas.microsoft.com/office/powerpoint/2010/main" val="1307173624"/>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www.gralon.net/tourisme/tourisme/tourisme-musee-maillol-1919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69147315"/>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275154615"/>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4432215"/>
          </a:xfrm>
          <a:prstGeom prst="rect">
            <a:avLst/>
          </a:prstGeom>
        </p:spPr>
      </p:pic>
      <p:pic>
        <p:nvPicPr>
          <p:cNvPr id="4" name="Image 3"/>
          <p:cNvPicPr>
            <a:picLocks noChangeAspect="1"/>
          </p:cNvPicPr>
          <p:nvPr/>
        </p:nvPicPr>
        <p:blipFill rotWithShape="1">
          <a:blip r:embed="rId3">
            <a:extLst>
              <a:ext uri="{28A0092B-C50C-407E-A947-70E740481C1C}">
                <a14:useLocalDpi xmlns:a14="http://schemas.microsoft.com/office/drawing/2010/main" val="0"/>
              </a:ext>
            </a:extLst>
          </a:blip>
          <a:srcRect l="19678" t="17451" r="10129" b="12200"/>
          <a:stretch/>
        </p:blipFill>
        <p:spPr>
          <a:xfrm>
            <a:off x="5886282" y="2033464"/>
            <a:ext cx="3240360" cy="4824536"/>
          </a:xfrm>
          <a:prstGeom prst="rect">
            <a:avLst/>
          </a:prstGeom>
        </p:spPr>
      </p:pic>
      <p:sp>
        <p:nvSpPr>
          <p:cNvPr id="5" name="Rectangle 4"/>
          <p:cNvSpPr/>
          <p:nvPr/>
        </p:nvSpPr>
        <p:spPr>
          <a:xfrm>
            <a:off x="657141" y="4761602"/>
            <a:ext cx="4572000" cy="1754326"/>
          </a:xfrm>
          <a:prstGeom prst="rect">
            <a:avLst/>
          </a:prstGeom>
        </p:spPr>
        <p:txBody>
          <a:bodyPr>
            <a:spAutoFit/>
          </a:bodyPr>
          <a:lstStyle/>
          <a:p>
            <a:r>
              <a:rPr lang="fr-FR" dirty="0">
                <a:solidFill>
                  <a:srgbClr val="474747"/>
                </a:solidFill>
                <a:latin typeface="Arial" panose="020B0604020202020204" pitchFamily="34" charset="0"/>
              </a:rPr>
              <a:t>Félix Joseph Henri de Lacaze-Duthiers est un anatomiste, un marin, biologiste et un zoologiste français, né le 15 mai 1821 à </a:t>
            </a:r>
            <a:r>
              <a:rPr lang="fr-FR" dirty="0" err="1">
                <a:solidFill>
                  <a:srgbClr val="474747"/>
                </a:solidFill>
                <a:latin typeface="Arial" panose="020B0604020202020204" pitchFamily="34" charset="0"/>
              </a:rPr>
              <a:t>Montpezat</a:t>
            </a:r>
            <a:r>
              <a:rPr lang="fr-FR" dirty="0">
                <a:solidFill>
                  <a:srgbClr val="474747"/>
                </a:solidFill>
                <a:latin typeface="Arial" panose="020B0604020202020204" pitchFamily="34" charset="0"/>
              </a:rPr>
              <a:t> et mort le 21 juillet 1901 au château de Las Fonts à </a:t>
            </a:r>
            <a:r>
              <a:rPr lang="fr-FR" dirty="0" err="1">
                <a:solidFill>
                  <a:srgbClr val="474747"/>
                </a:solidFill>
                <a:latin typeface="Arial" panose="020B0604020202020204" pitchFamily="34" charset="0"/>
              </a:rPr>
              <a:t>Alles</a:t>
            </a:r>
            <a:r>
              <a:rPr lang="fr-FR" dirty="0">
                <a:solidFill>
                  <a:srgbClr val="474747"/>
                </a:solidFill>
                <a:latin typeface="Arial" panose="020B0604020202020204" pitchFamily="34" charset="0"/>
              </a:rPr>
              <a:t>-sur-Dordogne</a:t>
            </a:r>
            <a:endParaRPr lang="fr-FR" dirty="0"/>
          </a:p>
        </p:txBody>
      </p:sp>
    </p:spTree>
    <p:extLst>
      <p:ext uri="{BB962C8B-B14F-4D97-AF65-F5344CB8AC3E}">
        <p14:creationId xmlns:p14="http://schemas.microsoft.com/office/powerpoint/2010/main" val="1505625292"/>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19316914"/>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http://images-01.delcampe-static.net/img_large/auction/000/257/601/579_00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9144000" cy="6882474"/>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4" descr="Blason de Cerbèr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95936" y="2924944"/>
            <a:ext cx="1312540" cy="19442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31820702"/>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003106"/>
            <a:ext cx="9144000" cy="4851788"/>
          </a:xfrm>
          <a:prstGeom prst="rect">
            <a:avLst/>
          </a:prstGeom>
        </p:spPr>
      </p:pic>
      <p:sp>
        <p:nvSpPr>
          <p:cNvPr id="2" name="ZoneTexte 1"/>
          <p:cNvSpPr txBox="1"/>
          <p:nvPr/>
        </p:nvSpPr>
        <p:spPr>
          <a:xfrm>
            <a:off x="3059832" y="332656"/>
            <a:ext cx="2952328" cy="369332"/>
          </a:xfrm>
          <a:prstGeom prst="rect">
            <a:avLst/>
          </a:prstGeom>
          <a:noFill/>
        </p:spPr>
        <p:txBody>
          <a:bodyPr wrap="square" rtlCol="0">
            <a:spAutoFit/>
          </a:bodyPr>
          <a:lstStyle/>
          <a:p>
            <a:r>
              <a:rPr lang="fr-FR" dirty="0" smtClean="0"/>
              <a:t>Plage de Cerbère </a:t>
            </a:r>
            <a:endParaRPr lang="fr-FR" dirty="0"/>
          </a:p>
        </p:txBody>
      </p:sp>
    </p:spTree>
    <p:extLst>
      <p:ext uri="{BB962C8B-B14F-4D97-AF65-F5344CB8AC3E}">
        <p14:creationId xmlns:p14="http://schemas.microsoft.com/office/powerpoint/2010/main" val="2798263955"/>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779359"/>
            <a:ext cx="9144000" cy="5299281"/>
          </a:xfrm>
          <a:prstGeom prst="rect">
            <a:avLst/>
          </a:prstGeom>
        </p:spPr>
      </p:pic>
    </p:spTree>
    <p:extLst>
      <p:ext uri="{BB962C8B-B14F-4D97-AF65-F5344CB8AC3E}">
        <p14:creationId xmlns:p14="http://schemas.microsoft.com/office/powerpoint/2010/main" val="1251612294"/>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s://upload.wikimedia.org/wikipedia/commons/thumb/4/47/Panorama_Cerb%C3%A8re_depuis_le_col_des_Balistres.jpg/1024px-Panorama_Cerb%C3%A8re_depuis_le_col_des_Balistre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54074284"/>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https://upload.wikimedia.org/wikipedia/commons/9/9a/View_of_Cerbere.jpg"/>
          <p:cNvPicPr>
            <a:picLocks noChangeAspect="1" noChangeArrowheads="1"/>
          </p:cNvPicPr>
          <p:nvPr/>
        </p:nvPicPr>
        <p:blipFill>
          <a:blip r:embed="rId2">
            <a:extLst>
              <a:ext uri="{BEBA8EAE-BF5A-486C-A8C5-ECC9F3942E4B}">
                <a14:imgProps xmlns:a14="http://schemas.microsoft.com/office/drawing/2010/main">
                  <a14:imgLayer r:embed="rId3">
                    <a14:imgEffect>
                      <a14:sharpenSoften amount="25000"/>
                    </a14:imgEffect>
                    <a14:imgEffect>
                      <a14:colorTemperature colorTemp="7200"/>
                    </a14:imgEffect>
                  </a14:imgLayer>
                </a14:imgProps>
              </a:ext>
              <a:ext uri="{28A0092B-C50C-407E-A947-70E740481C1C}">
                <a14:useLocalDpi xmlns:a14="http://schemas.microsoft.com/office/drawing/2010/main" val="0"/>
              </a:ext>
            </a:extLst>
          </a:blip>
          <a:srcRect/>
          <a:stretch>
            <a:fillRect/>
          </a:stretch>
        </p:blipFill>
        <p:spPr bwMode="auto">
          <a:xfrm>
            <a:off x="0" y="1"/>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ZoneTexte 1"/>
          <p:cNvSpPr txBox="1"/>
          <p:nvPr/>
        </p:nvSpPr>
        <p:spPr>
          <a:xfrm>
            <a:off x="467544" y="5733256"/>
            <a:ext cx="2304256" cy="369332"/>
          </a:xfrm>
          <a:prstGeom prst="rect">
            <a:avLst/>
          </a:prstGeom>
          <a:noFill/>
        </p:spPr>
        <p:txBody>
          <a:bodyPr wrap="square" rtlCol="0">
            <a:spAutoFit/>
          </a:bodyPr>
          <a:lstStyle/>
          <a:p>
            <a:r>
              <a:rPr lang="fr-FR" b="1" dirty="0" smtClean="0"/>
              <a:t>Gare de Cerbere</a:t>
            </a:r>
            <a:endParaRPr lang="fr-FR" b="1" dirty="0"/>
          </a:p>
        </p:txBody>
      </p:sp>
    </p:spTree>
    <p:extLst>
      <p:ext uri="{BB962C8B-B14F-4D97-AF65-F5344CB8AC3E}">
        <p14:creationId xmlns:p14="http://schemas.microsoft.com/office/powerpoint/2010/main" val="3237976021"/>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105472"/>
            <a:ext cx="9144000" cy="4752528"/>
          </a:xfrm>
          <a:prstGeom prst="rect">
            <a:avLst/>
          </a:prstGeom>
        </p:spPr>
      </p:pic>
      <p:sp>
        <p:nvSpPr>
          <p:cNvPr id="4" name="Rectangle 3"/>
          <p:cNvSpPr/>
          <p:nvPr/>
        </p:nvSpPr>
        <p:spPr>
          <a:xfrm>
            <a:off x="0" y="351146"/>
            <a:ext cx="9144000" cy="1754326"/>
          </a:xfrm>
          <a:prstGeom prst="rect">
            <a:avLst/>
          </a:prstGeom>
        </p:spPr>
        <p:txBody>
          <a:bodyPr wrap="square">
            <a:spAutoFit/>
          </a:bodyPr>
          <a:lstStyle/>
          <a:p>
            <a:r>
              <a:rPr lang="fr-FR" dirty="0" smtClean="0">
                <a:solidFill>
                  <a:srgbClr val="202122"/>
                </a:solidFill>
                <a:latin typeface="Arial" panose="020B0604020202020204" pitchFamily="34" charset="0"/>
                <a:cs typeface="Arial" panose="020B0604020202020204" pitchFamily="34" charset="0"/>
              </a:rPr>
              <a:t>La </a:t>
            </a:r>
            <a:r>
              <a:rPr lang="fr-FR" dirty="0">
                <a:solidFill>
                  <a:srgbClr val="202122"/>
                </a:solidFill>
                <a:latin typeface="Arial" panose="020B0604020202020204" pitchFamily="34" charset="0"/>
                <a:cs typeface="Arial" panose="020B0604020202020204" pitchFamily="34" charset="0"/>
              </a:rPr>
              <a:t>gare de Cerbère, </a:t>
            </a:r>
            <a:r>
              <a:rPr lang="fr-FR" dirty="0">
                <a:latin typeface="Arial" panose="020B0604020202020204" pitchFamily="34" charset="0"/>
                <a:cs typeface="Arial" panose="020B0604020202020204" pitchFamily="34" charset="0"/>
              </a:rPr>
              <a:t>D'une superficie totale de 30 hectares</a:t>
            </a:r>
            <a:r>
              <a:rPr lang="fr-FR" dirty="0" smtClean="0">
                <a:latin typeface="Arial" panose="020B0604020202020204" pitchFamily="34" charset="0"/>
                <a:cs typeface="Arial" panose="020B0604020202020204" pitchFamily="34" charset="0"/>
              </a:rPr>
              <a:t>, </a:t>
            </a:r>
            <a:r>
              <a:rPr lang="fr-FR" dirty="0" smtClean="0">
                <a:solidFill>
                  <a:srgbClr val="202122"/>
                </a:solidFill>
                <a:latin typeface="Arial" panose="020B0604020202020204" pitchFamily="34" charset="0"/>
                <a:cs typeface="Arial" panose="020B0604020202020204" pitchFamily="34" charset="0"/>
              </a:rPr>
              <a:t>dernière </a:t>
            </a:r>
            <a:r>
              <a:rPr lang="fr-FR" dirty="0">
                <a:solidFill>
                  <a:srgbClr val="202122"/>
                </a:solidFill>
                <a:latin typeface="Arial" panose="020B0604020202020204" pitchFamily="34" charset="0"/>
                <a:cs typeface="Arial" panose="020B0604020202020204" pitchFamily="34" charset="0"/>
              </a:rPr>
              <a:t>gare française avant la </a:t>
            </a:r>
            <a:r>
              <a:rPr lang="fr-FR" dirty="0" smtClean="0">
                <a:solidFill>
                  <a:srgbClr val="202122"/>
                </a:solidFill>
                <a:latin typeface="Arial" panose="020B0604020202020204" pitchFamily="34" charset="0"/>
                <a:cs typeface="Arial" panose="020B0604020202020204" pitchFamily="34" charset="0"/>
              </a:rPr>
              <a:t>frontière la</a:t>
            </a:r>
            <a:r>
              <a:rPr lang="fr-FR" dirty="0">
                <a:solidFill>
                  <a:srgbClr val="202122"/>
                </a:solidFill>
                <a:latin typeface="Arial" panose="020B0604020202020204" pitchFamily="34" charset="0"/>
                <a:cs typeface="Arial" panose="020B0604020202020204" pitchFamily="34" charset="0"/>
              </a:rPr>
              <a:t> </a:t>
            </a:r>
            <a:r>
              <a:rPr lang="fr-FR" dirty="0">
                <a:latin typeface="Arial" panose="020B0604020202020204" pitchFamily="34" charset="0"/>
                <a:cs typeface="Arial" panose="020B0604020202020204" pitchFamily="34" charset="0"/>
              </a:rPr>
              <a:t>ligne de Narbonne à Port-Bou </a:t>
            </a:r>
            <a:r>
              <a:rPr lang="fr-FR" dirty="0" smtClean="0">
                <a:solidFill>
                  <a:srgbClr val="202122"/>
                </a:solidFill>
                <a:latin typeface="Arial" panose="020B0604020202020204" pitchFamily="34" charset="0"/>
                <a:cs typeface="Arial" panose="020B0604020202020204" pitchFamily="34" charset="0"/>
              </a:rPr>
              <a:t>, </a:t>
            </a:r>
            <a:r>
              <a:rPr lang="fr-FR" dirty="0">
                <a:solidFill>
                  <a:srgbClr val="202122"/>
                </a:solidFill>
                <a:latin typeface="Arial" panose="020B0604020202020204" pitchFamily="34" charset="0"/>
                <a:cs typeface="Arial" panose="020B0604020202020204" pitchFamily="34" charset="0"/>
              </a:rPr>
              <a:t>entre la gare française de </a:t>
            </a:r>
            <a:r>
              <a:rPr lang="fr-FR" dirty="0">
                <a:latin typeface="Arial" panose="020B0604020202020204" pitchFamily="34" charset="0"/>
                <a:cs typeface="Arial" panose="020B0604020202020204" pitchFamily="34" charset="0"/>
                <a:hlinkClick r:id="rId3" tooltip="Gare de Banyuls-sur-Mer"/>
              </a:rPr>
              <a:t>Banyuls-sur-Mer</a:t>
            </a:r>
            <a:r>
              <a:rPr lang="fr-FR" dirty="0">
                <a:solidFill>
                  <a:srgbClr val="202122"/>
                </a:solidFill>
                <a:latin typeface="Arial" panose="020B0604020202020204" pitchFamily="34" charset="0"/>
                <a:cs typeface="Arial" panose="020B0604020202020204" pitchFamily="34" charset="0"/>
              </a:rPr>
              <a:t> et la gare espagnole </a:t>
            </a:r>
            <a:r>
              <a:rPr lang="fr-FR" dirty="0" smtClean="0">
                <a:solidFill>
                  <a:srgbClr val="202122"/>
                </a:solidFill>
                <a:latin typeface="Arial" panose="020B0604020202020204" pitchFamily="34" charset="0"/>
                <a:cs typeface="Arial" panose="020B0604020202020204" pitchFamily="34" charset="0"/>
              </a:rPr>
              <a:t>de </a:t>
            </a:r>
            <a:r>
              <a:rPr lang="fr-FR" dirty="0" err="1" smtClean="0">
                <a:solidFill>
                  <a:srgbClr val="202122"/>
                </a:solidFill>
                <a:latin typeface="Arial" panose="020B0604020202020204" pitchFamily="34" charset="0"/>
                <a:cs typeface="Arial" panose="020B0604020202020204" pitchFamily="34" charset="0"/>
              </a:rPr>
              <a:t>Porbou</a:t>
            </a:r>
            <a:r>
              <a:rPr lang="fr-FR" dirty="0" smtClean="0">
                <a:solidFill>
                  <a:srgbClr val="202122"/>
                </a:solidFill>
                <a:latin typeface="Arial" panose="020B0604020202020204" pitchFamily="34" charset="0"/>
                <a:cs typeface="Arial" panose="020B0604020202020204" pitchFamily="34" charset="0"/>
              </a:rPr>
              <a:t> .</a:t>
            </a:r>
            <a:r>
              <a:rPr lang="fr-FR" dirty="0" smtClean="0">
                <a:latin typeface="Arial" panose="020B0604020202020204" pitchFamily="34" charset="0"/>
                <a:cs typeface="Arial" panose="020B0604020202020204" pitchFamily="34" charset="0"/>
              </a:rPr>
              <a:t> </a:t>
            </a:r>
            <a:r>
              <a:rPr lang="fr-FR" dirty="0">
                <a:latin typeface="Arial" panose="020B0604020202020204" pitchFamily="34" charset="0"/>
                <a:cs typeface="Arial" panose="020B0604020202020204" pitchFamily="34" charset="0"/>
              </a:rPr>
              <a:t>Elle permet le changement </a:t>
            </a:r>
            <a:r>
              <a:rPr lang="fr-FR" dirty="0" smtClean="0">
                <a:latin typeface="Arial" panose="020B0604020202020204" pitchFamily="34" charset="0"/>
                <a:cs typeface="Arial" panose="020B0604020202020204" pitchFamily="34" charset="0"/>
              </a:rPr>
              <a:t>d‘essieux</a:t>
            </a:r>
            <a:r>
              <a:rPr lang="fr-FR" dirty="0">
                <a:latin typeface="Arial" panose="020B0604020202020204" pitchFamily="34" charset="0"/>
                <a:cs typeface="Arial" panose="020B0604020202020204" pitchFamily="34" charset="0"/>
              </a:rPr>
              <a:t> des convois pour qu'ils puissent continuer leur parcours vers l'</a:t>
            </a:r>
            <a:r>
              <a:rPr lang="fr-FR" dirty="0">
                <a:latin typeface="Arial" panose="020B0604020202020204" pitchFamily="34" charset="0"/>
                <a:cs typeface="Arial" panose="020B0604020202020204" pitchFamily="34" charset="0"/>
                <a:hlinkClick r:id="rId4" tooltip="Espagne"/>
              </a:rPr>
              <a:t>Espagne</a:t>
            </a:r>
            <a:r>
              <a:rPr lang="fr-FR" dirty="0">
                <a:latin typeface="Arial" panose="020B0604020202020204" pitchFamily="34" charset="0"/>
                <a:cs typeface="Arial" panose="020B0604020202020204" pitchFamily="34" charset="0"/>
              </a:rPr>
              <a:t> où l'écartement des voies est plus important </a:t>
            </a:r>
            <a:r>
              <a:rPr lang="fr-FR" dirty="0" smtClean="0">
                <a:latin typeface="Arial" panose="020B0604020202020204" pitchFamily="34" charset="0"/>
                <a:cs typeface="Arial" panose="020B0604020202020204" pitchFamily="34" charset="0"/>
              </a:rPr>
              <a:t>(1 668mm contre les 1 435mm de voie normale des chemins de fer français)</a:t>
            </a:r>
            <a:endParaRPr lang="fr-FR"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64683584"/>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Rectangle 2"/>
          <p:cNvSpPr/>
          <p:nvPr/>
        </p:nvSpPr>
        <p:spPr>
          <a:xfrm>
            <a:off x="3059832" y="332656"/>
            <a:ext cx="3326552" cy="369332"/>
          </a:xfrm>
          <a:prstGeom prst="rect">
            <a:avLst/>
          </a:prstGeom>
        </p:spPr>
        <p:txBody>
          <a:bodyPr wrap="none">
            <a:spAutoFit/>
          </a:bodyPr>
          <a:lstStyle/>
          <a:p>
            <a:r>
              <a:rPr lang="fr-FR" dirty="0">
                <a:solidFill>
                  <a:srgbClr val="D6D6D6"/>
                </a:solidFill>
                <a:latin typeface="arial" panose="020B0604020202020204" pitchFamily="34" charset="0"/>
                <a:hlinkClick r:id="rId3"/>
              </a:rPr>
              <a:t>Hôtel Belvédère du Rayon vert</a:t>
            </a:r>
            <a:endParaRPr lang="fr-FR" dirty="0"/>
          </a:p>
        </p:txBody>
      </p:sp>
    </p:spTree>
    <p:extLst>
      <p:ext uri="{BB962C8B-B14F-4D97-AF65-F5344CB8AC3E}">
        <p14:creationId xmlns:p14="http://schemas.microsoft.com/office/powerpoint/2010/main" val="1459520107"/>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otel du Rayon Vert.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04048" y="548680"/>
            <a:ext cx="3933557" cy="5976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79512" y="305026"/>
            <a:ext cx="4572000" cy="6463308"/>
          </a:xfrm>
          <a:prstGeom prst="rect">
            <a:avLst/>
          </a:prstGeom>
        </p:spPr>
        <p:txBody>
          <a:bodyPr>
            <a:spAutoFit/>
          </a:bodyPr>
          <a:lstStyle/>
          <a:p>
            <a:r>
              <a:rPr lang="fr-FR" dirty="0">
                <a:solidFill>
                  <a:srgbClr val="222222"/>
                </a:solidFill>
                <a:latin typeface="Arial" panose="020B0604020202020204" pitchFamily="34" charset="0"/>
              </a:rPr>
              <a:t>D'un style </a:t>
            </a:r>
            <a:r>
              <a:rPr lang="fr-FR" dirty="0">
                <a:solidFill>
                  <a:srgbClr val="0B0080"/>
                </a:solidFill>
                <a:latin typeface="Arial" panose="020B0604020202020204" pitchFamily="34" charset="0"/>
                <a:hlinkClick r:id="rId3" tooltip="Art déco"/>
              </a:rPr>
              <a:t>art déco</a:t>
            </a:r>
            <a:r>
              <a:rPr lang="fr-FR" dirty="0">
                <a:solidFill>
                  <a:srgbClr val="222222"/>
                </a:solidFill>
                <a:latin typeface="Arial" panose="020B0604020202020204" pitchFamily="34" charset="0"/>
              </a:rPr>
              <a:t> et </a:t>
            </a:r>
            <a:r>
              <a:rPr lang="fr-FR" dirty="0">
                <a:solidFill>
                  <a:srgbClr val="0B0080"/>
                </a:solidFill>
                <a:latin typeface="Arial" panose="020B0604020202020204" pitchFamily="34" charset="0"/>
                <a:hlinkClick r:id="rId4" tooltip="Style « paquebot »"/>
              </a:rPr>
              <a:t>style « paquebot »</a:t>
            </a:r>
            <a:r>
              <a:rPr lang="fr-FR" dirty="0">
                <a:solidFill>
                  <a:srgbClr val="222222"/>
                </a:solidFill>
                <a:latin typeface="Arial" panose="020B0604020202020204" pitchFamily="34" charset="0"/>
              </a:rPr>
              <a:t>, il a été construit sur les plans de l'architecte </a:t>
            </a:r>
            <a:r>
              <a:rPr lang="fr-FR" dirty="0">
                <a:solidFill>
                  <a:srgbClr val="0B0080"/>
                </a:solidFill>
                <a:latin typeface="Arial" panose="020B0604020202020204" pitchFamily="34" charset="0"/>
                <a:hlinkClick r:id="rId5" tooltip="Perpignan"/>
              </a:rPr>
              <a:t>perpignanais</a:t>
            </a:r>
            <a:r>
              <a:rPr lang="fr-FR" dirty="0">
                <a:solidFill>
                  <a:srgbClr val="222222"/>
                </a:solidFill>
                <a:latin typeface="Arial" panose="020B0604020202020204" pitchFamily="34" charset="0"/>
              </a:rPr>
              <a:t> </a:t>
            </a:r>
            <a:r>
              <a:rPr lang="fr-FR" dirty="0">
                <a:solidFill>
                  <a:srgbClr val="A55858"/>
                </a:solidFill>
                <a:latin typeface="Arial" panose="020B0604020202020204" pitchFamily="34" charset="0"/>
                <a:hlinkClick r:id="rId6" tooltip="Léon Baille (page inexistante)"/>
              </a:rPr>
              <a:t>Léon Baille</a:t>
            </a:r>
            <a:r>
              <a:rPr lang="fr-FR" dirty="0">
                <a:solidFill>
                  <a:srgbClr val="222222"/>
                </a:solidFill>
                <a:latin typeface="Arial" panose="020B0604020202020204" pitchFamily="34" charset="0"/>
              </a:rPr>
              <a:t> (1862-1951) entre </a:t>
            </a:r>
            <a:r>
              <a:rPr lang="fr-FR" dirty="0">
                <a:solidFill>
                  <a:srgbClr val="0B0080"/>
                </a:solidFill>
                <a:latin typeface="Arial" panose="020B0604020202020204" pitchFamily="34" charset="0"/>
                <a:hlinkClick r:id="rId7" tooltip="1928"/>
              </a:rPr>
              <a:t>1928</a:t>
            </a:r>
            <a:r>
              <a:rPr lang="fr-FR" dirty="0">
                <a:solidFill>
                  <a:srgbClr val="222222"/>
                </a:solidFill>
                <a:latin typeface="Arial" panose="020B0604020202020204" pitchFamily="34" charset="0"/>
              </a:rPr>
              <a:t> et </a:t>
            </a:r>
            <a:r>
              <a:rPr lang="fr-FR" dirty="0">
                <a:solidFill>
                  <a:srgbClr val="0B0080"/>
                </a:solidFill>
                <a:latin typeface="Arial" panose="020B0604020202020204" pitchFamily="34" charset="0"/>
                <a:hlinkClick r:id="rId8" tooltip="1932"/>
              </a:rPr>
              <a:t>1932</a:t>
            </a:r>
            <a:r>
              <a:rPr lang="fr-FR" dirty="0">
                <a:solidFill>
                  <a:srgbClr val="222222"/>
                </a:solidFill>
                <a:latin typeface="Arial" panose="020B0604020202020204" pitchFamily="34" charset="0"/>
              </a:rPr>
              <a:t> afin de permettre aux touristes devant attendre le changement d'essieux de leur train de passer la nuit. Il comprenait une salle de restaurant, une salle de cinéma et son bar, une scène de théâtre à l'italienne, un court de tennis sur le toit, Construit en </a:t>
            </a:r>
            <a:r>
              <a:rPr lang="fr-FR" dirty="0">
                <a:solidFill>
                  <a:srgbClr val="0B0080"/>
                </a:solidFill>
                <a:latin typeface="Arial" panose="020B0604020202020204" pitchFamily="34" charset="0"/>
                <a:hlinkClick r:id="rId9" tooltip="Ciment armé"/>
              </a:rPr>
              <a:t>ciment armé</a:t>
            </a:r>
            <a:r>
              <a:rPr lang="fr-FR" dirty="0">
                <a:solidFill>
                  <a:srgbClr val="222222"/>
                </a:solidFill>
                <a:latin typeface="Arial" panose="020B0604020202020204" pitchFamily="34" charset="0"/>
              </a:rPr>
              <a:t>, il est actuellement en cours de restauration. Ses façades, sa salle de cinéma et sa terrasse supérieure sont inscrites le </a:t>
            </a:r>
            <a:r>
              <a:rPr lang="fr-FR" dirty="0">
                <a:solidFill>
                  <a:srgbClr val="0B0080"/>
                </a:solidFill>
                <a:latin typeface="Arial" panose="020B0604020202020204" pitchFamily="34" charset="0"/>
                <a:hlinkClick r:id="rId10" tooltip="9 avril"/>
              </a:rPr>
              <a:t>9 avril</a:t>
            </a:r>
            <a:r>
              <a:rPr lang="fr-FR" dirty="0">
                <a:solidFill>
                  <a:srgbClr val="222222"/>
                </a:solidFill>
                <a:latin typeface="Arial" panose="020B0604020202020204" pitchFamily="34" charset="0"/>
              </a:rPr>
              <a:t> </a:t>
            </a:r>
            <a:r>
              <a:rPr lang="fr-FR" dirty="0">
                <a:solidFill>
                  <a:srgbClr val="0B0080"/>
                </a:solidFill>
                <a:latin typeface="Arial" panose="020B0604020202020204" pitchFamily="34" charset="0"/>
                <a:hlinkClick r:id="rId11" tooltip="1987"/>
              </a:rPr>
              <a:t>1987</a:t>
            </a:r>
            <a:r>
              <a:rPr lang="fr-FR" dirty="0">
                <a:solidFill>
                  <a:srgbClr val="222222"/>
                </a:solidFill>
                <a:latin typeface="Arial" panose="020B0604020202020204" pitchFamily="34" charset="0"/>
              </a:rPr>
              <a:t> aux Monuments </a:t>
            </a:r>
            <a:r>
              <a:rPr lang="fr-FR" dirty="0" smtClean="0">
                <a:solidFill>
                  <a:srgbClr val="222222"/>
                </a:solidFill>
                <a:latin typeface="Arial" panose="020B0604020202020204" pitchFamily="34" charset="0"/>
              </a:rPr>
              <a:t>Historiques. </a:t>
            </a:r>
            <a:r>
              <a:rPr lang="fr-FR" dirty="0">
                <a:solidFill>
                  <a:srgbClr val="222222"/>
                </a:solidFill>
                <a:latin typeface="Arial" panose="020B0604020202020204" pitchFamily="34" charset="0"/>
              </a:rPr>
              <a:t>Autrefois, il comptait 30 chambres, de nos jours 9 appartements pouvant accueillir de 2 a 6 personnes par appartement.et ascenseur.</a:t>
            </a:r>
          </a:p>
          <a:p>
            <a:r>
              <a:rPr lang="fr-FR" dirty="0">
                <a:solidFill>
                  <a:srgbClr val="222222"/>
                </a:solidFill>
                <a:latin typeface="Arial" panose="020B0604020202020204" pitchFamily="34" charset="0"/>
              </a:rPr>
              <a:t>Ses heures de gloire furent brèves : la </a:t>
            </a:r>
            <a:r>
              <a:rPr lang="fr-FR" dirty="0">
                <a:solidFill>
                  <a:srgbClr val="0B0080"/>
                </a:solidFill>
                <a:latin typeface="Arial" panose="020B0604020202020204" pitchFamily="34" charset="0"/>
                <a:hlinkClick r:id="rId12" tooltip="Guerre d’Espagne"/>
              </a:rPr>
              <a:t>guerre d’Espagne</a:t>
            </a:r>
            <a:r>
              <a:rPr lang="fr-FR" dirty="0">
                <a:solidFill>
                  <a:srgbClr val="222222"/>
                </a:solidFill>
                <a:latin typeface="Arial" panose="020B0604020202020204" pitchFamily="34" charset="0"/>
              </a:rPr>
              <a:t>, provoquant la fermeture de frontières, empêcha la manne que constituait le trafic ferroviaire et entraîna son déclin.</a:t>
            </a:r>
            <a:endParaRPr lang="fr-FR" b="0" i="0" dirty="0">
              <a:solidFill>
                <a:srgbClr val="222222"/>
              </a:solidFill>
              <a:effectLst/>
              <a:latin typeface="Arial" panose="020B0604020202020204" pitchFamily="34" charset="0"/>
            </a:endParaRPr>
          </a:p>
        </p:txBody>
      </p:sp>
    </p:spTree>
    <p:extLst>
      <p:ext uri="{BB962C8B-B14F-4D97-AF65-F5344CB8AC3E}">
        <p14:creationId xmlns:p14="http://schemas.microsoft.com/office/powerpoint/2010/main" val="3588992928"/>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74605" y="-811"/>
            <a:ext cx="6662701" cy="6858000"/>
          </a:xfrm>
          <a:prstGeom prst="rect">
            <a:avLst/>
          </a:prstGeom>
        </p:spPr>
      </p:pic>
      <p:sp>
        <p:nvSpPr>
          <p:cNvPr id="3" name="ZoneTexte 2"/>
          <p:cNvSpPr txBox="1"/>
          <p:nvPr/>
        </p:nvSpPr>
        <p:spPr>
          <a:xfrm>
            <a:off x="395536" y="1628800"/>
            <a:ext cx="1728192" cy="646331"/>
          </a:xfrm>
          <a:prstGeom prst="rect">
            <a:avLst/>
          </a:prstGeom>
          <a:noFill/>
        </p:spPr>
        <p:txBody>
          <a:bodyPr wrap="square" rtlCol="0">
            <a:spAutoFit/>
          </a:bodyPr>
          <a:lstStyle/>
          <a:p>
            <a:r>
              <a:rPr lang="fr-FR" dirty="0" smtClean="0"/>
              <a:t>L'hôtel  après la restauration.</a:t>
            </a:r>
            <a:endParaRPr lang="fr-FR" dirty="0"/>
          </a:p>
        </p:txBody>
      </p:sp>
    </p:spTree>
    <p:extLst>
      <p:ext uri="{BB962C8B-B14F-4D97-AF65-F5344CB8AC3E}">
        <p14:creationId xmlns:p14="http://schemas.microsoft.com/office/powerpoint/2010/main" val="3942771289"/>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1458"/>
            <a:ext cx="9144000" cy="6795083"/>
          </a:xfrm>
          <a:prstGeom prst="rect">
            <a:avLst/>
          </a:prstGeom>
        </p:spPr>
      </p:pic>
    </p:spTree>
    <p:extLst>
      <p:ext uri="{BB962C8B-B14F-4D97-AF65-F5344CB8AC3E}">
        <p14:creationId xmlns:p14="http://schemas.microsoft.com/office/powerpoint/2010/main" val="3045849164"/>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74295"/>
            <a:ext cx="9144000" cy="6709410"/>
          </a:xfrm>
          <a:prstGeom prst="rect">
            <a:avLst/>
          </a:prstGeom>
        </p:spPr>
      </p:pic>
    </p:spTree>
    <p:extLst>
      <p:ext uri="{BB962C8B-B14F-4D97-AF65-F5344CB8AC3E}">
        <p14:creationId xmlns:p14="http://schemas.microsoft.com/office/powerpoint/2010/main" val="3068225056"/>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BEBA8EAE-BF5A-486C-A8C5-ECC9F3942E4B}">
                <a14:imgProps xmlns:a14="http://schemas.microsoft.com/office/drawing/2010/main">
                  <a14:imgLayer r:embed="rId3">
                    <a14:imgEffect>
                      <a14:brightnessContrast bright="20000"/>
                    </a14:imgEffect>
                  </a14:imgLayer>
                </a14:imgProps>
              </a:ext>
              <a:ext uri="{28A0092B-C50C-407E-A947-70E740481C1C}">
                <a14:useLocalDpi xmlns:a14="http://schemas.microsoft.com/office/drawing/2010/main" val="0"/>
              </a:ext>
            </a:extLst>
          </a:blip>
          <a:stretch>
            <a:fillRect/>
          </a:stretch>
        </p:blipFill>
        <p:spPr>
          <a:xfrm>
            <a:off x="4932040" y="0"/>
            <a:ext cx="4211960" cy="6858000"/>
          </a:xfrm>
          <a:prstGeom prst="rect">
            <a:avLst/>
          </a:prstGeom>
        </p:spPr>
      </p:pic>
      <p:sp>
        <p:nvSpPr>
          <p:cNvPr id="3" name="Rectangle 2"/>
          <p:cNvSpPr/>
          <p:nvPr/>
        </p:nvSpPr>
        <p:spPr>
          <a:xfrm>
            <a:off x="11700" y="332656"/>
            <a:ext cx="4920339" cy="2031325"/>
          </a:xfrm>
          <a:prstGeom prst="rect">
            <a:avLst/>
          </a:prstGeom>
        </p:spPr>
        <p:txBody>
          <a:bodyPr wrap="square">
            <a:spAutoFit/>
          </a:bodyPr>
          <a:lstStyle/>
          <a:p>
            <a:r>
              <a:rPr lang="fr-FR" b="1" smtClean="0"/>
              <a:t>                      Le </a:t>
            </a:r>
            <a:r>
              <a:rPr lang="fr-FR" b="1" dirty="0"/>
              <a:t>phare du cap Cerbère</a:t>
            </a:r>
            <a:r>
              <a:rPr lang="fr-FR" dirty="0"/>
              <a:t> </a:t>
            </a:r>
            <a:endParaRPr lang="fr-FR" dirty="0" smtClean="0"/>
          </a:p>
          <a:p>
            <a:r>
              <a:rPr lang="fr-FR" dirty="0" smtClean="0"/>
              <a:t>est </a:t>
            </a:r>
            <a:r>
              <a:rPr lang="fr-FR" dirty="0"/>
              <a:t>l'ultime </a:t>
            </a:r>
            <a:r>
              <a:rPr lang="fr-FR" dirty="0">
                <a:hlinkClick r:id="rId4" tooltip="Phare"/>
              </a:rPr>
              <a:t>phare</a:t>
            </a:r>
            <a:r>
              <a:rPr lang="fr-FR" dirty="0"/>
              <a:t> français avant la frontière franco-espagnole, appelé aussi « phare solaire ».</a:t>
            </a:r>
          </a:p>
          <a:p>
            <a:r>
              <a:rPr lang="fr-FR" dirty="0"/>
              <a:t>Il est situé au </a:t>
            </a:r>
            <a:r>
              <a:rPr lang="fr-FR" dirty="0">
                <a:hlinkClick r:id="rId5" tooltip="Cap Cerbère (page inexistante)"/>
              </a:rPr>
              <a:t>cap Cerbère</a:t>
            </a:r>
            <a:r>
              <a:rPr lang="fr-FR" dirty="0"/>
              <a:t> sur la commune de </a:t>
            </a:r>
            <a:r>
              <a:rPr lang="fr-FR" dirty="0">
                <a:hlinkClick r:id="rId6" tooltip="Cerbère (Pyrénées-Orientales)"/>
              </a:rPr>
              <a:t>Cerbère</a:t>
            </a:r>
            <a:r>
              <a:rPr lang="fr-FR" dirty="0"/>
              <a:t>, dernière commune de la </a:t>
            </a:r>
            <a:r>
              <a:rPr lang="fr-FR" dirty="0">
                <a:hlinkClick r:id="rId7" tooltip="Côte Vermeille"/>
              </a:rPr>
              <a:t>côte Vermeille</a:t>
            </a:r>
            <a:r>
              <a:rPr lang="fr-FR" dirty="0"/>
              <a:t> dans un paysage naturel qui en fait une halte appréciée sur le sentier de randonnée.</a:t>
            </a:r>
          </a:p>
        </p:txBody>
      </p:sp>
      <p:sp>
        <p:nvSpPr>
          <p:cNvPr id="4" name="Rectangle 3"/>
          <p:cNvSpPr/>
          <p:nvPr/>
        </p:nvSpPr>
        <p:spPr>
          <a:xfrm>
            <a:off x="0" y="2492896"/>
            <a:ext cx="4920339" cy="2862322"/>
          </a:xfrm>
          <a:prstGeom prst="rect">
            <a:avLst/>
          </a:prstGeom>
        </p:spPr>
        <p:txBody>
          <a:bodyPr wrap="square">
            <a:spAutoFit/>
          </a:bodyPr>
          <a:lstStyle/>
          <a:p>
            <a:r>
              <a:rPr lang="fr-FR" dirty="0"/>
              <a:t>Cette construction fut entreprise pour remplacer le vieux feu du port de Cerbère supprimé en 1980. C'est l'œuvre du cabinet parisien d'architecture Lucien Guerra. Le site des très hautes falaises du cap Cerbère fut choisi, mais il fallut exclure toute alimentation électrique par ligne aérienne pour ne pas dénaturer le paysage.</a:t>
            </a:r>
          </a:p>
          <a:p>
            <a:r>
              <a:rPr lang="fr-FR" dirty="0"/>
              <a:t>En 1982 ce phare moderne est achevé et est alimenté par des panneaux solaires. C'est une tour de pierres grises avec un haut rouge.</a:t>
            </a:r>
          </a:p>
        </p:txBody>
      </p:sp>
    </p:spTree>
    <p:extLst>
      <p:ext uri="{BB962C8B-B14F-4D97-AF65-F5344CB8AC3E}">
        <p14:creationId xmlns:p14="http://schemas.microsoft.com/office/powerpoint/2010/main" val="2295236910"/>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http://imalbum.aufeminin.com/album/D20091005/380050_AMMYOIRHQ7FLL6YJ257P55SKYTIDW4_66-cerberes-2_H134614_L.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71807914"/>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161862740"/>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614775898"/>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240166712"/>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166961863"/>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9512" y="548680"/>
            <a:ext cx="4132542" cy="92333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fr-FR" sz="54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 Bientôt…!!!</a:t>
            </a:r>
            <a:endParaRPr lang="fr-FR" sz="54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36296" y="4725144"/>
            <a:ext cx="1298448" cy="1444752"/>
          </a:xfrm>
          <a:prstGeom prst="rect">
            <a:avLst/>
          </a:prstGeom>
        </p:spPr>
      </p:pic>
      <p:sp>
        <p:nvSpPr>
          <p:cNvPr id="4" name="ZoneTexte 3"/>
          <p:cNvSpPr txBox="1"/>
          <p:nvPr/>
        </p:nvSpPr>
        <p:spPr>
          <a:xfrm>
            <a:off x="251520" y="2996952"/>
            <a:ext cx="5256584" cy="369332"/>
          </a:xfrm>
          <a:prstGeom prst="rect">
            <a:avLst/>
          </a:prstGeom>
          <a:noFill/>
        </p:spPr>
        <p:txBody>
          <a:bodyPr wrap="square" rtlCol="0">
            <a:spAutoFit/>
          </a:bodyPr>
          <a:lstStyle/>
          <a:p>
            <a:r>
              <a:rPr lang="fr-FR" dirty="0" smtClean="0"/>
              <a:t>Commentaires du NET: Photos perso </a:t>
            </a:r>
            <a:endParaRPr lang="fr-FR" dirty="0"/>
          </a:p>
        </p:txBody>
      </p:sp>
    </p:spTree>
    <p:extLst>
      <p:ext uri="{BB962C8B-B14F-4D97-AF65-F5344CB8AC3E}">
        <p14:creationId xmlns:p14="http://schemas.microsoft.com/office/powerpoint/2010/main" val="3626084019"/>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545</TotalTime>
  <Words>769</Words>
  <Application>Microsoft Office PowerPoint</Application>
  <PresentationFormat>Affichage à l'écran (4:3)</PresentationFormat>
  <Paragraphs>26</Paragraphs>
  <Slides>45</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45</vt:i4>
      </vt:variant>
    </vt:vector>
  </HeadingPairs>
  <TitlesOfParts>
    <vt:vector size="50" baseType="lpstr">
      <vt:lpstr>arial</vt:lpstr>
      <vt:lpstr>arial</vt:lpstr>
      <vt:lpstr>Calibri</vt:lpstr>
      <vt:lpstr>Google Sans</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ALPHA</dc:creator>
  <cp:lastModifiedBy>Admin</cp:lastModifiedBy>
  <cp:revision>35</cp:revision>
  <dcterms:created xsi:type="dcterms:W3CDTF">2015-10-04T13:13:57Z</dcterms:created>
  <dcterms:modified xsi:type="dcterms:W3CDTF">2025-02-01T15:46:11Z</dcterms:modified>
</cp:coreProperties>
</file>