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7" r:id="rId21"/>
    <p:sldId id="308" r:id="rId22"/>
    <p:sldId id="309" r:id="rId23"/>
    <p:sldId id="310" r:id="rId24"/>
    <p:sldId id="311" r:id="rId25"/>
    <p:sldId id="267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  <p:sldId id="278" r:id="rId37"/>
    <p:sldId id="279" r:id="rId38"/>
    <p:sldId id="280" r:id="rId39"/>
    <p:sldId id="281" r:id="rId40"/>
    <p:sldId id="282" r:id="rId41"/>
    <p:sldId id="283" r:id="rId42"/>
    <p:sldId id="284" r:id="rId43"/>
    <p:sldId id="285" r:id="rId44"/>
    <p:sldId id="286" r:id="rId45"/>
    <p:sldId id="287" r:id="rId46"/>
    <p:sldId id="289" r:id="rId47"/>
    <p:sldId id="290" r:id="rId48"/>
    <p:sldId id="291" r:id="rId49"/>
    <p:sldId id="292" r:id="rId50"/>
    <p:sldId id="293" r:id="rId51"/>
    <p:sldId id="294" r:id="rId52"/>
    <p:sldId id="295" r:id="rId5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K83XDw0JPnFQaZh/4Xy/g==" hashData="fY9Irq4rMLPjhYq0S9WHV8naYr2p8qcDhjCBui+3P9m3jvdSYBlj76TPNZ+PWiUA3Gu1AylZQJbbGkmTIN8S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645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010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367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24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08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53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6205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359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524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548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14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FF88F-E524-48FC-AD49-7C8F015699CF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0F3E6-92A2-4864-8452-5C2816B4AC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604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Mer_M%C3%A9diterran%C3%A9e" TargetMode="External"/><Relationship Id="rId3" Type="http://schemas.openxmlformats.org/officeDocument/2006/relationships/hyperlink" Target="https://fr.wikipedia.org/wiki/Paquebot" TargetMode="External"/><Relationship Id="rId7" Type="http://schemas.openxmlformats.org/officeDocument/2006/relationships/hyperlink" Target="https://fr.wikipedia.org/wiki/1955" TargetMode="External"/><Relationship Id="rId12" Type="http://schemas.openxmlformats.org/officeDocument/2006/relationships/hyperlink" Target="https://fr.wikipedia.org/wiki/Le_Barcar%C3%A8s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Australie" TargetMode="External"/><Relationship Id="rId11" Type="http://schemas.openxmlformats.org/officeDocument/2006/relationships/hyperlink" Target="https://fr.wikipedia.org/wiki/1967" TargetMode="External"/><Relationship Id="rId5" Type="http://schemas.openxmlformats.org/officeDocument/2006/relationships/hyperlink" Target="https://fr.wikipedia.org/wiki/Danemark" TargetMode="External"/><Relationship Id="rId10" Type="http://schemas.openxmlformats.org/officeDocument/2006/relationships/hyperlink" Target="https://fr.wikipedia.org/wiki/Armement_(marine)" TargetMode="External"/><Relationship Id="rId4" Type="http://schemas.openxmlformats.org/officeDocument/2006/relationships/hyperlink" Target="https://fr.wikipedia.org/wiki/1931" TargetMode="External"/><Relationship Id="rId9" Type="http://schemas.openxmlformats.org/officeDocument/2006/relationships/hyperlink" Target="https://fr.wikipedia.org/wiki/Gr%C3%A8c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2.wd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2" y="2706624"/>
            <a:ext cx="1298448" cy="144475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885150" y="2827937"/>
            <a:ext cx="10396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b="1" dirty="0" smtClean="0"/>
              <a:t>1</a:t>
            </a:r>
            <a:endParaRPr lang="fr-FR" sz="8000" b="1" dirty="0"/>
          </a:p>
        </p:txBody>
      </p:sp>
    </p:spTree>
    <p:extLst>
      <p:ext uri="{BB962C8B-B14F-4D97-AF65-F5344CB8AC3E}">
        <p14:creationId xmlns:p14="http://schemas.microsoft.com/office/powerpoint/2010/main" val="377109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 loop="1">
            <p:snd r:embed="rId2" name="mourir en terre catalane.wav"/>
          </p:stSnd>
        </p:sndAc>
      </p:transition>
    </mc:Choice>
    <mc:Fallback xmlns="">
      <p:transition spd="slow" advTm="6000">
        <p:sndAc>
          <p:stSnd loop="1">
            <p:snd r:embed="rId5" name="mourir en terre catala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mcdn.priceminister.com/photo/8620292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rmes de Le Barcarè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6" y="2276872"/>
            <a:ext cx="180020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57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2098" y="20733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Le </a:t>
            </a:r>
            <a:r>
              <a:rPr lang="fr-FR" b="1" i="1" dirty="0">
                <a:solidFill>
                  <a:srgbClr val="202122"/>
                </a:solidFill>
                <a:latin typeface="Arial" panose="020B0604020202020204" pitchFamily="34" charset="0"/>
              </a:rPr>
              <a:t>Lydia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est un </a:t>
            </a:r>
            <a:r>
              <a:rPr lang="fr-FR" dirty="0">
                <a:latin typeface="Arial" panose="020B0604020202020204" pitchFamily="34" charset="0"/>
                <a:hlinkClick r:id="rId3" tooltip="Paquebot"/>
              </a:rPr>
              <a:t>paquebot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mixte construit en </a:t>
            </a:r>
            <a:r>
              <a:rPr lang="fr-FR" dirty="0">
                <a:latin typeface="Arial" panose="020B0604020202020204" pitchFamily="34" charset="0"/>
                <a:hlinkClick r:id="rId4" tooltip="1931"/>
              </a:rPr>
              <a:t>1931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au </a:t>
            </a:r>
            <a:r>
              <a:rPr lang="fr-FR" dirty="0">
                <a:latin typeface="Arial" panose="020B0604020202020204" pitchFamily="34" charset="0"/>
                <a:hlinkClick r:id="rId5" tooltip="Danemark"/>
              </a:rPr>
              <a:t>Danemark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et initialement baptisé </a:t>
            </a:r>
            <a:r>
              <a:rPr lang="fr-FR" i="1" dirty="0" err="1">
                <a:solidFill>
                  <a:srgbClr val="202122"/>
                </a:solidFill>
                <a:latin typeface="Arial" panose="020B0604020202020204" pitchFamily="34" charset="0"/>
              </a:rPr>
              <a:t>Moonta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. Après avoir navigué dans les mers australes sous pavillon </a:t>
            </a:r>
            <a:r>
              <a:rPr lang="fr-FR" dirty="0">
                <a:latin typeface="Arial" panose="020B0604020202020204" pitchFamily="34" charset="0"/>
                <a:hlinkClick r:id="rId6" tooltip="Australie"/>
              </a:rPr>
              <a:t>australien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jusqu'en </a:t>
            </a:r>
            <a:r>
              <a:rPr lang="fr-FR" dirty="0">
                <a:latin typeface="Arial" panose="020B0604020202020204" pitchFamily="34" charset="0"/>
                <a:hlinkClick r:id="rId7" tooltip="1955"/>
              </a:rPr>
              <a:t>1955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puis en </a:t>
            </a:r>
            <a:r>
              <a:rPr lang="fr-FR" dirty="0">
                <a:latin typeface="Arial" panose="020B0604020202020204" pitchFamily="34" charset="0"/>
                <a:hlinkClick r:id="rId8" tooltip="Mer Méditerranée"/>
              </a:rPr>
              <a:t>Méditerranée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sous pavillon </a:t>
            </a:r>
            <a:r>
              <a:rPr lang="fr-FR" dirty="0">
                <a:latin typeface="Arial" panose="020B0604020202020204" pitchFamily="34" charset="0"/>
                <a:hlinkClick r:id="rId9" tooltip="Grèce"/>
              </a:rPr>
              <a:t>grec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, il fut </a:t>
            </a:r>
            <a:r>
              <a:rPr lang="fr-FR" dirty="0">
                <a:latin typeface="Arial" panose="020B0604020202020204" pitchFamily="34" charset="0"/>
                <a:hlinkClick r:id="rId10" tooltip="Armement (marine)"/>
              </a:rPr>
              <a:t>désarmé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et ensablé en </a:t>
            </a:r>
            <a:r>
              <a:rPr lang="fr-FR" dirty="0">
                <a:latin typeface="Arial" panose="020B0604020202020204" pitchFamily="34" charset="0"/>
                <a:hlinkClick r:id="rId11" tooltip="1967"/>
              </a:rPr>
              <a:t>1967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 sur la plage du </a:t>
            </a:r>
            <a:r>
              <a:rPr lang="fr-FR" dirty="0">
                <a:latin typeface="Arial" panose="020B0604020202020204" pitchFamily="34" charset="0"/>
                <a:hlinkClick r:id="rId12" tooltip="Le Barcarès"/>
              </a:rPr>
              <a:t>Barcarès</a:t>
            </a:r>
            <a:r>
              <a:rPr lang="fr-FR" dirty="0">
                <a:solidFill>
                  <a:srgbClr val="202122"/>
                </a:solidFill>
                <a:latin typeface="Arial" panose="020B0604020202020204" pitchFamily="34" charset="0"/>
              </a:rPr>
              <a:t>. Il a servi tour à tour de restaurant, discothèque ou encore de casino. Devenu propriété de la ville en 2011, il a été transformé en musée et reçoit de nombreuses expositions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7509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2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34585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Pôle étonnant et entreprise titanesque, l’Allée des Arts, qui a été adjointe au paquebot dès 1969 grâce au célèbre photographe et galeriste britannique John </a:t>
            </a:r>
            <a:r>
              <a:rPr lang="fr-FR" dirty="0" err="1">
                <a:solidFill>
                  <a:schemeClr val="bg1"/>
                </a:solidFill>
              </a:rPr>
              <a:t>Craven</a:t>
            </a:r>
            <a:r>
              <a:rPr lang="fr-FR" dirty="0">
                <a:solidFill>
                  <a:schemeClr val="bg1"/>
                </a:solidFill>
              </a:rPr>
              <a:t>, est l’une des spécificités de l’identité </a:t>
            </a:r>
            <a:r>
              <a:rPr lang="fr-FR" dirty="0" err="1">
                <a:solidFill>
                  <a:schemeClr val="bg1"/>
                </a:solidFill>
              </a:rPr>
              <a:t>barcarésienne</a:t>
            </a:r>
            <a:r>
              <a:rPr lang="fr-FR" dirty="0">
                <a:solidFill>
                  <a:schemeClr val="bg1"/>
                </a:solidFill>
              </a:rPr>
              <a:t>. Ce Musée des Sables aux artistes réputés, toujours aujourd’hui « le plus long Musée en plein air du Monde », ne voit sa justification que par la présence du « Bateau », </a:t>
            </a:r>
          </a:p>
        </p:txBody>
      </p:sp>
    </p:spTree>
    <p:extLst>
      <p:ext uri="{BB962C8B-B14F-4D97-AF65-F5344CB8AC3E}">
        <p14:creationId xmlns:p14="http://schemas.microsoft.com/office/powerpoint/2010/main" val="181025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99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8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1.staticflickr.com/9/8218/8407982951_98aa16ba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3" y="0"/>
            <a:ext cx="4629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p4.storage.canalblog.com/40/31/1084042/87758874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"/>
            <a:ext cx="4355976" cy="684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8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ekladata.com/5VxGJgf9U3BO3QSo5W8e2706Wf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03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0" t="-183" r="21852" b="183"/>
          <a:stretch/>
        </p:blipFill>
        <p:spPr>
          <a:xfrm>
            <a:off x="0" y="0"/>
            <a:ext cx="41656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910" y="0"/>
            <a:ext cx="818509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300625"/>
            <a:ext cx="4409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Monument à Barcarès « les Trois Colonnes »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314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8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"/>
            <a:ext cx="12168000" cy="685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08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"/>
            <a:ext cx="12168000" cy="685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03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3359"/>
            <a:ext cx="6120000" cy="2754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000" y="413359"/>
            <a:ext cx="6120000" cy="2754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2214"/>
            <a:ext cx="6120000" cy="2754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000" y="3772214"/>
            <a:ext cx="6120000" cy="275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64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08" y="0"/>
            <a:ext cx="30723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230" y="0"/>
            <a:ext cx="307238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617" y="0"/>
            <a:ext cx="307238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14108" y="200509"/>
            <a:ext cx="29398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l’église 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Notre-Dame </a:t>
            </a:r>
            <a:r>
              <a:rPr lang="fr-FR" b="1" dirty="0">
                <a:solidFill>
                  <a:schemeClr val="bg1"/>
                </a:solidFill>
              </a:rPr>
              <a:t>de </a:t>
            </a:r>
            <a:r>
              <a:rPr lang="fr-FR" b="1" dirty="0" smtClean="0">
                <a:solidFill>
                  <a:schemeClr val="bg1"/>
                </a:solidFill>
              </a:rPr>
              <a:t>l’Assomption</a:t>
            </a:r>
          </a:p>
          <a:p>
            <a:r>
              <a:rPr lang="fr-FR" dirty="0"/>
              <a:t> </a:t>
            </a:r>
            <a:r>
              <a:rPr lang="fr-FR" b="1" dirty="0">
                <a:solidFill>
                  <a:schemeClr val="bg1"/>
                </a:solidFill>
              </a:rPr>
              <a:t>elle date du XIIIe siècle</a:t>
            </a:r>
          </a:p>
        </p:txBody>
      </p:sp>
    </p:spTree>
    <p:extLst>
      <p:ext uri="{BB962C8B-B14F-4D97-AF65-F5344CB8AC3E}">
        <p14:creationId xmlns:p14="http://schemas.microsoft.com/office/powerpoint/2010/main" val="12802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156" y="0"/>
            <a:ext cx="30723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276" y="0"/>
            <a:ext cx="307238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2980" y="9395"/>
            <a:ext cx="30723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96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2" y="5798"/>
            <a:ext cx="7164000" cy="342320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2" y="3634200"/>
            <a:ext cx="7164000" cy="32238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0872" y="0"/>
            <a:ext cx="30723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54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0816"/>
            <a:ext cx="12168000" cy="553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2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000" y="0"/>
            <a:ext cx="9972000" cy="686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7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74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5652"/>
            <a:ext cx="6048000" cy="280534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00" y="415652"/>
            <a:ext cx="6048000" cy="28053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135"/>
            <a:ext cx="6048000" cy="27216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00" y="3778135"/>
            <a:ext cx="6048000" cy="27216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25468" y="3221001"/>
            <a:ext cx="5918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Quai Arthur Rimbaud ,avec sa fontaine en pierre de Thuir.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6048001" y="6499735"/>
            <a:ext cx="6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Etang de Canet où de Saint Nazaire et en arrière plan le Canigou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7911239" y="3322933"/>
            <a:ext cx="2417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Plage de Port Cipriano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545928" y="6488668"/>
            <a:ext cx="2956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Plage de la </a:t>
            </a:r>
            <a:r>
              <a:rPr lang="fr-FR" dirty="0" err="1" smtClean="0"/>
              <a:t>Marende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722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-1"/>
            <a:ext cx="12204000" cy="687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3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"/>
            <a:ext cx="12204000" cy="685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6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7650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8" r="16914"/>
          <a:stretch/>
        </p:blipFill>
        <p:spPr>
          <a:xfrm>
            <a:off x="9564414" y="0"/>
            <a:ext cx="262682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85786" y="25687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1F2E2F"/>
                </a:solidFill>
                <a:latin typeface="ArcherPro-BookItalic"/>
              </a:rPr>
              <a:t>La Baigneuse", place Maillol. La place porte le nom d'un très célèbre sculpteur, Aristide Maillol, originaire de Banyuls-sur-Mer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695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1.storage.canalblog.com/18/57/430629/278001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Blason de Collio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43563"/>
            <a:ext cx="1512168" cy="201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40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2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79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54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-16863"/>
            <a:ext cx="471601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4283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48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0"/>
            <a:ext cx="471601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4355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4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6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4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79577" y="188640"/>
            <a:ext cx="17107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rgbClr val="333333"/>
                </a:solidFill>
                <a:latin typeface="Ubuntu"/>
              </a:rPr>
              <a:t>Château Royal</a:t>
            </a:r>
          </a:p>
        </p:txBody>
      </p:sp>
    </p:spTree>
    <p:extLst>
      <p:ext uri="{BB962C8B-B14F-4D97-AF65-F5344CB8AC3E}">
        <p14:creationId xmlns:p14="http://schemas.microsoft.com/office/powerpoint/2010/main" val="126390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8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72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85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90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976" y="0"/>
            <a:ext cx="478802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738" y="0"/>
            <a:ext cx="41992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0"/>
            <a:ext cx="4427984" cy="6858000"/>
          </a:xfrm>
          <a:prstGeom prst="rect">
            <a:avLst/>
          </a:prstGeom>
        </p:spPr>
      </p:pic>
      <p:pic>
        <p:nvPicPr>
          <p:cNvPr id="10242" name="Picture 2" descr="http://images-de-collioure.monsite-orange.fr/image/ImageCollioure20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901" y="1"/>
            <a:ext cx="4604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71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08" y="-24919"/>
            <a:ext cx="4492314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0"/>
            <a:ext cx="4499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6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63553" y="260648"/>
            <a:ext cx="1774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rgbClr val="333333"/>
                </a:solidFill>
                <a:latin typeface="Ubuntu"/>
              </a:rPr>
              <a:t>Fort Saint </a:t>
            </a:r>
            <a:r>
              <a:rPr lang="fr-FR" dirty="0" err="1">
                <a:solidFill>
                  <a:srgbClr val="333333"/>
                </a:solidFill>
                <a:latin typeface="Ubuntu"/>
              </a:rPr>
              <a:t>Elme</a:t>
            </a:r>
            <a:endParaRPr lang="fr-FR" dirty="0">
              <a:solidFill>
                <a:srgbClr val="333333"/>
              </a:solidFill>
              <a:latin typeface="Ubuntu"/>
            </a:endParaRPr>
          </a:p>
        </p:txBody>
      </p:sp>
    </p:spTree>
    <p:extLst>
      <p:ext uri="{BB962C8B-B14F-4D97-AF65-F5344CB8AC3E}">
        <p14:creationId xmlns:p14="http://schemas.microsoft.com/office/powerpoint/2010/main" val="182454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27648" y="332656"/>
            <a:ext cx="2480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rgbClr val="333333"/>
                </a:solidFill>
                <a:latin typeface="Ubuntu"/>
              </a:rPr>
              <a:t>Le moulin de Collioure</a:t>
            </a:r>
          </a:p>
        </p:txBody>
      </p:sp>
    </p:spTree>
    <p:extLst>
      <p:ext uri="{BB962C8B-B14F-4D97-AF65-F5344CB8AC3E}">
        <p14:creationId xmlns:p14="http://schemas.microsoft.com/office/powerpoint/2010/main" val="8522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16080" y="260649"/>
            <a:ext cx="386056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333333"/>
                </a:solidFill>
                <a:latin typeface="Ubuntu"/>
              </a:rPr>
              <a:t>Le plus ancien du Roussillon. Construit au XIV </a:t>
            </a:r>
            <a:r>
              <a:rPr lang="fr-FR" dirty="0" err="1">
                <a:solidFill>
                  <a:srgbClr val="333333"/>
                </a:solidFill>
                <a:latin typeface="Ubuntu"/>
              </a:rPr>
              <a:t>ème</a:t>
            </a:r>
            <a:r>
              <a:rPr lang="fr-FR" dirty="0">
                <a:solidFill>
                  <a:srgbClr val="333333"/>
                </a:solidFill>
                <a:latin typeface="Ubuntu"/>
              </a:rPr>
              <a:t> siècle sous le Royaume de Majorque, ce moulin était à l’origine destiné à moudre des céréales. Il cessera toute activité au XIX </a:t>
            </a:r>
            <a:r>
              <a:rPr lang="fr-FR" dirty="0" err="1">
                <a:solidFill>
                  <a:srgbClr val="333333"/>
                </a:solidFill>
                <a:latin typeface="Ubuntu"/>
              </a:rPr>
              <a:t>ème</a:t>
            </a:r>
            <a:r>
              <a:rPr lang="fr-FR" dirty="0">
                <a:solidFill>
                  <a:srgbClr val="333333"/>
                </a:solidFill>
                <a:latin typeface="Ubuntu"/>
              </a:rPr>
              <a:t>. En 2001, la municipalité procède à sa restauration et le transforme en moulin à huile d’olives.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2471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5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"/>
            <a:ext cx="9144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15681" y="260648"/>
            <a:ext cx="2514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rgbClr val="333333"/>
                </a:solidFill>
                <a:latin typeface="Ubuntu"/>
              </a:rPr>
              <a:t>Chapelle Saint Vincent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1847528" y="890628"/>
            <a:ext cx="8820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333333"/>
                </a:solidFill>
                <a:latin typeface="Ubuntu"/>
              </a:rPr>
              <a:t>Située sur un ancien îlot où selon la légende, Saint Vincent aurait subi le martyr en 303. La chapelle a été construite en 1701 pour l’arrivée des nouvelles reliques du Saint.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625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08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24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9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457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564" y="0"/>
            <a:ext cx="44524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0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0"/>
            <a:ext cx="4427984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21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03512" y="548680"/>
            <a:ext cx="41325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Bientôt…!!!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296" y="4725144"/>
            <a:ext cx="1298448" cy="144475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75520" y="2996952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Commentaires du NET: Photos perso </a:t>
            </a:r>
          </a:p>
        </p:txBody>
      </p:sp>
    </p:spTree>
    <p:extLst>
      <p:ext uri="{BB962C8B-B14F-4D97-AF65-F5344CB8AC3E}">
        <p14:creationId xmlns:p14="http://schemas.microsoft.com/office/powerpoint/2010/main" val="427644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362</Words>
  <Application>Microsoft Office PowerPoint</Application>
  <PresentationFormat>Grand écran</PresentationFormat>
  <Paragraphs>20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8" baseType="lpstr">
      <vt:lpstr>ArcherPro-BookItalic</vt:lpstr>
      <vt:lpstr>Arial</vt:lpstr>
      <vt:lpstr>Calibri</vt:lpstr>
      <vt:lpstr>Calibri Light</vt:lpstr>
      <vt:lpstr>Ubuntu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9</cp:revision>
  <dcterms:created xsi:type="dcterms:W3CDTF">2019-09-05T18:22:12Z</dcterms:created>
  <dcterms:modified xsi:type="dcterms:W3CDTF">2025-02-02T13:26:51Z</dcterms:modified>
</cp:coreProperties>
</file>