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8" r:id="rId4"/>
    <p:sldId id="259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09" autoAdjust="0"/>
    <p:restoredTop sz="94660"/>
  </p:normalViewPr>
  <p:slideViewPr>
    <p:cSldViewPr snapToGrid="0">
      <p:cViewPr varScale="1">
        <p:scale>
          <a:sx n="81" d="100"/>
          <a:sy n="81" d="100"/>
        </p:scale>
        <p:origin x="3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D5C7E-B638-5CDE-49A4-82A7ED96F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64DCEF-7A77-D74D-4FE8-0D4DE7180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3D2D62-AA3E-F4A3-D1B8-7452B233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4EBCC-EF9B-9DDB-D4C1-CF3A42A5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4F726C-0506-77DA-E2FF-53A4601AF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13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D0DE5-D9EA-48B9-666E-79D3C3F61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31B7A2-2EB5-B94C-91BA-31100FB5F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BC8C75-D34E-0B2B-DA1F-0C0FEA5D1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F73FD-21B1-C3B3-65DE-B9E55D1E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4F7B94-F782-937B-529D-ABAB613E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3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31719-2CCB-F163-DA88-6C28D48A6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729963-E935-042D-4D41-4C6DF3D5C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5BD8E9-87EF-433E-972E-8B65BC80D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8415B6-7B1A-1538-9A29-1B599FA79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216F09-2604-BFFC-3231-5DEAE0A4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9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955E3-FAC8-73D1-5108-CCD936AB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BAE665-1C04-09B5-AB17-0C665C12E0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EE7730-CB50-F417-BB96-B8D651A2F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5FDE66-0474-8FFF-0C97-7F96FBB04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256288-DCA9-602E-7E54-D28E7FDA0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01BD4-DE9B-C60E-3580-D55F0DF7E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8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24B36-3790-6DB1-57B4-8E62F2B14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E36C69-1363-CF91-90A8-1D85617F5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77E0F5-351D-122C-D756-13E72A8D7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4B203-7C00-9F7E-DD92-44B03BDFD1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A0CB72-0FF9-B79F-E772-27FF509F4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172230-E076-D943-D80A-4AB7E17E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25EA0ED-5671-C7FC-D1DC-335AE3032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AC8755-A510-CD0E-28F0-F6B3345F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00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7E869-3DD6-E6BD-4B93-01E3CC50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BC3D72-B878-2101-BFEE-9429533D2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529A53-42E3-349A-7E81-755C8A36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130E9D-AEF6-7E8C-E21F-6539364B7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83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AD74A9-6269-81B6-888F-6F881511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8FF284-E136-D522-3664-8E5552629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1D882-40CC-A1B0-3EAD-A11C3C0EA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95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BC861-81A7-6A21-C454-D60CFE215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096254-EA11-736E-5359-49D5A8AD2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C146C2-6921-EA87-9BC9-6D0918089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43DB7-62CC-66C2-B04E-DBDD51BD6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B61C24-7FB3-162F-E1E3-3594DA16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6AC909-B937-9F03-1A4E-A15B6867A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7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95AF5-BE20-E0A1-5B1F-0F0C61057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F14E01-6A2A-C466-F1C4-A4A785905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F06E71-8F3B-9EDB-0D40-021A1D00B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43A8F2-36E4-43F9-6F4C-324F5D26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F9BDAA-79BC-90F9-024F-750D8A33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D19F36-613D-276B-9B21-0CDF44A8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21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8893E-FDF9-42D4-547B-739E2973C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A5DE1B-6F09-7FCB-D7D2-83379E638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EC1B1-5688-5CF2-6D50-52DE204E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F88AC-33CC-4429-2B9B-2B59D702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4EFF12-9512-750D-55B2-2D07DAE37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2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E247BC-5E1D-687B-7ACD-B6D757DE7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EF91EA-DA02-823F-865C-B6BEA82EC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BF5A3C-1ECA-3AD4-C9F7-4A83A3A9D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CC93B0-202A-57D8-C6F3-3636D22AB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CAE41E-FA57-483B-F76E-BA71E1932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7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24685AD-640D-E4A2-5E5C-1C1C30553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DDC53D-143C-19D9-6F42-0E8B0066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E2D52A-77FC-06CF-6747-32741C172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FA3CD-CA82-42F5-ADE5-DDDA7BC9052B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A4C7F5-EC2D-CDF5-439A-4636F8207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6588F2-59E3-0640-C58C-458135367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77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iver&#10;&#10;Le contenu généré par l’IA peut être incorrect.">
            <a:extLst>
              <a:ext uri="{FF2B5EF4-FFF2-40B4-BE49-F238E27FC236}">
                <a16:creationId xmlns:a16="http://schemas.microsoft.com/office/drawing/2014/main" id="{FAB49CDC-1980-FBC9-2EA9-C5D3F717F4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960" y="277831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D03C72-6ADD-B449-A2E9-AA447FC4645E}"/>
              </a:ext>
            </a:extLst>
          </p:cNvPr>
          <p:cNvSpPr txBox="1"/>
          <p:nvPr/>
        </p:nvSpPr>
        <p:spPr>
          <a:xfrm>
            <a:off x="2251200" y="6019294"/>
            <a:ext cx="2922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Porvoo (Finlande).</a:t>
            </a:r>
          </a:p>
        </p:txBody>
      </p:sp>
    </p:spTree>
    <p:extLst>
      <p:ext uri="{BB962C8B-B14F-4D97-AF65-F5344CB8AC3E}">
        <p14:creationId xmlns:p14="http://schemas.microsoft.com/office/powerpoint/2010/main" val="127697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  <p:sndAc>
          <p:stSnd loop="1">
            <p:snd r:embed="rId2" name="Piano Relaxation Music  Video clip  Video de Violon et Orchestre  Musique Relaxante, Zen, Douce.wav"/>
          </p:stSnd>
        </p:sndAc>
      </p:transition>
    </mc:Choice>
    <mc:Fallback>
      <p:transition spd="slow" advClick="0" advTm="9000">
        <p:wipe/>
        <p:sndAc>
          <p:stSnd loop="1">
            <p:snd r:embed="rId2" name="Piano Relaxation Music  Video clip  Video de Violon et Orchestre  Musique Relaxante, Zen,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39247-7BD8-F2A1-8755-FE33F1611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C78DD3-1107-FDB8-154A-D212C1595FF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Le centre-ville est situé entre des collines de gravier dans la vallée du </a:t>
            </a:r>
            <a:r>
              <a:rPr lang="fr-FR" sz="5400" b="1" dirty="0" err="1">
                <a:solidFill>
                  <a:srgbClr val="FFFF00"/>
                </a:solidFill>
              </a:rPr>
              <a:t>Porvoonjoki</a:t>
            </a:r>
            <a:r>
              <a:rPr lang="fr-FR" sz="5400" b="1" dirty="0">
                <a:solidFill>
                  <a:srgbClr val="FFFF00"/>
                </a:solidFill>
              </a:rPr>
              <a:t> sur les rives de la baie </a:t>
            </a:r>
            <a:r>
              <a:rPr lang="fr-FR" sz="5400" b="1" dirty="0" err="1">
                <a:solidFill>
                  <a:srgbClr val="FFFF00"/>
                </a:solidFill>
              </a:rPr>
              <a:t>Porvoonlahti</a:t>
            </a:r>
            <a:r>
              <a:rPr lang="fr-FR" sz="5400" b="1" dirty="0">
                <a:solidFill>
                  <a:srgbClr val="FFFF00"/>
                </a:solidFill>
              </a:rPr>
              <a:t>. La ville est traversée par trois rivières: </a:t>
            </a:r>
            <a:r>
              <a:rPr lang="fr-FR" sz="5400" b="1" dirty="0" err="1">
                <a:solidFill>
                  <a:srgbClr val="FFFF00"/>
                </a:solidFill>
              </a:rPr>
              <a:t>Mustijoki</a:t>
            </a:r>
            <a:r>
              <a:rPr lang="fr-FR" sz="5400" b="1" dirty="0">
                <a:solidFill>
                  <a:srgbClr val="FFFF00"/>
                </a:solidFill>
              </a:rPr>
              <a:t>, Porvoonjoki3 et </a:t>
            </a:r>
            <a:r>
              <a:rPr lang="fr-FR" sz="5400" b="1" dirty="0" err="1">
                <a:solidFill>
                  <a:srgbClr val="FFFF00"/>
                </a:solidFill>
              </a:rPr>
              <a:t>Ilolanjoki</a:t>
            </a:r>
            <a:r>
              <a:rPr lang="fr-FR" sz="5400" b="1" dirty="0">
                <a:solidFill>
                  <a:srgbClr val="FFFF00"/>
                </a:solidFill>
              </a:rPr>
              <a:t>, dont les bassins versants comprennent les lacs </a:t>
            </a:r>
            <a:r>
              <a:rPr lang="fr-FR" sz="5400" b="1" dirty="0" err="1">
                <a:solidFill>
                  <a:srgbClr val="FFFF00"/>
                </a:solidFill>
              </a:rPr>
              <a:t>Viksberginjärvi</a:t>
            </a:r>
            <a:r>
              <a:rPr lang="fr-FR" sz="5400" b="1" dirty="0">
                <a:solidFill>
                  <a:srgbClr val="FFFF00"/>
                </a:solidFill>
              </a:rPr>
              <a:t> et </a:t>
            </a:r>
            <a:r>
              <a:rPr lang="fr-FR" sz="5400" b="1" dirty="0" err="1">
                <a:solidFill>
                  <a:srgbClr val="FFFF00"/>
                </a:solidFill>
              </a:rPr>
              <a:t>Veckjärvi</a:t>
            </a:r>
            <a:r>
              <a:rPr lang="fr-FR" sz="5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913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EDBAA9-9CD7-1F5D-910D-757FD3B0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4FC32867-5502-D752-D015-CBE1F8E0C1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7277" y="315000"/>
            <a:ext cx="8304000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58A6412-B2FE-AE48-71CA-F91019443BAA}"/>
              </a:ext>
            </a:extLst>
          </p:cNvPr>
          <p:cNvSpPr txBox="1"/>
          <p:nvPr/>
        </p:nvSpPr>
        <p:spPr>
          <a:xfrm>
            <a:off x="2223831" y="5712003"/>
            <a:ext cx="8117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Ruelles de Porvoo. Croisement des rues Itäisen Pitkäkatu et Kulmakuja.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2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4AA36-1A26-928C-3274-960E5209B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eau&#10;&#10;Le contenu généré par l’IA peut être incorrect.">
            <a:extLst>
              <a:ext uri="{FF2B5EF4-FFF2-40B4-BE49-F238E27FC236}">
                <a16:creationId xmlns:a16="http://schemas.microsoft.com/office/drawing/2014/main" id="{FE0C5179-A4BA-A588-31DC-E863CB0C7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09600"/>
            <a:ext cx="7620000" cy="56388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95975C-9B5A-3E60-1F5C-8F084E4E4711}"/>
              </a:ext>
            </a:extLst>
          </p:cNvPr>
          <p:cNvSpPr txBox="1"/>
          <p:nvPr/>
        </p:nvSpPr>
        <p:spPr>
          <a:xfrm>
            <a:off x="1555667" y="6248400"/>
            <a:ext cx="10260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cathédrale de Porvoo vue de la rive opposée du Porvoonjoki.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54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5767B-2401-936D-B5A2-5C06D2CD5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marina&#10;&#10;Le contenu généré par l’IA peut être incorrect.">
            <a:extLst>
              <a:ext uri="{FF2B5EF4-FFF2-40B4-BE49-F238E27FC236}">
                <a16:creationId xmlns:a16="http://schemas.microsoft.com/office/drawing/2014/main" id="{A7F78C24-6B4A-0E62-648D-6C5C8E53E9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D15FCF-42F5-FB12-069B-439E5952CDA0}"/>
              </a:ext>
            </a:extLst>
          </p:cNvPr>
          <p:cNvSpPr txBox="1"/>
          <p:nvPr/>
        </p:nvSpPr>
        <p:spPr>
          <a:xfrm>
            <a:off x="3883231" y="6014115"/>
            <a:ext cx="719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plaisance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9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D47FB1-EF11-B14A-286E-CE2970469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DCB52DE8-5FDC-A068-169B-A9A2177BBF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257" y="418500"/>
            <a:ext cx="8028000" cy="6021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45939-4EC7-3953-878D-567350C9B82F}"/>
              </a:ext>
            </a:extLst>
          </p:cNvPr>
          <p:cNvSpPr txBox="1"/>
          <p:nvPr/>
        </p:nvSpPr>
        <p:spPr>
          <a:xfrm>
            <a:off x="4334493" y="418500"/>
            <a:ext cx="7528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centre de Porvoo.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3904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61E34-8642-E2C8-28CC-7C616B8E2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D21F1CE4-493F-5A92-81D0-5B5E5CF1C1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607500"/>
            <a:ext cx="7524000" cy="5643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2ED91-4130-9828-2279-0C8E11A41C5D}"/>
              </a:ext>
            </a:extLst>
          </p:cNvPr>
          <p:cNvSpPr txBox="1"/>
          <p:nvPr/>
        </p:nvSpPr>
        <p:spPr>
          <a:xfrm>
            <a:off x="10070275" y="2576945"/>
            <a:ext cx="2121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Maisons anciennes.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8503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F76392-0B9D-1184-08C2-D31210EA0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B0DBA63E-D91F-E1AF-99D2-15DC24C4E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06400"/>
            <a:ext cx="9144000" cy="60452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FC8DD-BA27-BEBE-D383-9CE7C32C255F}"/>
              </a:ext>
            </a:extLst>
          </p:cNvPr>
          <p:cNvSpPr txBox="1"/>
          <p:nvPr/>
        </p:nvSpPr>
        <p:spPr>
          <a:xfrm>
            <a:off x="3218213" y="6033884"/>
            <a:ext cx="8039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L’archevêché du diocèse suédophone.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1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E120CC-568B-7B14-BB74-BD983A8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ECD47E8-DD3C-C4FD-CD52-B8ACE70E45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6673" y="279000"/>
            <a:ext cx="783865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F6000C-C44A-2AA4-F2FF-4F8A3133A605}"/>
              </a:ext>
            </a:extLst>
          </p:cNvPr>
          <p:cNvSpPr txBox="1"/>
          <p:nvPr/>
        </p:nvSpPr>
        <p:spPr>
          <a:xfrm>
            <a:off x="4144488" y="6165607"/>
            <a:ext cx="719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L'ancienne mairie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8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B2BB7B-F687-B9D4-BC2B-CBA3B96A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arbre&#10;&#10;Le contenu généré par l’IA peut être incorrect.">
            <a:extLst>
              <a:ext uri="{FF2B5EF4-FFF2-40B4-BE49-F238E27FC236}">
                <a16:creationId xmlns:a16="http://schemas.microsoft.com/office/drawing/2014/main" id="{36912A25-4441-17CE-6C3A-3C906F6F1F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00" y="351000"/>
            <a:ext cx="8208000" cy="6156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871BF-B8A5-9C0A-0DCF-07AC008B02B8}"/>
              </a:ext>
            </a:extLst>
          </p:cNvPr>
          <p:cNvSpPr txBox="1"/>
          <p:nvPr/>
        </p:nvSpPr>
        <p:spPr>
          <a:xfrm>
            <a:off x="4496790" y="6103917"/>
            <a:ext cx="7695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piscine de Porvoo.</a:t>
            </a:r>
          </a:p>
        </p:txBody>
      </p:sp>
    </p:spTree>
    <p:extLst>
      <p:ext uri="{BB962C8B-B14F-4D97-AF65-F5344CB8AC3E}">
        <p14:creationId xmlns:p14="http://schemas.microsoft.com/office/powerpoint/2010/main" val="2656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AFC21-C325-1B47-BA8F-698A69B45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église&#10;&#10;Le contenu généré par l’IA peut être incorrect.">
            <a:extLst>
              <a:ext uri="{FF2B5EF4-FFF2-40B4-BE49-F238E27FC236}">
                <a16:creationId xmlns:a16="http://schemas.microsoft.com/office/drawing/2014/main" id="{998ABCCE-C65B-F921-6AA7-D973D7A4C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4482D6-B724-99B2-1D14-A9F7791A6AD9}"/>
              </a:ext>
            </a:extLst>
          </p:cNvPr>
          <p:cNvSpPr txBox="1"/>
          <p:nvPr/>
        </p:nvSpPr>
        <p:spPr>
          <a:xfrm>
            <a:off x="3906981" y="6131548"/>
            <a:ext cx="770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orthodoxe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48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8B56A-8C54-02FB-F4C1-FBBBD8566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bateau&#10;&#10;Le contenu généré par l’IA peut être incorrect.">
            <a:extLst>
              <a:ext uri="{FF2B5EF4-FFF2-40B4-BE49-F238E27FC236}">
                <a16:creationId xmlns:a16="http://schemas.microsoft.com/office/drawing/2014/main" id="{D6912406-0795-20E0-109D-5E30E6ABE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261272"/>
            <a:ext cx="9183604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DC4E3-7C7E-1B9F-B87D-9FF3483986CB}"/>
              </a:ext>
            </a:extLst>
          </p:cNvPr>
          <p:cNvSpPr txBox="1"/>
          <p:nvPr/>
        </p:nvSpPr>
        <p:spPr>
          <a:xfrm>
            <a:off x="4417620" y="5999886"/>
            <a:ext cx="8300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raffinerie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07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5F6C90-BA7C-FF00-D74B-97CD66146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9F4F3AB3-2C1C-C71B-5874-317EC03433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ED05D6-B4CA-BC63-732B-2434B41A573B}"/>
              </a:ext>
            </a:extLst>
          </p:cNvPr>
          <p:cNvSpPr txBox="1"/>
          <p:nvPr/>
        </p:nvSpPr>
        <p:spPr>
          <a:xfrm>
            <a:off x="2458193" y="6027335"/>
            <a:ext cx="903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rivière Porvoonjoki vue du pont d'Aleksanterinkatu.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1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EC82E9-7F2A-8C9F-9926-F8962445B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grave&#10;&#10;Le contenu généré par l’IA peut être incorrect.">
            <a:extLst>
              <a:ext uri="{FF2B5EF4-FFF2-40B4-BE49-F238E27FC236}">
                <a16:creationId xmlns:a16="http://schemas.microsoft.com/office/drawing/2014/main" id="{88FBCFF6-446A-BF2D-E391-DA43963C57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49" y="369000"/>
            <a:ext cx="9983301" cy="612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58D70-19CA-8E4C-39D0-3FB461B23575}"/>
              </a:ext>
            </a:extLst>
          </p:cNvPr>
          <p:cNvSpPr txBox="1"/>
          <p:nvPr/>
        </p:nvSpPr>
        <p:spPr>
          <a:xfrm>
            <a:off x="1104349" y="6027335"/>
            <a:ext cx="5866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90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A9A34D-53EF-555B-C5D6-C0E434362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maison&#10;&#10;Le contenu généré par l’IA peut être incorrect.">
            <a:extLst>
              <a:ext uri="{FF2B5EF4-FFF2-40B4-BE49-F238E27FC236}">
                <a16:creationId xmlns:a16="http://schemas.microsoft.com/office/drawing/2014/main" id="{EA5E05E6-0464-BEDC-B5A0-0B35E3AAF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4" y="369000"/>
            <a:ext cx="9183605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8CB158-9AE2-A5DE-131E-B2E701D0E61D}"/>
              </a:ext>
            </a:extLst>
          </p:cNvPr>
          <p:cNvSpPr txBox="1"/>
          <p:nvPr/>
        </p:nvSpPr>
        <p:spPr>
          <a:xfrm>
            <a:off x="9702140" y="2992582"/>
            <a:ext cx="23513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entrepôts en bois rouge de la vieille ville de Porvoo.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01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2095-E4B8-6E69-2C93-9BA78CD50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iver, ciel, maison&#10;&#10;Le contenu généré par l’IA peut être incorrect.">
            <a:extLst>
              <a:ext uri="{FF2B5EF4-FFF2-40B4-BE49-F238E27FC236}">
                <a16:creationId xmlns:a16="http://schemas.microsoft.com/office/drawing/2014/main" id="{ADA75D73-75A7-9D1A-BBC6-08BDBA8533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039" y="369000"/>
            <a:ext cx="918360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6D80AF-0D10-0841-217D-8E7AD6C2FE68}"/>
              </a:ext>
            </a:extLst>
          </p:cNvPr>
          <p:cNvSpPr txBox="1"/>
          <p:nvPr/>
        </p:nvSpPr>
        <p:spPr>
          <a:xfrm>
            <a:off x="300359" y="2660073"/>
            <a:ext cx="24700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des bâtiments de la vieille ville de Porvoo, y compris la cathédrale de Porvoo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24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8AD001-6C9C-B398-B27C-9BE0FD30B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86C3856C-AF50-A59F-B88B-8C8A8DEDD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18" y="279000"/>
            <a:ext cx="945371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F82F77-AD1C-998B-04BF-FC1D2F54B436}"/>
              </a:ext>
            </a:extLst>
          </p:cNvPr>
          <p:cNvSpPr txBox="1"/>
          <p:nvPr/>
        </p:nvSpPr>
        <p:spPr>
          <a:xfrm>
            <a:off x="9889602" y="2149434"/>
            <a:ext cx="22048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Anciennes granges où autrefois on stockait différentes marchandises. Porvoo, Finlande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0C0327-40D3-8462-4248-935867887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0AA8D5F1-61EE-8459-C459-03C6199924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418" y="459000"/>
            <a:ext cx="11051163" cy="594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738F47-6F74-22D9-D166-513FB2B56CFA}"/>
              </a:ext>
            </a:extLst>
          </p:cNvPr>
          <p:cNvSpPr txBox="1"/>
          <p:nvPr/>
        </p:nvSpPr>
        <p:spPr>
          <a:xfrm>
            <a:off x="2204449" y="459000"/>
            <a:ext cx="9417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tx2"/>
                </a:solidFill>
              </a:rPr>
              <a:t>De nouveaux logements conçus pour s'adapter aux anciens bâtiments de stockage de l'autre côté de la rivière</a:t>
            </a:r>
          </a:p>
        </p:txBody>
      </p:sp>
    </p:spTree>
    <p:extLst>
      <p:ext uri="{BB962C8B-B14F-4D97-AF65-F5344CB8AC3E}">
        <p14:creationId xmlns:p14="http://schemas.microsoft.com/office/powerpoint/2010/main" val="17691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D9AE6A-8F44-F036-F0EF-64245FA08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Le contenu généré par l’IA peut être incorrect.">
            <a:extLst>
              <a:ext uri="{FF2B5EF4-FFF2-40B4-BE49-F238E27FC236}">
                <a16:creationId xmlns:a16="http://schemas.microsoft.com/office/drawing/2014/main" id="{9A35B4A3-48E3-D04C-C024-8A59A343C4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551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7F5001-7744-55FE-1DB9-1070958C4FDD}"/>
              </a:ext>
            </a:extLst>
          </p:cNvPr>
          <p:cNvSpPr txBox="1"/>
          <p:nvPr/>
        </p:nvSpPr>
        <p:spPr>
          <a:xfrm>
            <a:off x="0" y="3574473"/>
            <a:ext cx="3170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Manoir Jackarby dans le village de Jakari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41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CD32C7-6869-6026-5FC2-DB73E03F4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texte&#10;&#10;Le contenu généré par l’IA peut être incorrect.">
            <a:extLst>
              <a:ext uri="{FF2B5EF4-FFF2-40B4-BE49-F238E27FC236}">
                <a16:creationId xmlns:a16="http://schemas.microsoft.com/office/drawing/2014/main" id="{1D8664F8-F128-86AC-A287-B443367C5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A74531-C495-FBD5-C0E0-1F961DE2507F}"/>
              </a:ext>
            </a:extLst>
          </p:cNvPr>
          <p:cNvSpPr txBox="1"/>
          <p:nvPr/>
        </p:nvSpPr>
        <p:spPr>
          <a:xfrm>
            <a:off x="3740727" y="5581403"/>
            <a:ext cx="5759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Ferry Pellinki à Porvoo, Finlande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03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993DD0-584C-55E4-9EB5-B8981F493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EB806E68-E912-01D8-F7B1-E80525DC3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611" y="3322122"/>
            <a:ext cx="4680000" cy="3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3B612CE2-BFCB-B377-B8C9-ED6DC22B56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391" y="439387"/>
            <a:ext cx="4752000" cy="316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864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BFAF43-93BB-E4E0-4C05-828B11A7F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39B61076-B100-9501-3A1B-E830BCE11B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90" y="392127"/>
            <a:ext cx="4680000" cy="3120000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fenêtre, ville&#10;&#10;Le contenu généré par l’IA peut être incorrect.">
            <a:extLst>
              <a:ext uri="{FF2B5EF4-FFF2-40B4-BE49-F238E27FC236}">
                <a16:creationId xmlns:a16="http://schemas.microsoft.com/office/drawing/2014/main" id="{D2DD47C4-F5C7-BF6E-7A21-0190C930AB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5510" y="3274540"/>
            <a:ext cx="4644000" cy="30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6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416E6-7DB4-030B-3BE4-DAA6872D4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e, véhicule&#10;&#10;Le contenu généré par l’IA peut être incorrect.">
            <a:extLst>
              <a:ext uri="{FF2B5EF4-FFF2-40B4-BE49-F238E27FC236}">
                <a16:creationId xmlns:a16="http://schemas.microsoft.com/office/drawing/2014/main" id="{9E60B153-1882-9A72-5B82-B1193B3EE9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371" y="3429000"/>
            <a:ext cx="4590000" cy="306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10AAFBA0-1A36-195B-B9E9-4980688060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3808" y="357000"/>
            <a:ext cx="4608000" cy="3072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813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6CBC3-06E3-CEFE-D33A-490C72BE6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eige&#10;&#10;Le contenu généré par l’IA peut être incorrect.">
            <a:extLst>
              <a:ext uri="{FF2B5EF4-FFF2-40B4-BE49-F238E27FC236}">
                <a16:creationId xmlns:a16="http://schemas.microsoft.com/office/drawing/2014/main" id="{E4D9C1C5-FEC6-73D4-C408-2257BC36F4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51" y="375056"/>
            <a:ext cx="4572000" cy="305394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nourriture, assiette, repas, vaisselle&#10;&#10;Le contenu généré par l’IA peut être incorrect.">
            <a:extLst>
              <a:ext uri="{FF2B5EF4-FFF2-40B4-BE49-F238E27FC236}">
                <a16:creationId xmlns:a16="http://schemas.microsoft.com/office/drawing/2014/main" id="{584328FC-8A6D-9CBC-AF25-D9D3933AD2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2249" y="3321300"/>
            <a:ext cx="4752000" cy="317417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1349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0B0816-8B46-173F-FC5B-8DC1869B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D0B7A64B-589A-5D0A-EC58-F84E9B5D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606" y="2872173"/>
            <a:ext cx="5162550" cy="34861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arbre, ciel&#10;&#10;Le contenu généré par l’IA peut être incorrect.">
            <a:extLst>
              <a:ext uri="{FF2B5EF4-FFF2-40B4-BE49-F238E27FC236}">
                <a16:creationId xmlns:a16="http://schemas.microsoft.com/office/drawing/2014/main" id="{34FB14F1-89BE-A238-3101-E5880B5E42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6463" y="333000"/>
            <a:ext cx="4584786" cy="3096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365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78168-AA93-8E59-D08B-A500B9FF3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maison&#10;&#10;Le contenu généré par l’IA peut être incorrect.">
            <a:extLst>
              <a:ext uri="{FF2B5EF4-FFF2-40B4-BE49-F238E27FC236}">
                <a16:creationId xmlns:a16="http://schemas.microsoft.com/office/drawing/2014/main" id="{CAB3097E-C693-81CC-0BEB-CAAF6B19E5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86" y="469557"/>
            <a:ext cx="4968000" cy="3312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lante, arbre&#10;&#10;Le contenu généré par l’IA peut être incorrect.">
            <a:extLst>
              <a:ext uri="{FF2B5EF4-FFF2-40B4-BE49-F238E27FC236}">
                <a16:creationId xmlns:a16="http://schemas.microsoft.com/office/drawing/2014/main" id="{15E2808F-866D-FA97-6828-596735896D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5414" y="3429000"/>
            <a:ext cx="45360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123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871402-8528-339D-282D-60E21CAB1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6D086689-0381-485D-B973-4C2B5B464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86" y="3243649"/>
            <a:ext cx="4716000" cy="314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hapelle, Lieux sacrés, lieu de culte, intérieur&#10;&#10;Le contenu généré par l’IA peut être incorrect.">
            <a:extLst>
              <a:ext uri="{FF2B5EF4-FFF2-40B4-BE49-F238E27FC236}">
                <a16:creationId xmlns:a16="http://schemas.microsoft.com/office/drawing/2014/main" id="{EB4ACBF6-E011-BEF3-F17E-B2CDB259DA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5416" y="463379"/>
            <a:ext cx="4680000" cy="3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3665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D41AB-515D-5A1F-71A5-B1F660387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arbre&#10;&#10;Le contenu généré par l’IA peut être incorrect.">
            <a:extLst>
              <a:ext uri="{FF2B5EF4-FFF2-40B4-BE49-F238E27FC236}">
                <a16:creationId xmlns:a16="http://schemas.microsoft.com/office/drawing/2014/main" id="{CDB14D5D-3004-89AC-9D6A-995C1CFCD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001" y="3429000"/>
            <a:ext cx="4698000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intérieur, habits, personne, homme&#10;&#10;Le contenu généré par l’IA peut être incorrect.">
            <a:extLst>
              <a:ext uri="{FF2B5EF4-FFF2-40B4-BE49-F238E27FC236}">
                <a16:creationId xmlns:a16="http://schemas.microsoft.com/office/drawing/2014/main" id="{37577A16-DDE3-93A6-5B2B-62CAACB578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790" y="225257"/>
            <a:ext cx="3375846" cy="45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église, statue, art, intérieur&#10;&#10;Le contenu généré par l’IA peut être incorrect.">
            <a:extLst>
              <a:ext uri="{FF2B5EF4-FFF2-40B4-BE49-F238E27FC236}">
                <a16:creationId xmlns:a16="http://schemas.microsoft.com/office/drawing/2014/main" id="{7042EAA5-A3BF-EDE3-43F1-D3DCD75036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59" y="225257"/>
            <a:ext cx="3402853" cy="453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8535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524EFA-7897-11F5-135D-D9ED32E6B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F185E446-2C3D-BF0F-E1FF-8355D487CA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3429000"/>
            <a:ext cx="4608000" cy="3073472"/>
          </a:xfrm>
          <a:prstGeom prst="rect">
            <a:avLst/>
          </a:prstGeom>
          <a:ln w="88900" cmpd="tri">
            <a:solidFill>
              <a:srgbClr val="FF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 4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6F37A4F4-1F21-EF82-CCDB-843481580F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3755" y="2219561"/>
            <a:ext cx="2953445" cy="4428000"/>
          </a:xfrm>
          <a:prstGeom prst="roundRect">
            <a:avLst>
              <a:gd name="adj" fmla="val 16667"/>
            </a:avLst>
          </a:prstGeom>
          <a:ln w="73025" cmpd="tri">
            <a:solidFill>
              <a:srgbClr val="0070C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 descr="Une image contenant ciel, plein air, hiver, neige&#10;&#10;Le contenu généré par l’IA peut être incorrect.">
            <a:extLst>
              <a:ext uri="{FF2B5EF4-FFF2-40B4-BE49-F238E27FC236}">
                <a16:creationId xmlns:a16="http://schemas.microsoft.com/office/drawing/2014/main" id="{0D6332EA-E75E-0454-6F3E-EA0D3E58290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000" y="208511"/>
            <a:ext cx="4824000" cy="3220489"/>
          </a:xfrm>
          <a:prstGeom prst="ellipse">
            <a:avLst/>
          </a:prstGeom>
          <a:ln w="635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5817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637DF-CD60-8FF7-EAF3-80A3BEB8F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véhicule, bâtiment&#10;&#10;Le contenu généré par l’IA peut être incorrect.">
            <a:extLst>
              <a:ext uri="{FF2B5EF4-FFF2-40B4-BE49-F238E27FC236}">
                <a16:creationId xmlns:a16="http://schemas.microsoft.com/office/drawing/2014/main" id="{68763E9F-3B65-52E8-7745-69FAD8C95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37" y="307902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eige, hiver, plein air, gelé&#10;&#10;Le contenu généré par l’IA peut être incorrect.">
            <a:extLst>
              <a:ext uri="{FF2B5EF4-FFF2-40B4-BE49-F238E27FC236}">
                <a16:creationId xmlns:a16="http://schemas.microsoft.com/office/drawing/2014/main" id="{92616276-BC4C-3278-77BD-D4D0138688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863" y="3429000"/>
            <a:ext cx="4680000" cy="312435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C4B643-6102-2147-C764-4594A1D06BA4}"/>
              </a:ext>
            </a:extLst>
          </p:cNvPr>
          <p:cNvSpPr txBox="1"/>
          <p:nvPr/>
        </p:nvSpPr>
        <p:spPr>
          <a:xfrm>
            <a:off x="5424488" y="1445717"/>
            <a:ext cx="6429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Porvoo – Finlande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0D0931F-454C-DBF3-92E6-6E2E062AE1B3}"/>
              </a:ext>
            </a:extLst>
          </p:cNvPr>
          <p:cNvSpPr txBox="1"/>
          <p:nvPr/>
        </p:nvSpPr>
        <p:spPr>
          <a:xfrm>
            <a:off x="1228725" y="3973737"/>
            <a:ext cx="6300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23EF39D-6791-8309-0B24-F6EE975E2C43}"/>
              </a:ext>
            </a:extLst>
          </p:cNvPr>
          <p:cNvSpPr txBox="1"/>
          <p:nvPr/>
        </p:nvSpPr>
        <p:spPr>
          <a:xfrm>
            <a:off x="2640956" y="4950618"/>
            <a:ext cx="5186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757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215</Words>
  <Application>Microsoft Office PowerPoint</Application>
  <PresentationFormat>Grand écran</PresentationFormat>
  <Paragraphs>23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2025-02-23T08:07:32Z</dcterms:created>
  <dcterms:modified xsi:type="dcterms:W3CDTF">2025-02-23T10:05:53Z</dcterms:modified>
</cp:coreProperties>
</file>