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67" r:id="rId4"/>
    <p:sldId id="265" r:id="rId5"/>
    <p:sldId id="266" r:id="rId6"/>
    <p:sldId id="264" r:id="rId7"/>
    <p:sldId id="263" r:id="rId8"/>
    <p:sldId id="262" r:id="rId9"/>
    <p:sldId id="261" r:id="rId10"/>
    <p:sldId id="257" r:id="rId11"/>
    <p:sldId id="258" r:id="rId12"/>
    <p:sldId id="286" r:id="rId13"/>
    <p:sldId id="259" r:id="rId14"/>
    <p:sldId id="260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6413" autoAdjust="0"/>
    <p:restoredTop sz="94660"/>
  </p:normalViewPr>
  <p:slideViewPr>
    <p:cSldViewPr snapToGrid="0">
      <p:cViewPr varScale="1">
        <p:scale>
          <a:sx n="63" d="100"/>
          <a:sy n="63" d="100"/>
        </p:scale>
        <p:origin x="144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4DC2B07-EFAC-8220-C97A-D33429E808F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3C90AC1-1D1D-4362-4874-6D1801978E2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F416923-E4F6-CB4E-18FF-1DD9592FE1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255CC-A808-468C-9E5E-E2ED90277096}" type="datetimeFigureOut">
              <a:rPr lang="fr-FR" smtClean="0"/>
              <a:t>04/03/2025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ADE60D2-33A0-5906-001E-D52172D411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1288332-264A-C25C-EE18-6B46F0C4EF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FB422-A9C9-4F51-A80E-19DC5F5705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5198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5273C46-000E-DB4A-A22B-089F6980B7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E877971-DEDE-22D6-84A8-56D68DBBAE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5E7E1CF-9F65-2470-53E4-4AED1CF43E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255CC-A808-468C-9E5E-E2ED90277096}" type="datetimeFigureOut">
              <a:rPr lang="fr-FR" smtClean="0"/>
              <a:t>04/03/2025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07BC5F8-E1BA-F359-4B69-A05D49AB70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98455A-7793-F798-E545-41F7DC9EB7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FB422-A9C9-4F51-A80E-19DC5F5705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0139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8B190D-2DDF-2008-3BFE-0728AE44F7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8873DB5-DC9A-9A05-D07A-3C21C9A9C6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FFF315E-E1D8-CB18-755E-D1EE6ED2C2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255CC-A808-468C-9E5E-E2ED90277096}" type="datetimeFigureOut">
              <a:rPr lang="fr-FR" smtClean="0"/>
              <a:t>04/03/2025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64C8E7A-4C3A-C7A8-DAFE-22BE9A90FB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400FC2F-B5DF-9035-F838-37485EBCBA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FB422-A9C9-4F51-A80E-19DC5F5705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7761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F4320B-7BFF-1F15-CDC0-B9F8CFC151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EE47BCF-0B3C-B146-3ACD-05D70243A5A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B2B07A9-04C4-2C38-6203-07E21C6287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7FDA74E-CFA1-ABD4-EB12-9F6613DB8E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255CC-A808-468C-9E5E-E2ED90277096}" type="datetimeFigureOut">
              <a:rPr lang="fr-FR" smtClean="0"/>
              <a:t>04/03/2025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494E6D3-D59E-558F-DF4F-DB398A2B6A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7141055-E954-D45A-758B-B91EEC476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FB422-A9C9-4F51-A80E-19DC5F5705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9545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3B02EB0-7C8A-D122-D9B0-04420AA90B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30220DC-9022-B0F8-F31E-18486062FC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3B3637D-EA50-6B31-5D2F-504FD315E5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0117474-0904-8C4B-F7FA-C53B7E7238E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55C09BBB-4FA3-F384-B2D5-4F74AFF0EE8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EC7AA536-44B5-169B-0D59-50ED5B312C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255CC-A808-468C-9E5E-E2ED90277096}" type="datetimeFigureOut">
              <a:rPr lang="fr-FR" smtClean="0"/>
              <a:t>04/03/2025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F4FE7F7A-2FAD-4F71-7EB4-4119CAAACD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A8A85DC7-474C-C4BC-6EF2-BDFB59D976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FB422-A9C9-4F51-A80E-19DC5F5705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2258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9F6D758-2530-9835-6926-9FCE9FF09F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8FA8366A-629E-B71C-2A1F-83A68653D6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255CC-A808-468C-9E5E-E2ED90277096}" type="datetimeFigureOut">
              <a:rPr lang="fr-FR" smtClean="0"/>
              <a:t>04/03/2025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6CA7205-43C8-EFAA-22C4-85A1C0E484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811AC157-B7FA-D7E3-FC82-6C817258B7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FB422-A9C9-4F51-A80E-19DC5F5705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3191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D15C17B0-0700-1AD6-60EB-186B215C6A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255CC-A808-468C-9E5E-E2ED90277096}" type="datetimeFigureOut">
              <a:rPr lang="fr-FR" smtClean="0"/>
              <a:t>04/03/2025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A09A2F01-1341-2B2E-EE7C-8522151FDA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3C7D69B-22DC-9B25-9112-48EC8D0229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FB422-A9C9-4F51-A80E-19DC5F5705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5192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AC8B41-AD08-460F-06B7-53322C1475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2924CBD-FF2F-1288-ACCE-6C97FE5C2B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D2085B4-AF87-4125-2634-47CF4DEB62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C86DD7C-0EFE-972F-9ED1-20D6E219C2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255CC-A808-468C-9E5E-E2ED90277096}" type="datetimeFigureOut">
              <a:rPr lang="fr-FR" smtClean="0"/>
              <a:t>04/03/2025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8A983F4-8337-E8B9-E957-C3CF18F2CB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1F96116-7F8E-7B51-45B7-ECF2D1F1CA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FB422-A9C9-4F51-A80E-19DC5F5705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4501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A7EEAFE-F7F0-5AE7-2031-6B2A38EE64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B4783B4A-4C4F-E5E8-96AD-E1AC94140E8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3D7FB5A-30AA-BE00-4918-F463A3E6696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F144768-1409-AD95-3DD6-860585D3A7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255CC-A808-468C-9E5E-E2ED90277096}" type="datetimeFigureOut">
              <a:rPr lang="fr-FR" smtClean="0"/>
              <a:t>04/03/2025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36999ED-545A-113F-6A73-BE86F52E75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F4B656B-41AB-7B61-EF4D-AAF337E4C7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FB422-A9C9-4F51-A80E-19DC5F5705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8811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56E124-4135-CA6A-AC12-9789318987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810FD5F-B862-485C-1F2C-522A2C84CF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DBB57F5-D4B3-A584-68D6-360BC20F81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255CC-A808-468C-9E5E-E2ED90277096}" type="datetimeFigureOut">
              <a:rPr lang="fr-FR" smtClean="0"/>
              <a:t>04/03/2025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C4CEE2E-20A0-200A-0A24-863F4F785D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5AD9041-FCE9-0502-2A7C-5C5E70D7AD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FB422-A9C9-4F51-A80E-19DC5F5705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4716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B736D4CF-D87B-E7AC-E1D9-9CB7F90A03D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7B67A83-129C-356C-EFA4-6B6EC190EF3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BF98B1D-F5FA-FD86-251A-D156E57C12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255CC-A808-468C-9E5E-E2ED90277096}" type="datetimeFigureOut">
              <a:rPr lang="fr-FR" smtClean="0"/>
              <a:t>04/03/2025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0E38501-10DB-EC47-EE87-C1F41A48F6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2E303B8-2CCE-098E-1D14-A17AA4991C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FB422-A9C9-4F51-A80E-19DC5F5705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7704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DC8EBDA4-4A0E-9444-7BDE-634AF2F684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6363740-94CC-3B15-42C6-7A0D6B87D7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4E2B421-F290-4027-B2BC-D452E645AD6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93255CC-A808-468C-9E5E-E2ED90277096}" type="datetimeFigureOut">
              <a:rPr lang="fr-FR" smtClean="0"/>
              <a:t>04/03/2025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D91C8F3-8D92-10BF-DD24-A9D68F302E7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1035F58-54E1-39E3-F890-AFDC1CBD46F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A9FB422-A9C9-4F51-A80E-19DC5F5705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54897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voiture, nuage&#10;&#10;Le contenu généré par l’IA peut être incorrect.">
            <a:extLst>
              <a:ext uri="{FF2B5EF4-FFF2-40B4-BE49-F238E27FC236}">
                <a16:creationId xmlns:a16="http://schemas.microsoft.com/office/drawing/2014/main" id="{E657BA0A-ECF0-B647-6029-7ECCD8C5464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4000" y="548672"/>
            <a:ext cx="8604000" cy="5760655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8E3469ED-83A7-A67C-38B6-80399045229B}"/>
              </a:ext>
            </a:extLst>
          </p:cNvPr>
          <p:cNvSpPr txBox="1"/>
          <p:nvPr/>
        </p:nvSpPr>
        <p:spPr>
          <a:xfrm flipH="1">
            <a:off x="4915152" y="5896993"/>
            <a:ext cx="41511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centre-ville.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DA64FA9D-D9A3-6F55-781A-A51D2A61E807}"/>
              </a:ext>
            </a:extLst>
          </p:cNvPr>
          <p:cNvSpPr txBox="1"/>
          <p:nvPr/>
        </p:nvSpPr>
        <p:spPr>
          <a:xfrm>
            <a:off x="4352544" y="468906"/>
            <a:ext cx="50474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Pont </a:t>
            </a:r>
            <a:r>
              <a:rPr lang="fr-FR" sz="2800" b="1" dirty="0" err="1">
                <a:solidFill>
                  <a:schemeClr val="bg1"/>
                </a:solidFill>
              </a:rPr>
              <a:t>Audemer</a:t>
            </a:r>
            <a:r>
              <a:rPr lang="fr-FR" sz="2800" b="1" dirty="0">
                <a:solidFill>
                  <a:schemeClr val="bg1"/>
                </a:solidFill>
              </a:rPr>
              <a:t> ( Eure )</a:t>
            </a:r>
          </a:p>
        </p:txBody>
      </p:sp>
    </p:spTree>
    <p:extLst>
      <p:ext uri="{BB962C8B-B14F-4D97-AF65-F5344CB8AC3E}">
        <p14:creationId xmlns:p14="http://schemas.microsoft.com/office/powerpoint/2010/main" val="1364989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  <p:sndAc>
          <p:stSnd loop="1">
            <p:snd r:embed="rId2" name="Danses de Normandie.wav"/>
          </p:stSnd>
        </p:sndAc>
      </p:transition>
    </mc:Choice>
    <mc:Fallback xmlns="">
      <p:transition spd="slow" advClick="0" advTm="8000">
        <p:fade/>
        <p:sndAc>
          <p:stSnd loop="1">
            <p:snd r:embed="rId4" name="Danses de Normandi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EB574F7-33F0-42FA-57F4-6C15B83102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ciel, bâtiment&#10;&#10;Le contenu généré par l’IA peut être incorrect.">
            <a:extLst>
              <a:ext uri="{FF2B5EF4-FFF2-40B4-BE49-F238E27FC236}">
                <a16:creationId xmlns:a16="http://schemas.microsoft.com/office/drawing/2014/main" id="{8300E5F6-2501-7271-3A32-C96696638ED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77181" y="532931"/>
            <a:ext cx="8712000" cy="5792137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286D5A22-379A-2E95-27C6-8EB71EEC1066}"/>
              </a:ext>
            </a:extLst>
          </p:cNvPr>
          <p:cNvSpPr txBox="1"/>
          <p:nvPr/>
        </p:nvSpPr>
        <p:spPr>
          <a:xfrm>
            <a:off x="8382429" y="5969268"/>
            <a:ext cx="2206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Pont-Audemer</a:t>
            </a:r>
          </a:p>
        </p:txBody>
      </p:sp>
    </p:spTree>
    <p:extLst>
      <p:ext uri="{BB962C8B-B14F-4D97-AF65-F5344CB8AC3E}">
        <p14:creationId xmlns:p14="http://schemas.microsoft.com/office/powerpoint/2010/main" val="1450668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18A0A85-A575-962E-C51A-DBFBA77ED3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eau, barrage&#10;&#10;Le contenu généré par l’IA peut être incorrect.">
            <a:extLst>
              <a:ext uri="{FF2B5EF4-FFF2-40B4-BE49-F238E27FC236}">
                <a16:creationId xmlns:a16="http://schemas.microsoft.com/office/drawing/2014/main" id="{06FE10E4-F2E0-9848-C8ED-7CBFEB29D91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6000" y="370201"/>
            <a:ext cx="9180000" cy="6117598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3D9A1CF-00B2-F184-A273-5CCFE209BDE5}"/>
              </a:ext>
            </a:extLst>
          </p:cNvPr>
          <p:cNvSpPr txBox="1"/>
          <p:nvPr/>
        </p:nvSpPr>
        <p:spPr>
          <a:xfrm>
            <a:off x="1670304" y="6119217"/>
            <a:ext cx="5998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Barrage de Pont Audemer rivière Risle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9706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BC354E6-EF6C-FE28-8B34-F4D10E7C1D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voie, Véhicule terrestre&#10;&#10;Le contenu généré par l’IA peut être incorrect.">
            <a:extLst>
              <a:ext uri="{FF2B5EF4-FFF2-40B4-BE49-F238E27FC236}">
                <a16:creationId xmlns:a16="http://schemas.microsoft.com/office/drawing/2014/main" id="{D8F1EE48-72F9-B540-1E3B-3EC4D185A06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4000" y="488416"/>
            <a:ext cx="8784000" cy="5881168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B91132C-661E-6C79-295B-8D707490DC06}"/>
              </a:ext>
            </a:extLst>
          </p:cNvPr>
          <p:cNvSpPr txBox="1"/>
          <p:nvPr/>
        </p:nvSpPr>
        <p:spPr>
          <a:xfrm>
            <a:off x="1804416" y="5998623"/>
            <a:ext cx="75468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Pont-Audemer : Rue de la République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6537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43AF607-F389-0BDF-A8A8-0AAF95984C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nte, bâtiment&#10;&#10;Le contenu généré par l’IA peut être incorrect.">
            <a:extLst>
              <a:ext uri="{FF2B5EF4-FFF2-40B4-BE49-F238E27FC236}">
                <a16:creationId xmlns:a16="http://schemas.microsoft.com/office/drawing/2014/main" id="{A174C940-E7BB-BF61-10F9-377C4579399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84678" y="405000"/>
            <a:ext cx="9022644" cy="6048000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D2285A7-15A2-FFA1-9AEF-428C648656CF}"/>
              </a:ext>
            </a:extLst>
          </p:cNvPr>
          <p:cNvSpPr txBox="1"/>
          <p:nvPr/>
        </p:nvSpPr>
        <p:spPr>
          <a:xfrm>
            <a:off x="3754854" y="6036538"/>
            <a:ext cx="5974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Pont-Audemer Place Louis Gillain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645896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C179707-B7AB-75D5-1D6D-551089056A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sculpture, monument&#10;&#10;Le contenu généré par l’IA peut être incorrect.">
            <a:extLst>
              <a:ext uri="{FF2B5EF4-FFF2-40B4-BE49-F238E27FC236}">
                <a16:creationId xmlns:a16="http://schemas.microsoft.com/office/drawing/2014/main" id="{F3AB54C1-983A-D092-7A07-F2FDA7DA28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92488" y="243000"/>
            <a:ext cx="3807023" cy="6372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bg1">
                <a:lumMod val="75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2D207D1-691A-3361-97B4-760FA3948BE0}"/>
              </a:ext>
            </a:extLst>
          </p:cNvPr>
          <p:cNvSpPr txBox="1"/>
          <p:nvPr/>
        </p:nvSpPr>
        <p:spPr>
          <a:xfrm>
            <a:off x="4877580" y="112776"/>
            <a:ext cx="33771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Pont-Audemer Monument aux Morts 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5011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970F54D-FEF8-5050-5254-6690758DF9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plein air, arbre, bâtiment, plante&#10;&#10;Le contenu généré par l’IA peut être incorrect.">
            <a:extLst>
              <a:ext uri="{FF2B5EF4-FFF2-40B4-BE49-F238E27FC236}">
                <a16:creationId xmlns:a16="http://schemas.microsoft.com/office/drawing/2014/main" id="{96A5BCFD-31A8-EEF5-66FC-9BAD3AE8F55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5381" y="459000"/>
            <a:ext cx="8997909" cy="594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1F99759B-1B90-BEC9-3603-939D5BDFD096}"/>
              </a:ext>
            </a:extLst>
          </p:cNvPr>
          <p:cNvSpPr txBox="1"/>
          <p:nvPr/>
        </p:nvSpPr>
        <p:spPr>
          <a:xfrm>
            <a:off x="9765792" y="3429000"/>
            <a:ext cx="22799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Canaux de Pont-Audemer.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7390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0441D3D-42BF-AEA9-87FD-EF5479D8C4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plante&#10;&#10;Le contenu généré par l’IA peut être incorrect.">
            <a:extLst>
              <a:ext uri="{FF2B5EF4-FFF2-40B4-BE49-F238E27FC236}">
                <a16:creationId xmlns:a16="http://schemas.microsoft.com/office/drawing/2014/main" id="{DAB3761D-5FD2-2B38-FD4D-9519261D7DA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91712" y="459000"/>
            <a:ext cx="7920000" cy="5940000"/>
          </a:xfrm>
          <a:prstGeom prst="rect">
            <a:avLst/>
          </a:prstGeom>
          <a:ln w="2286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A90A439-6A7F-192B-5D2C-72256E2752D4}"/>
              </a:ext>
            </a:extLst>
          </p:cNvPr>
          <p:cNvSpPr txBox="1"/>
          <p:nvPr/>
        </p:nvSpPr>
        <p:spPr>
          <a:xfrm>
            <a:off x="195072" y="3011424"/>
            <a:ext cx="332841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Vestige de fortification allemande sur le plateau de Triqueville : un tobrouk.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9864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65EF9DB-D978-ADCE-5378-21ADE89D85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lieu de culte, voiture&#10;&#10;Le contenu généré par l’IA peut être incorrect.">
            <a:extLst>
              <a:ext uri="{FF2B5EF4-FFF2-40B4-BE49-F238E27FC236}">
                <a16:creationId xmlns:a16="http://schemas.microsoft.com/office/drawing/2014/main" id="{7F6EDF5B-E9E6-1493-3BB6-5C188E6BF4C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4112" y="292608"/>
            <a:ext cx="4068000" cy="6102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23C7009-34DA-0C8C-A16D-4773977E3DC5}"/>
              </a:ext>
            </a:extLst>
          </p:cNvPr>
          <p:cNvSpPr txBox="1"/>
          <p:nvPr/>
        </p:nvSpPr>
        <p:spPr>
          <a:xfrm>
            <a:off x="4840224" y="5932943"/>
            <a:ext cx="38282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Église Saint-Ouen.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4817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CEA1101-C654-6000-E2AC-4BC430CD24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ciel, bâtiment&#10;&#10;Le contenu généré par l’IA peut être incorrect.">
            <a:extLst>
              <a:ext uri="{FF2B5EF4-FFF2-40B4-BE49-F238E27FC236}">
                <a16:creationId xmlns:a16="http://schemas.microsoft.com/office/drawing/2014/main" id="{0B85CB06-D366-F23B-D0F5-608A3FC4F28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89248" y="459000"/>
            <a:ext cx="7920000" cy="594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7030A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DF75B76-F896-F197-99E9-7B78C064A9F4}"/>
              </a:ext>
            </a:extLst>
          </p:cNvPr>
          <p:cNvSpPr txBox="1"/>
          <p:nvPr/>
        </p:nvSpPr>
        <p:spPr>
          <a:xfrm>
            <a:off x="382752" y="3429000"/>
            <a:ext cx="35600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Impasse Alfred Canel à Pont-Audemer (Eure, France)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2775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F542202-01D2-8D7E-2E7F-8F8B951DE9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fenêtre&#10;&#10;Le contenu généré par l’IA peut être incorrect.">
            <a:extLst>
              <a:ext uri="{FF2B5EF4-FFF2-40B4-BE49-F238E27FC236}">
                <a16:creationId xmlns:a16="http://schemas.microsoft.com/office/drawing/2014/main" id="{14105912-49AD-EE77-DFA2-D4498413DBA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69180" y="459000"/>
            <a:ext cx="4453640" cy="5940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tx2">
                <a:lumMod val="50000"/>
                <a:lumOff val="5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45C1B9B-4BB6-8DB3-FEAC-EFD94BC889B1}"/>
              </a:ext>
            </a:extLst>
          </p:cNvPr>
          <p:cNvSpPr txBox="1"/>
          <p:nvPr/>
        </p:nvSpPr>
        <p:spPr>
          <a:xfrm>
            <a:off x="8668512" y="2987040"/>
            <a:ext cx="30723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Impasse Saint-Ouen.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135102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bâtiment, ciel, scène&#10;&#10;Le contenu généré par l’IA peut être incorrect.">
            <a:extLst>
              <a:ext uri="{FF2B5EF4-FFF2-40B4-BE49-F238E27FC236}">
                <a16:creationId xmlns:a16="http://schemas.microsoft.com/office/drawing/2014/main" id="{C832BD74-03AF-6356-5E01-639E901B6E5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0065" y="524118"/>
            <a:ext cx="4356000" cy="580976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bg1">
                <a:lumMod val="75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5BBAA74-6A5B-A5B6-7799-67699C685A17}"/>
              </a:ext>
            </a:extLst>
          </p:cNvPr>
          <p:cNvSpPr txBox="1"/>
          <p:nvPr/>
        </p:nvSpPr>
        <p:spPr>
          <a:xfrm>
            <a:off x="1574497" y="3584448"/>
            <a:ext cx="28895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Rue Paul-Clémencin.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72161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FD3A774-8ECE-1BED-468D-4A8B38EF37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fenêtre&#10;&#10;Le contenu généré par l’IA peut être incorrect.">
            <a:extLst>
              <a:ext uri="{FF2B5EF4-FFF2-40B4-BE49-F238E27FC236}">
                <a16:creationId xmlns:a16="http://schemas.microsoft.com/office/drawing/2014/main" id="{876C9866-C68B-76CD-A4CA-3FFBCAF55F4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69173" y="459000"/>
            <a:ext cx="4453653" cy="5940000"/>
          </a:xfrm>
          <a:prstGeom prst="rect">
            <a:avLst/>
          </a:prstGeom>
          <a:ln w="228600" cap="sq" cmpd="thickThin">
            <a:solidFill>
              <a:schemeClr val="tx2">
                <a:lumMod val="75000"/>
                <a:lumOff val="2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D009065-EA64-9BC4-0A88-3F48828161EF}"/>
              </a:ext>
            </a:extLst>
          </p:cNvPr>
          <p:cNvSpPr txBox="1"/>
          <p:nvPr/>
        </p:nvSpPr>
        <p:spPr>
          <a:xfrm>
            <a:off x="8639818" y="3728228"/>
            <a:ext cx="27353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Rue Sadi-Carnot.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603559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6308B40-FB14-B647-D226-CF02DD37F7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fenêtre, ciel&#10;&#10;Le contenu généré par l’IA peut être incorrect.">
            <a:extLst>
              <a:ext uri="{FF2B5EF4-FFF2-40B4-BE49-F238E27FC236}">
                <a16:creationId xmlns:a16="http://schemas.microsoft.com/office/drawing/2014/main" id="{D5E677F6-0B12-FF7C-750C-3F6CDD752B2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4220" y="279000"/>
            <a:ext cx="4723560" cy="630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0F232A4-C4B8-E5CA-7DAE-88C7713C0AA5}"/>
              </a:ext>
            </a:extLst>
          </p:cNvPr>
          <p:cNvSpPr txBox="1"/>
          <p:nvPr/>
        </p:nvSpPr>
        <p:spPr>
          <a:xfrm>
            <a:off x="1511808" y="3573071"/>
            <a:ext cx="34294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Rue de l'Épée.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1441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A2BF24F-D55E-A664-25EB-AF477B5EDA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maison, ciel&#10;&#10;Le contenu généré par l’IA peut être incorrect.">
            <a:extLst>
              <a:ext uri="{FF2B5EF4-FFF2-40B4-BE49-F238E27FC236}">
                <a16:creationId xmlns:a16="http://schemas.microsoft.com/office/drawing/2014/main" id="{7EF318E7-B6CD-B071-26A3-2623B719249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0208" y="279000"/>
            <a:ext cx="4032000" cy="6300000"/>
          </a:xfrm>
          <a:prstGeom prst="roundRect">
            <a:avLst>
              <a:gd name="adj" fmla="val 16667"/>
            </a:avLst>
          </a:prstGeom>
          <a:ln w="53975">
            <a:solidFill>
              <a:srgbClr val="FFFF00"/>
            </a:solidFill>
            <a:prstDash val="sysDash"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D9867AC-5282-C89F-3D27-56DD46226508}"/>
              </a:ext>
            </a:extLst>
          </p:cNvPr>
          <p:cNvSpPr txBox="1"/>
          <p:nvPr/>
        </p:nvSpPr>
        <p:spPr>
          <a:xfrm>
            <a:off x="8030976" y="3445872"/>
            <a:ext cx="35844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Ruisseau des Pâtissiers.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0358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40C6128-8756-2079-E729-03470B5410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fenêtre, ciel&#10;&#10;Le contenu généré par l’IA peut être incorrect.">
            <a:extLst>
              <a:ext uri="{FF2B5EF4-FFF2-40B4-BE49-F238E27FC236}">
                <a16:creationId xmlns:a16="http://schemas.microsoft.com/office/drawing/2014/main" id="{1A70C898-01E3-C0A9-F617-90E5EDCBE31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5780" y="459000"/>
            <a:ext cx="6211759" cy="594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66CBABB-E896-CCFE-9F1B-246F6EC5DBA8}"/>
              </a:ext>
            </a:extLst>
          </p:cNvPr>
          <p:cNvSpPr txBox="1"/>
          <p:nvPr/>
        </p:nvSpPr>
        <p:spPr>
          <a:xfrm>
            <a:off x="739156" y="2491246"/>
            <a:ext cx="270662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Maison du XVIIe siècle rue Notre-Dame-du-Pré (ancienne auberge du Vieux-Puits).</a:t>
            </a:r>
          </a:p>
        </p:txBody>
      </p:sp>
    </p:spTree>
    <p:extLst>
      <p:ext uri="{BB962C8B-B14F-4D97-AF65-F5344CB8AC3E}">
        <p14:creationId xmlns:p14="http://schemas.microsoft.com/office/powerpoint/2010/main" val="814527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38080C-33CF-1F82-FC73-2CF10D549A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eubles, chapelle, intérieur, cathédrale&#10;&#10;Le contenu généré par l’IA peut être incorrect.">
            <a:extLst>
              <a:ext uri="{FF2B5EF4-FFF2-40B4-BE49-F238E27FC236}">
                <a16:creationId xmlns:a16="http://schemas.microsoft.com/office/drawing/2014/main" id="{A69EB091-DC16-99A4-FC8B-51687D74BCE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2551" y="459000"/>
            <a:ext cx="8913484" cy="594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9706DB8-9156-C9D8-DBFF-BB897A9B1514}"/>
              </a:ext>
            </a:extLst>
          </p:cNvPr>
          <p:cNvSpPr txBox="1"/>
          <p:nvPr/>
        </p:nvSpPr>
        <p:spPr>
          <a:xfrm>
            <a:off x="9704832" y="3608832"/>
            <a:ext cx="23286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Pont-Audemer - Interieur L'église Saint-Ouen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911929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8DB9F8C-AC3A-D4F6-7831-CCFAAD145C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fenêtre&#10;&#10;Le contenu généré par l’IA peut être incorrect.">
            <a:extLst>
              <a:ext uri="{FF2B5EF4-FFF2-40B4-BE49-F238E27FC236}">
                <a16:creationId xmlns:a16="http://schemas.microsoft.com/office/drawing/2014/main" id="{52E50297-6CD9-5C7A-F354-3A9F7126B7A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30520" y="459000"/>
            <a:ext cx="8913506" cy="594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35ACA64-E35D-5C16-6969-789FA0568B2A}"/>
              </a:ext>
            </a:extLst>
          </p:cNvPr>
          <p:cNvSpPr txBox="1"/>
          <p:nvPr/>
        </p:nvSpPr>
        <p:spPr>
          <a:xfrm>
            <a:off x="97536" y="3429000"/>
            <a:ext cx="22433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Risle à Pont-Audemer (27)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3819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049F7E1-0D12-8FE1-8D79-D0092BDD6F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plante, fenêtre&#10;&#10;Le contenu généré par l’IA peut être incorrect.">
            <a:extLst>
              <a:ext uri="{FF2B5EF4-FFF2-40B4-BE49-F238E27FC236}">
                <a16:creationId xmlns:a16="http://schemas.microsoft.com/office/drawing/2014/main" id="{FEDBE161-6EED-1212-7AB5-A9C1132739D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96000" y="279000"/>
            <a:ext cx="4200000" cy="630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35A4E47-D750-2F45-D37D-FE1B96822DCC}"/>
              </a:ext>
            </a:extLst>
          </p:cNvPr>
          <p:cNvSpPr txBox="1"/>
          <p:nvPr/>
        </p:nvSpPr>
        <p:spPr>
          <a:xfrm>
            <a:off x="4450080" y="5748003"/>
            <a:ext cx="35966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Rue Pont Audemer avec Gevels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2272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9169548-0D70-1817-FD3B-6F7CBB1B73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scène, nuage&#10;&#10;Le contenu généré par l’IA peut être incorrect.">
            <a:extLst>
              <a:ext uri="{FF2B5EF4-FFF2-40B4-BE49-F238E27FC236}">
                <a16:creationId xmlns:a16="http://schemas.microsoft.com/office/drawing/2014/main" id="{A048EDC4-ECA3-67ED-CFC3-72D982B031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1319" y="459000"/>
            <a:ext cx="8913484" cy="5940000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2535B4D-B252-9B56-57ED-B139D431D147}"/>
              </a:ext>
            </a:extLst>
          </p:cNvPr>
          <p:cNvSpPr txBox="1"/>
          <p:nvPr/>
        </p:nvSpPr>
        <p:spPr>
          <a:xfrm>
            <a:off x="9681107" y="3587496"/>
            <a:ext cx="26571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: Pont Audemer 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076163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1E57573-70AA-7648-7C36-B4773B241D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assiette, vaisselle, céramique&#10;&#10;Le contenu généré par l’IA peut être incorrect.">
            <a:extLst>
              <a:ext uri="{FF2B5EF4-FFF2-40B4-BE49-F238E27FC236}">
                <a16:creationId xmlns:a16="http://schemas.microsoft.com/office/drawing/2014/main" id="{0A64E0C4-8BD6-85A3-6A2D-72CCA8D8A02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3690" y="459000"/>
            <a:ext cx="7920000" cy="594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bg1">
                <a:lumMod val="75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24648C7-A8EF-EBEE-9EC2-F3654C55C46C}"/>
              </a:ext>
            </a:extLst>
          </p:cNvPr>
          <p:cNvSpPr txBox="1"/>
          <p:nvPr/>
        </p:nvSpPr>
        <p:spPr>
          <a:xfrm>
            <a:off x="890016" y="3035808"/>
            <a:ext cx="374642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>
              <a:solidFill>
                <a:srgbClr val="FFFF00"/>
              </a:solidFill>
            </a:endParaRPr>
          </a:p>
          <a:p>
            <a:r>
              <a:rPr lang="fr-FR" sz="2400" b="1">
                <a:solidFill>
                  <a:srgbClr val="FFFF00"/>
                </a:solidFill>
              </a:rPr>
              <a:t>Plus de détails</a:t>
            </a:r>
          </a:p>
          <a:p>
            <a:r>
              <a:rPr lang="fr-FR" sz="2400" b="1">
                <a:solidFill>
                  <a:srgbClr val="FFFF00"/>
                </a:solidFill>
              </a:rPr>
              <a:t>Le mirliton de Pont-Audemer.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4350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F66142E-889B-0A54-90A7-9383428212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98CF0BD-FBC0-3FA0-E4BC-19AFD329B6E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9560" y="279000"/>
            <a:ext cx="6300000" cy="630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52A24FC-7A0B-5884-D21F-7D824A67F731}"/>
              </a:ext>
            </a:extLst>
          </p:cNvPr>
          <p:cNvSpPr txBox="1"/>
          <p:nvPr/>
        </p:nvSpPr>
        <p:spPr>
          <a:xfrm>
            <a:off x="6778752" y="3185161"/>
            <a:ext cx="39989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Buste d'Alfred Canel, à Pont-Audemer, rue de la République.</a:t>
            </a:r>
          </a:p>
        </p:txBody>
      </p:sp>
    </p:spTree>
    <p:extLst>
      <p:ext uri="{BB962C8B-B14F-4D97-AF65-F5344CB8AC3E}">
        <p14:creationId xmlns:p14="http://schemas.microsoft.com/office/powerpoint/2010/main" val="3865911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2994C8E-5505-03FF-455E-688DCD08D2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plante, maison&#10;&#10;Le contenu généré par l’IA peut être incorrect.">
            <a:extLst>
              <a:ext uri="{FF2B5EF4-FFF2-40B4-BE49-F238E27FC236}">
                <a16:creationId xmlns:a16="http://schemas.microsoft.com/office/drawing/2014/main" id="{93299997-8C83-4F97-37B9-4D4A698EB4C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6112" y="378000"/>
            <a:ext cx="4176000" cy="6264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Image 4" descr="Une image contenant plein air, bâtiment, bateau, pagaie&#10;&#10;Le contenu généré par l’IA peut être incorrect.">
            <a:extLst>
              <a:ext uri="{FF2B5EF4-FFF2-40B4-BE49-F238E27FC236}">
                <a16:creationId xmlns:a16="http://schemas.microsoft.com/office/drawing/2014/main" id="{6CE7A5CD-6015-0A55-E243-6E09D8846D0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23760" y="378000"/>
            <a:ext cx="4176000" cy="6264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07F6C90-32E7-A73F-E998-1C35A4B60B2A}"/>
              </a:ext>
            </a:extLst>
          </p:cNvPr>
          <p:cNvSpPr txBox="1"/>
          <p:nvPr/>
        </p:nvSpPr>
        <p:spPr>
          <a:xfrm>
            <a:off x="5199889" y="1743504"/>
            <a:ext cx="215164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Envie de visiter la ville à bord d’un kayak ? Comme cela se pratiquait autrefois à bord d’échaudes, découvrez-le</a:t>
            </a:r>
          </a:p>
        </p:txBody>
      </p:sp>
    </p:spTree>
    <p:extLst>
      <p:ext uri="{BB962C8B-B14F-4D97-AF65-F5344CB8AC3E}">
        <p14:creationId xmlns:p14="http://schemas.microsoft.com/office/powerpoint/2010/main" val="682097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AEFE438-373F-5403-874E-C07796BF8F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plante, fenêtre&#10;&#10;Le contenu généré par l’IA peut être incorrect.">
            <a:extLst>
              <a:ext uri="{FF2B5EF4-FFF2-40B4-BE49-F238E27FC236}">
                <a16:creationId xmlns:a16="http://schemas.microsoft.com/office/drawing/2014/main" id="{9A4ABF6F-5BBA-05A2-2D26-3E0BE16A2F4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70001" y="459000"/>
            <a:ext cx="8451997" cy="5940000"/>
          </a:xfrm>
          <a:prstGeom prst="rect">
            <a:avLst/>
          </a:prstGeom>
          <a:ln w="2286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98236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49423F2-1D3C-8C7A-985E-FBFEB3AEA1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nuage&#10;&#10;Le contenu généré par l’IA peut être incorrect.">
            <a:extLst>
              <a:ext uri="{FF2B5EF4-FFF2-40B4-BE49-F238E27FC236}">
                <a16:creationId xmlns:a16="http://schemas.microsoft.com/office/drawing/2014/main" id="{F8900C63-9299-20BF-2DCE-B57DA009236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6592" y="1719000"/>
            <a:ext cx="4560000" cy="342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bg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meubles, bâtiment, chapelle, cathédrale&#10;&#10;Le contenu généré par l’IA peut être incorrect.">
            <a:extLst>
              <a:ext uri="{FF2B5EF4-FFF2-40B4-BE49-F238E27FC236}">
                <a16:creationId xmlns:a16="http://schemas.microsoft.com/office/drawing/2014/main" id="{1C3A702F-133B-2F3B-453A-FF4B313F2E0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19560" y="865632"/>
            <a:ext cx="3067768" cy="532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61964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A058BF3-2871-DBAB-4CAF-3979A065A0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bâtiment, ciel&#10;&#10;Le contenu généré par l’IA peut être incorrect.">
            <a:extLst>
              <a:ext uri="{FF2B5EF4-FFF2-40B4-BE49-F238E27FC236}">
                <a16:creationId xmlns:a16="http://schemas.microsoft.com/office/drawing/2014/main" id="{76C9A387-C32F-A10F-BE6E-89902E03392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7104" y="3048000"/>
            <a:ext cx="4560000" cy="342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5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fenêtre, nuage, ciel&#10;&#10;Le contenu généré par l’IA peut être incorrect.">
            <a:extLst>
              <a:ext uri="{FF2B5EF4-FFF2-40B4-BE49-F238E27FC236}">
                <a16:creationId xmlns:a16="http://schemas.microsoft.com/office/drawing/2014/main" id="{3ACF7B1A-13CC-FD8F-39A6-F6066013DD4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68896" y="377952"/>
            <a:ext cx="4416000" cy="3312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92D05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11400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50BBA12-7A68-47B8-467D-7A5359646A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voiture, fenêtre&#10;&#10;Le contenu généré par l’IA peut être incorrect.">
            <a:extLst>
              <a:ext uri="{FF2B5EF4-FFF2-40B4-BE49-F238E27FC236}">
                <a16:creationId xmlns:a16="http://schemas.microsoft.com/office/drawing/2014/main" id="{4556AC77-C751-8F7F-0937-334D594B305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3712" y="682752"/>
            <a:ext cx="4608000" cy="3456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bg1">
                <a:lumMod val="65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Image 4" descr="Une image contenant plein air, bâtiment, ciel, canal&#10;&#10;Le contenu généré par l’IA peut être incorrect.">
            <a:extLst>
              <a:ext uri="{FF2B5EF4-FFF2-40B4-BE49-F238E27FC236}">
                <a16:creationId xmlns:a16="http://schemas.microsoft.com/office/drawing/2014/main" id="{6C671C93-AE9C-0811-6122-77B35CAEA7D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39584" y="524256"/>
            <a:ext cx="4392000" cy="3294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bg1">
                <a:lumMod val="65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7" name="Image 6" descr="Une image contenant plein air, bâtiment, ciel, château&#10;&#10;Le contenu généré par l’IA peut être incorrect.">
            <a:extLst>
              <a:ext uri="{FF2B5EF4-FFF2-40B4-BE49-F238E27FC236}">
                <a16:creationId xmlns:a16="http://schemas.microsoft.com/office/drawing/2014/main" id="{595B3FD4-65B4-60D8-96EC-AF0DCBDFA65C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4290" y="3572256"/>
            <a:ext cx="4032000" cy="3024000"/>
          </a:xfrm>
          <a:prstGeom prst="rect">
            <a:avLst/>
          </a:prstGeom>
          <a:ln w="38100" cap="sq">
            <a:solidFill>
              <a:schemeClr val="bg1">
                <a:lumMod val="6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468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224E7E7-43E7-B0DF-B5E1-199E04CBCF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repas, nourriture, Restauration rapide, table&#10;&#10;Le contenu généré par l’IA peut être incorrect.">
            <a:extLst>
              <a:ext uri="{FF2B5EF4-FFF2-40B4-BE49-F238E27FC236}">
                <a16:creationId xmlns:a16="http://schemas.microsoft.com/office/drawing/2014/main" id="{36FA9D11-3428-4A71-349F-BB09E2F0C4E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3500" y="3112008"/>
            <a:ext cx="4572000" cy="3164650"/>
          </a:xfrm>
          <a:prstGeom prst="rect">
            <a:avLst/>
          </a:prstGeom>
          <a:ln w="228600" cap="sq" cmpd="thickThin">
            <a:solidFill>
              <a:schemeClr val="accent2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vaisselle, repas, petit-déjeuner, nourriture&#10;&#10;Le contenu généré par l’IA peut être incorrect.">
            <a:extLst>
              <a:ext uri="{FF2B5EF4-FFF2-40B4-BE49-F238E27FC236}">
                <a16:creationId xmlns:a16="http://schemas.microsoft.com/office/drawing/2014/main" id="{62EC8ABA-69BD-2AE4-5079-F7AFABF3FF3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30500" y="613885"/>
            <a:ext cx="4968000" cy="2907039"/>
          </a:xfrm>
          <a:prstGeom prst="rect">
            <a:avLst/>
          </a:prstGeom>
          <a:ln w="228600" cap="sq" cmpd="thickThin">
            <a:solidFill>
              <a:schemeClr val="accent2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133666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7D86CCE-6388-7C9E-1C05-1B5E3DA75F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plante, ciel&#10;&#10;Le contenu généré par l’IA peut être incorrect.">
            <a:extLst>
              <a:ext uri="{FF2B5EF4-FFF2-40B4-BE49-F238E27FC236}">
                <a16:creationId xmlns:a16="http://schemas.microsoft.com/office/drawing/2014/main" id="{AA1DF4CC-30B2-8AF1-67F6-182E7BB4341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5216" y="536448"/>
            <a:ext cx="4356000" cy="3267000"/>
          </a:xfrm>
          <a:prstGeom prst="rect">
            <a:avLst/>
          </a:prstGeom>
          <a:ln w="2286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nuage, ciel, bateau&#10;&#10;Le contenu généré par l’IA peut être incorrect.">
            <a:extLst>
              <a:ext uri="{FF2B5EF4-FFF2-40B4-BE49-F238E27FC236}">
                <a16:creationId xmlns:a16="http://schemas.microsoft.com/office/drawing/2014/main" id="{A419685B-E295-1F65-B9F6-32DB44C2BDC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02784" y="2805744"/>
            <a:ext cx="4704000" cy="3528000"/>
          </a:xfrm>
          <a:prstGeom prst="rect">
            <a:avLst/>
          </a:prstGeom>
          <a:ln w="228600" cap="sq" cmpd="thickThin">
            <a:solidFill>
              <a:schemeClr val="accent6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53440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71141C6-299E-8F82-A817-35F64E5B2C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cène, bâtiment, ciel&#10;&#10;Le contenu généré par l’IA peut être incorrect.">
            <a:extLst>
              <a:ext uri="{FF2B5EF4-FFF2-40B4-BE49-F238E27FC236}">
                <a16:creationId xmlns:a16="http://schemas.microsoft.com/office/drawing/2014/main" id="{82BCFDF3-C915-8B97-FEBE-B06C64808EE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625" y="2274220"/>
            <a:ext cx="7810709" cy="2916000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3C9011B-9E3B-3FB8-ACC6-C35F9215BEAD}"/>
              </a:ext>
            </a:extLst>
          </p:cNvPr>
          <p:cNvSpPr txBox="1"/>
          <p:nvPr/>
        </p:nvSpPr>
        <p:spPr>
          <a:xfrm>
            <a:off x="3596640" y="5362988"/>
            <a:ext cx="75834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Marché 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C14586BD-FDFC-170B-50DD-1860BDCA1D75}"/>
              </a:ext>
            </a:extLst>
          </p:cNvPr>
          <p:cNvSpPr txBox="1"/>
          <p:nvPr/>
        </p:nvSpPr>
        <p:spPr>
          <a:xfrm>
            <a:off x="694944" y="562569"/>
            <a:ext cx="1080211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Sur Une Suggestion De </a:t>
            </a:r>
            <a:r>
              <a:rPr lang="fr-FR" sz="3200" b="1" dirty="0" err="1">
                <a:solidFill>
                  <a:schemeClr val="bg1"/>
                </a:solidFill>
              </a:rPr>
              <a:t>JackDidier</a:t>
            </a:r>
            <a:r>
              <a:rPr lang="fr-FR" sz="3200" b="1" dirty="0">
                <a:solidFill>
                  <a:schemeClr val="bg1"/>
                </a:solidFill>
              </a:rPr>
              <a:t> </a:t>
            </a:r>
          </a:p>
          <a:p>
            <a:r>
              <a:rPr lang="fr-FR" sz="3200" b="1" dirty="0">
                <a:solidFill>
                  <a:schemeClr val="bg1"/>
                </a:solidFill>
              </a:rPr>
              <a:t>Lorient Vous A Présenté  Pont – </a:t>
            </a:r>
            <a:r>
              <a:rPr lang="fr-FR" sz="3200" b="1" dirty="0" err="1">
                <a:solidFill>
                  <a:schemeClr val="bg1"/>
                </a:solidFill>
              </a:rPr>
              <a:t>Audemer</a:t>
            </a:r>
            <a:r>
              <a:rPr lang="fr-FR" sz="3200" b="1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CFEDF380-4F38-16B1-E725-D671B0988CCF}"/>
              </a:ext>
            </a:extLst>
          </p:cNvPr>
          <p:cNvSpPr txBox="1"/>
          <p:nvPr/>
        </p:nvSpPr>
        <p:spPr>
          <a:xfrm>
            <a:off x="8970264" y="1639787"/>
            <a:ext cx="2953512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Pont-Audemer ( prononciation française : [</a:t>
            </a:r>
            <a:r>
              <a:rPr lang="fr-FR" sz="2400" b="1" dirty="0" err="1">
                <a:solidFill>
                  <a:schemeClr val="bg1"/>
                </a:solidFill>
              </a:rPr>
              <a:t>pɔ</a:t>
            </a:r>
            <a:r>
              <a:rPr lang="fr-FR" sz="2400" b="1" dirty="0">
                <a:solidFill>
                  <a:schemeClr val="bg1"/>
                </a:solidFill>
              </a:rPr>
              <a:t>̃.</a:t>
            </a:r>
            <a:r>
              <a:rPr lang="fr-FR" sz="2400" b="1" dirty="0" err="1">
                <a:solidFill>
                  <a:schemeClr val="bg1"/>
                </a:solidFill>
              </a:rPr>
              <a:t>t‿odmɛʁ</a:t>
            </a:r>
            <a:r>
              <a:rPr lang="fr-FR" sz="2400" b="1" dirty="0">
                <a:solidFill>
                  <a:schemeClr val="bg1"/>
                </a:solidFill>
              </a:rPr>
              <a:t>] ) est une commune du département de l'Eure , dans la région Normandie , 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EA994ADC-DAE2-FB81-F642-53DD6208D725}"/>
              </a:ext>
            </a:extLst>
          </p:cNvPr>
          <p:cNvSpPr txBox="1"/>
          <p:nvPr/>
        </p:nvSpPr>
        <p:spPr>
          <a:xfrm>
            <a:off x="1107948" y="5916091"/>
            <a:ext cx="93390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Les Images Et Le Son Du Net   Daniel</a:t>
            </a:r>
          </a:p>
        </p:txBody>
      </p:sp>
    </p:spTree>
    <p:extLst>
      <p:ext uri="{BB962C8B-B14F-4D97-AF65-F5344CB8AC3E}">
        <p14:creationId xmlns:p14="http://schemas.microsoft.com/office/powerpoint/2010/main" val="2789225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126</TotalTime>
  <Words>197</Words>
  <Application>Microsoft Office PowerPoint</Application>
  <PresentationFormat>Grand écran</PresentationFormat>
  <Paragraphs>31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4</cp:revision>
  <dcterms:created xsi:type="dcterms:W3CDTF">2025-02-17T06:09:35Z</dcterms:created>
  <dcterms:modified xsi:type="dcterms:W3CDTF">2025-03-04T10:05:27Z</dcterms:modified>
</cp:coreProperties>
</file>