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570" autoAdjust="0"/>
    <p:restoredTop sz="94660"/>
  </p:normalViewPr>
  <p:slideViewPr>
    <p:cSldViewPr snapToGrid="0">
      <p:cViewPr varScale="1">
        <p:scale>
          <a:sx n="63" d="100"/>
          <a:sy n="63" d="100"/>
        </p:scale>
        <p:origin x="91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03/03/2025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plante&#10;&#10;Le contenu généré par l’IA peut être incorrect.">
            <a:extLst>
              <a:ext uri="{FF2B5EF4-FFF2-40B4-BE49-F238E27FC236}">
                <a16:creationId xmlns:a16="http://schemas.microsoft.com/office/drawing/2014/main" id="{1F87FDE9-BF3F-B58B-6079-B182F056BA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313" y="369001"/>
            <a:ext cx="9140718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186104-8084-E7A6-BCCB-0847476A6D82}"/>
              </a:ext>
            </a:extLst>
          </p:cNvPr>
          <p:cNvSpPr txBox="1"/>
          <p:nvPr/>
        </p:nvSpPr>
        <p:spPr>
          <a:xfrm>
            <a:off x="2791133" y="329184"/>
            <a:ext cx="7595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 </a:t>
            </a:r>
            <a:r>
              <a:rPr lang="fr-FR" sz="2800" b="1" dirty="0" err="1">
                <a:solidFill>
                  <a:srgbClr val="FFFF00"/>
                </a:solidFill>
              </a:rPr>
              <a:t>Setenil</a:t>
            </a:r>
            <a:r>
              <a:rPr lang="fr-FR" sz="2800" b="1" dirty="0">
                <a:solidFill>
                  <a:srgbClr val="FFFF00"/>
                </a:solidFill>
              </a:rPr>
              <a:t> de las Bodegas,  Cadix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91DF102F-2D6F-5472-3BA9-1BA481E3BCBA}"/>
              </a:ext>
            </a:extLst>
          </p:cNvPr>
          <p:cNvSpPr txBox="1"/>
          <p:nvPr/>
        </p:nvSpPr>
        <p:spPr>
          <a:xfrm>
            <a:off x="9656064" y="1682496"/>
            <a:ext cx="2438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Setenil de las Bodegas est une commune d'Espagne, dans la province de Cadix, communauté autonome d'Andalousie.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  <p:sndAc>
          <p:stSnd loop="1">
            <p:snd r:embed="rId2" name="LUIS MARIANO. LA BELLE DE CADIX + LYRICS.wav"/>
          </p:stSnd>
        </p:sndAc>
      </p:transition>
    </mc:Choice>
    <mc:Fallback xmlns="">
      <p:transition spd="slow" advTm="9000">
        <p:fade/>
        <p:sndAc>
          <p:stSnd loop="1">
            <p:snd r:embed="rId4" name="LUIS MARIANO. LA BELLE DE CADIX + LYRIC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norama, bâtiment, ciel&#10;&#10;Le contenu généré par l’IA peut être incorrect.">
            <a:extLst>
              <a:ext uri="{FF2B5EF4-FFF2-40B4-BE49-F238E27FC236}">
                <a16:creationId xmlns:a16="http://schemas.microsoft.com/office/drawing/2014/main" id="{72C2894A-EACA-0C43-8350-5D29312D5D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000" y="1417320"/>
            <a:ext cx="10800000" cy="2880000"/>
          </a:xfrm>
          <a:prstGeom prst="rect">
            <a:avLst/>
          </a:prstGeom>
          <a:ln w="228600" cap="sq" cmpd="thickThin">
            <a:solidFill>
              <a:schemeClr val="bg1">
                <a:lumMod val="6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AECE22-C018-F674-F689-92FD537C719D}"/>
              </a:ext>
            </a:extLst>
          </p:cNvPr>
          <p:cNvSpPr txBox="1"/>
          <p:nvPr/>
        </p:nvSpPr>
        <p:spPr>
          <a:xfrm>
            <a:off x="3621024" y="4584192"/>
            <a:ext cx="9558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SETENIL DE LAS BODEGAS, CADIX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aison&#10;&#10;Le contenu généré par l’IA peut être incorrect.">
            <a:extLst>
              <a:ext uri="{FF2B5EF4-FFF2-40B4-BE49-F238E27FC236}">
                <a16:creationId xmlns:a16="http://schemas.microsoft.com/office/drawing/2014/main" id="{8D3AD6CD-E51C-BF93-4F53-731EEA7A22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480" y="369000"/>
            <a:ext cx="918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B4DB70-80EC-7CAD-8D37-FD4D9314AB03}"/>
              </a:ext>
            </a:extLst>
          </p:cNvPr>
          <p:cNvSpPr txBox="1"/>
          <p:nvPr/>
        </p:nvSpPr>
        <p:spPr>
          <a:xfrm>
            <a:off x="9790176" y="1620181"/>
            <a:ext cx="24018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Setenil</a:t>
            </a:r>
            <a:r>
              <a:rPr lang="fr-FR" sz="2400" b="1" dirty="0">
                <a:solidFill>
                  <a:srgbClr val="FFFF00"/>
                </a:solidFill>
              </a:rPr>
              <a:t> de las Bodegas dans la province de Cadix, en Espagne, est l'un des « villages blancs » les plus connus.</a:t>
            </a: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rocher&#10;&#10;Le contenu généré par l’IA peut être incorrect.">
            <a:extLst>
              <a:ext uri="{FF2B5EF4-FFF2-40B4-BE49-F238E27FC236}">
                <a16:creationId xmlns:a16="http://schemas.microsoft.com/office/drawing/2014/main" id="{0FEAAAC0-AC68-FE83-8771-DF190E451F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8018" y="369000"/>
            <a:ext cx="9215995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AB47A2-ED22-9D6D-F1C2-A74182CA368B}"/>
              </a:ext>
            </a:extLst>
          </p:cNvPr>
          <p:cNvSpPr txBox="1"/>
          <p:nvPr/>
        </p:nvSpPr>
        <p:spPr>
          <a:xfrm>
            <a:off x="341376" y="3291840"/>
            <a:ext cx="22195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Setenil</a:t>
            </a:r>
            <a:r>
              <a:rPr lang="fr-FR" sz="2400" b="1" dirty="0">
                <a:solidFill>
                  <a:schemeClr val="bg1"/>
                </a:solidFill>
              </a:rPr>
              <a:t> de las Bodegas </a:t>
            </a: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ciel, personne&#10;&#10;Le contenu généré par l’IA peut être incorrect.">
            <a:extLst>
              <a:ext uri="{FF2B5EF4-FFF2-40B4-BE49-F238E27FC236}">
                <a16:creationId xmlns:a16="http://schemas.microsoft.com/office/drawing/2014/main" id="{20733ADF-882E-4BA0-6EAB-08485E06D7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0272" y="189000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7B9D67-D99B-CC37-87F3-2B9D2167C934}"/>
              </a:ext>
            </a:extLst>
          </p:cNvPr>
          <p:cNvSpPr txBox="1"/>
          <p:nvPr/>
        </p:nvSpPr>
        <p:spPr>
          <a:xfrm>
            <a:off x="7437120" y="6207335"/>
            <a:ext cx="4754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Setenil</a:t>
            </a:r>
            <a:r>
              <a:rPr lang="fr-FR" sz="2400" b="1" dirty="0">
                <a:solidFill>
                  <a:srgbClr val="FFFF00"/>
                </a:solidFill>
              </a:rPr>
              <a:t> de las Bodegas</a:t>
            </a:r>
          </a:p>
        </p:txBody>
      </p:sp>
      <p:pic>
        <p:nvPicPr>
          <p:cNvPr id="6" name="Image 5" descr="Une image contenant plein air, ruelle, bâtiment, ciel&#10;&#10;Le contenu généré par l’IA peut être incorrect.">
            <a:extLst>
              <a:ext uri="{FF2B5EF4-FFF2-40B4-BE49-F238E27FC236}">
                <a16:creationId xmlns:a16="http://schemas.microsoft.com/office/drawing/2014/main" id="{63834BC9-4F2D-CBCF-ADAA-A3FDEDF4119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0224" y="189000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8252060-774C-A969-6503-F09FBE56B8A5}"/>
              </a:ext>
            </a:extLst>
          </p:cNvPr>
          <p:cNvSpPr txBox="1"/>
          <p:nvPr/>
        </p:nvSpPr>
        <p:spPr>
          <a:xfrm>
            <a:off x="1469134" y="189000"/>
            <a:ext cx="3960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Setenil de las Bodegas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maison&#10;&#10;Le contenu généré par l’IA peut être incorrect.">
            <a:extLst>
              <a:ext uri="{FF2B5EF4-FFF2-40B4-BE49-F238E27FC236}">
                <a16:creationId xmlns:a16="http://schemas.microsoft.com/office/drawing/2014/main" id="{F11F80E1-72EA-32F4-FB06-E54A582FF0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664" y="189000"/>
            <a:ext cx="4320000" cy="6480000"/>
          </a:xfrm>
          <a:prstGeom prst="ellipse">
            <a:avLst/>
          </a:prstGeom>
          <a:ln w="63500" cap="rnd">
            <a:solidFill>
              <a:schemeClr val="tx2">
                <a:lumMod val="50000"/>
                <a:lumOff val="5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75CA6F-87F4-7CEE-68AF-2E130E2B0161}"/>
              </a:ext>
            </a:extLst>
          </p:cNvPr>
          <p:cNvSpPr txBox="1"/>
          <p:nvPr/>
        </p:nvSpPr>
        <p:spPr>
          <a:xfrm>
            <a:off x="825534" y="6086856"/>
            <a:ext cx="3401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Setenil</a:t>
            </a:r>
            <a:r>
              <a:rPr lang="fr-FR" sz="2400" b="1" dirty="0">
                <a:solidFill>
                  <a:schemeClr val="bg1"/>
                </a:solidFill>
              </a:rPr>
              <a:t> de las Bodegas</a:t>
            </a:r>
          </a:p>
        </p:txBody>
      </p:sp>
      <p:pic>
        <p:nvPicPr>
          <p:cNvPr id="6" name="Image 5" descr="Une image contenant plein air, fenêtre, maison, ruelle&#10;&#10;Le contenu généré par l’IA peut être incorrect.">
            <a:extLst>
              <a:ext uri="{FF2B5EF4-FFF2-40B4-BE49-F238E27FC236}">
                <a16:creationId xmlns:a16="http://schemas.microsoft.com/office/drawing/2014/main" id="{54087A02-938D-2E1D-9991-737C34BBC8C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7856" y="189000"/>
            <a:ext cx="4858480" cy="64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5539936-45FE-344D-3622-53EB62C07355}"/>
              </a:ext>
            </a:extLst>
          </p:cNvPr>
          <p:cNvSpPr txBox="1"/>
          <p:nvPr/>
        </p:nvSpPr>
        <p:spPr>
          <a:xfrm>
            <a:off x="4498848" y="263569"/>
            <a:ext cx="4500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Vue de </a:t>
            </a:r>
            <a:r>
              <a:rPr lang="fr-FR" sz="2400" b="1" dirty="0" err="1">
                <a:solidFill>
                  <a:schemeClr val="bg1"/>
                </a:solidFill>
              </a:rPr>
              <a:t>Setenil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oiture, Véhicule terrestre, plein air, véhicule&#10;&#10;Le contenu généré par l’IA peut être incorrect.">
            <a:extLst>
              <a:ext uri="{FF2B5EF4-FFF2-40B4-BE49-F238E27FC236}">
                <a16:creationId xmlns:a16="http://schemas.microsoft.com/office/drawing/2014/main" id="{5A9EEC18-7EA6-740E-13E1-23BA04A89C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205" y="369000"/>
            <a:ext cx="9183589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DA0CE3-D18D-4F63-9537-9C18FE9990B4}"/>
              </a:ext>
            </a:extLst>
          </p:cNvPr>
          <p:cNvSpPr txBox="1"/>
          <p:nvPr/>
        </p:nvSpPr>
        <p:spPr>
          <a:xfrm>
            <a:off x="5023104" y="5985456"/>
            <a:ext cx="8449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Setenil de las Bodegas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54300F30-BBF8-4370-5210-53C1D8D7C7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1424" y="189000"/>
            <a:ext cx="8640000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AA0FC3-A57D-13DA-19AC-BEC88AEA4F4F}"/>
              </a:ext>
            </a:extLst>
          </p:cNvPr>
          <p:cNvSpPr txBox="1"/>
          <p:nvPr/>
        </p:nvSpPr>
        <p:spPr>
          <a:xfrm>
            <a:off x="97536" y="3026665"/>
            <a:ext cx="2913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>
                <a:solidFill>
                  <a:srgbClr val="FFFF00"/>
                </a:solidFill>
              </a:rPr>
              <a:t>Vista de Setenil de las Bodegas, Andalucía, España.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aison&#10;&#10;Le contenu généré par l’IA peut être incorrect.">
            <a:extLst>
              <a:ext uri="{FF2B5EF4-FFF2-40B4-BE49-F238E27FC236}">
                <a16:creationId xmlns:a16="http://schemas.microsoft.com/office/drawing/2014/main" id="{2D23ECD2-A426-01F5-4BED-1B499EE6BD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8272" y="189000"/>
            <a:ext cx="432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D260C9-1F81-F362-2E8B-D2BA351D131A}"/>
              </a:ext>
            </a:extLst>
          </p:cNvPr>
          <p:cNvSpPr txBox="1"/>
          <p:nvPr/>
        </p:nvSpPr>
        <p:spPr>
          <a:xfrm>
            <a:off x="1330944" y="6292679"/>
            <a:ext cx="3669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Setenil</a:t>
            </a:r>
            <a:r>
              <a:rPr lang="fr-FR" sz="2400" b="1" dirty="0">
                <a:solidFill>
                  <a:srgbClr val="FFFF00"/>
                </a:solidFill>
              </a:rPr>
              <a:t> de las Bodegas</a:t>
            </a:r>
          </a:p>
        </p:txBody>
      </p:sp>
      <p:pic>
        <p:nvPicPr>
          <p:cNvPr id="6" name="Image 5" descr="Une image contenant art, Artefact, statue, musée&#10;&#10;Le contenu généré par l’IA peut être incorrect.">
            <a:extLst>
              <a:ext uri="{FF2B5EF4-FFF2-40B4-BE49-F238E27FC236}">
                <a16:creationId xmlns:a16="http://schemas.microsoft.com/office/drawing/2014/main" id="{A6320F00-D8F8-EB67-771D-B9C98424E9F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102" y="189000"/>
            <a:ext cx="2993073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CA10D0A-B91F-70BA-6D5B-09FAEB2FA7E3}"/>
              </a:ext>
            </a:extLst>
          </p:cNvPr>
          <p:cNvSpPr txBox="1"/>
          <p:nvPr/>
        </p:nvSpPr>
        <p:spPr>
          <a:xfrm>
            <a:off x="8572102" y="6207335"/>
            <a:ext cx="3401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Damita de Setenil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bâtiment&#10;&#10;Le contenu généré par l’IA peut être incorrect.">
            <a:extLst>
              <a:ext uri="{FF2B5EF4-FFF2-40B4-BE49-F238E27FC236}">
                <a16:creationId xmlns:a16="http://schemas.microsoft.com/office/drawing/2014/main" id="{D27DB34F-520D-34C1-D064-99AE922A28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4884" y="189000"/>
            <a:ext cx="9723816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EA8630-F4A3-CD29-010A-0A8E6D0EC13C}"/>
              </a:ext>
            </a:extLst>
          </p:cNvPr>
          <p:cNvSpPr txBox="1"/>
          <p:nvPr/>
        </p:nvSpPr>
        <p:spPr>
          <a:xfrm>
            <a:off x="170688" y="3429000"/>
            <a:ext cx="1938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Setenil de las Bodegas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texte, véhicule&#10;&#10;Le contenu généré par l’IA peut être incorrect.">
            <a:extLst>
              <a:ext uri="{FF2B5EF4-FFF2-40B4-BE49-F238E27FC236}">
                <a16:creationId xmlns:a16="http://schemas.microsoft.com/office/drawing/2014/main" id="{D1ABF645-0445-3EC0-5DFD-0BF7882857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769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9F5A57-6C56-03D6-D9B7-9D7727F22D28}"/>
              </a:ext>
            </a:extLst>
          </p:cNvPr>
          <p:cNvSpPr txBox="1"/>
          <p:nvPr/>
        </p:nvSpPr>
        <p:spPr>
          <a:xfrm>
            <a:off x="9114769" y="3311611"/>
            <a:ext cx="30772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rocher surplombe une partie du village.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illage, arbre, bâtiment&#10;&#10;Le contenu généré par l’IA peut être incorrect.">
            <a:extLst>
              <a:ext uri="{FF2B5EF4-FFF2-40B4-BE49-F238E27FC236}">
                <a16:creationId xmlns:a16="http://schemas.microsoft.com/office/drawing/2014/main" id="{D540D55E-5FDF-5238-341E-48117CA801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8022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0CA17A-4554-D17B-D8FF-5683CE6C045A}"/>
              </a:ext>
            </a:extLst>
          </p:cNvPr>
          <p:cNvSpPr txBox="1"/>
          <p:nvPr/>
        </p:nvSpPr>
        <p:spPr>
          <a:xfrm>
            <a:off x="148281" y="3429000"/>
            <a:ext cx="29697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Vista de Setenil de las Bodegas, Andalousie, España 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>
            <a:extLst>
              <a:ext uri="{FF2B5EF4-FFF2-40B4-BE49-F238E27FC236}">
                <a16:creationId xmlns:a16="http://schemas.microsoft.com/office/drawing/2014/main" id="{742CA678-27BB-0EC4-D859-057F273490B4}"/>
              </a:ext>
            </a:extLst>
          </p:cNvPr>
          <p:cNvSpPr txBox="1"/>
          <p:nvPr/>
        </p:nvSpPr>
        <p:spPr>
          <a:xfrm>
            <a:off x="8933935" y="3101545"/>
            <a:ext cx="32580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/>
          </a:p>
        </p:txBody>
      </p:sp>
      <p:pic>
        <p:nvPicPr>
          <p:cNvPr id="7" name="Image 6" descr="Une image contenant plein air, habits, chaussures, personne&#10;&#10;Le contenu généré par l’IA peut être incorrect.">
            <a:extLst>
              <a:ext uri="{FF2B5EF4-FFF2-40B4-BE49-F238E27FC236}">
                <a16:creationId xmlns:a16="http://schemas.microsoft.com/office/drawing/2014/main" id="{C5EE8449-3E72-CF7E-F22E-1658D8F61A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418" y="510648"/>
            <a:ext cx="4704000" cy="352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8597DBE-69BB-FA87-D02B-D40BC4FD141D}"/>
              </a:ext>
            </a:extLst>
          </p:cNvPr>
          <p:cNvSpPr txBox="1"/>
          <p:nvPr/>
        </p:nvSpPr>
        <p:spPr>
          <a:xfrm>
            <a:off x="1465510" y="4183933"/>
            <a:ext cx="43013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Setenil de la Bodega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4" name="Image 3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9EE50993-A2D3-E042-E1C8-907DEEA5819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2582" y="2989598"/>
            <a:ext cx="4416000" cy="3312000"/>
          </a:xfrm>
          <a:prstGeom prst="rect">
            <a:avLst/>
          </a:prstGeom>
          <a:ln w="2286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fenêtre, ruelle&#10;&#10;Le contenu généré par l’IA peut être incorrect.">
            <a:extLst>
              <a:ext uri="{FF2B5EF4-FFF2-40B4-BE49-F238E27FC236}">
                <a16:creationId xmlns:a16="http://schemas.microsoft.com/office/drawing/2014/main" id="{4E57F2E9-477C-F5F0-5E2A-C78195EA8A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177" y="2816352"/>
            <a:ext cx="4560000" cy="3420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bâtiment, maison&#10;&#10;Le contenu généré par l’IA peut être incorrect.">
            <a:extLst>
              <a:ext uri="{FF2B5EF4-FFF2-40B4-BE49-F238E27FC236}">
                <a16:creationId xmlns:a16="http://schemas.microsoft.com/office/drawing/2014/main" id="{E1655E02-C842-DE56-AB6B-00B3EACE631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3824" y="621792"/>
            <a:ext cx="4560000" cy="342000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uelle&#10;&#10;Le contenu généré par l’IA peut être incorrect.">
            <a:extLst>
              <a:ext uri="{FF2B5EF4-FFF2-40B4-BE49-F238E27FC236}">
                <a16:creationId xmlns:a16="http://schemas.microsoft.com/office/drawing/2014/main" id="{DE0CE97A-158A-D399-D180-3A6F10B5B4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980" y="581596"/>
            <a:ext cx="4932000" cy="328964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ruelle, maison&#10;&#10;Le contenu généré par l’IA peut être incorrect.">
            <a:extLst>
              <a:ext uri="{FF2B5EF4-FFF2-40B4-BE49-F238E27FC236}">
                <a16:creationId xmlns:a16="http://schemas.microsoft.com/office/drawing/2014/main" id="{881D1F52-93CD-A921-6FC1-F74D3F30F8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2488" y="1280160"/>
            <a:ext cx="3167532" cy="5004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meubles&#10;&#10;Le contenu généré par l’IA peut être incorrect.">
            <a:extLst>
              <a:ext uri="{FF2B5EF4-FFF2-40B4-BE49-F238E27FC236}">
                <a16:creationId xmlns:a16="http://schemas.microsoft.com/office/drawing/2014/main" id="{E5BB966B-072E-8295-DBF3-8EAF1E94C4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0748" y="3209544"/>
            <a:ext cx="4572000" cy="3049524"/>
          </a:xfrm>
          <a:prstGeom prst="rect">
            <a:avLst/>
          </a:prstGeom>
          <a:ln w="2286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bâtiment, maison&#10;&#10;Le contenu généré par l’IA peut être incorrect.">
            <a:extLst>
              <a:ext uri="{FF2B5EF4-FFF2-40B4-BE49-F238E27FC236}">
                <a16:creationId xmlns:a16="http://schemas.microsoft.com/office/drawing/2014/main" id="{D236CD1B-422D-B5B2-9BE3-4096D4F986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8280" y="549000"/>
            <a:ext cx="5702972" cy="2880000"/>
          </a:xfrm>
          <a:prstGeom prst="rect">
            <a:avLst/>
          </a:prstGeom>
          <a:ln w="228600" cap="sq" cmpd="thickThin">
            <a:solidFill>
              <a:schemeClr val="accent5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ol, ciel, rive&#10;&#10;Le contenu généré par l’IA peut être incorrect.">
            <a:extLst>
              <a:ext uri="{FF2B5EF4-FFF2-40B4-BE49-F238E27FC236}">
                <a16:creationId xmlns:a16="http://schemas.microsoft.com/office/drawing/2014/main" id="{C899B8A1-854F-4302-8025-9C887AB2F0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393" y="279000"/>
            <a:ext cx="933333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BA1BE1-3266-FF66-33BA-55730DC899F8}"/>
              </a:ext>
            </a:extLst>
          </p:cNvPr>
          <p:cNvSpPr txBox="1"/>
          <p:nvPr/>
        </p:nvSpPr>
        <p:spPr>
          <a:xfrm>
            <a:off x="4876800" y="339144"/>
            <a:ext cx="7437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Cadix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BB54D59-3DAF-2931-558E-7D3245D6F57D}"/>
              </a:ext>
            </a:extLst>
          </p:cNvPr>
          <p:cNvSpPr txBox="1"/>
          <p:nvPr/>
        </p:nvSpPr>
        <p:spPr>
          <a:xfrm>
            <a:off x="9802368" y="2535742"/>
            <a:ext cx="23896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Cadix (/</a:t>
            </a:r>
            <a:r>
              <a:rPr lang="fr-FR" sz="2400" b="1" dirty="0" err="1">
                <a:solidFill>
                  <a:srgbClr val="FFFF00"/>
                </a:solidFill>
              </a:rPr>
              <a:t>ka.diks</a:t>
            </a:r>
            <a:r>
              <a:rPr lang="fr-FR" sz="2400" b="1" dirty="0">
                <a:solidFill>
                  <a:srgbClr val="FFFF00"/>
                </a:solidFill>
              </a:rPr>
              <a:t>/ ; en espagnol : </a:t>
            </a:r>
            <a:r>
              <a:rPr lang="fr-FR" sz="2400" b="1" dirty="0" err="1">
                <a:solidFill>
                  <a:srgbClr val="FFFF00"/>
                </a:solidFill>
              </a:rPr>
              <a:t>Cádiz</a:t>
            </a:r>
            <a:r>
              <a:rPr lang="fr-FR" sz="2400" b="1" dirty="0">
                <a:solidFill>
                  <a:srgbClr val="FFFF00"/>
                </a:solidFill>
              </a:rPr>
              <a:t>) est la capitale de la province de Cadix</a:t>
            </a:r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plein air, ciel&#10;&#10;Le contenu généré par l’IA peut être incorrect.">
            <a:extLst>
              <a:ext uri="{FF2B5EF4-FFF2-40B4-BE49-F238E27FC236}">
                <a16:creationId xmlns:a16="http://schemas.microsoft.com/office/drawing/2014/main" id="{6D31C80E-158E-01C7-58F8-0AC3A62A02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364344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A35669-4338-1D77-790F-2B7EFB4FBFB4}"/>
              </a:ext>
            </a:extLst>
          </p:cNvPr>
          <p:cNvSpPr txBox="1"/>
          <p:nvPr/>
        </p:nvSpPr>
        <p:spPr>
          <a:xfrm>
            <a:off x="5779008" y="5449824"/>
            <a:ext cx="3779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Cadix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524260A-B72E-1A69-69FD-AAFF5BA48FBD}"/>
              </a:ext>
            </a:extLst>
          </p:cNvPr>
          <p:cNvSpPr txBox="1"/>
          <p:nvPr/>
        </p:nvSpPr>
        <p:spPr>
          <a:xfrm>
            <a:off x="5297424" y="6057084"/>
            <a:ext cx="474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Parc Genovés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eau&#10;&#10;Le contenu généré par l’IA peut être incorrect.">
            <a:extLst>
              <a:ext uri="{FF2B5EF4-FFF2-40B4-BE49-F238E27FC236}">
                <a16:creationId xmlns:a16="http://schemas.microsoft.com/office/drawing/2014/main" id="{42DEB7B8-C428-FC93-839F-1B6458E928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7456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08526A-F7CC-0CA5-08F1-F0FB4BCC587F}"/>
              </a:ext>
            </a:extLst>
          </p:cNvPr>
          <p:cNvSpPr txBox="1"/>
          <p:nvPr/>
        </p:nvSpPr>
        <p:spPr>
          <a:xfrm>
            <a:off x="256032" y="3429000"/>
            <a:ext cx="30114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Moulin à marée sur l'Arillo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age, Service public&#10;&#10;Le contenu généré par l’IA peut être incorrect.">
            <a:extLst>
              <a:ext uri="{FF2B5EF4-FFF2-40B4-BE49-F238E27FC236}">
                <a16:creationId xmlns:a16="http://schemas.microsoft.com/office/drawing/2014/main" id="{BC201955-31FD-5CC5-7F87-8ACDCC0B7A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851" y="279000"/>
            <a:ext cx="945370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ADCD95-779C-C881-A30F-7413D2D22FE6}"/>
              </a:ext>
            </a:extLst>
          </p:cNvPr>
          <p:cNvSpPr txBox="1"/>
          <p:nvPr/>
        </p:nvSpPr>
        <p:spPr>
          <a:xfrm>
            <a:off x="9819465" y="2828835"/>
            <a:ext cx="22145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Pont de la Constitution de 1812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bâtiment, Ruines, pierre&#10;&#10;Le contenu généré par l’IA peut être incorrect.">
            <a:extLst>
              <a:ext uri="{FF2B5EF4-FFF2-40B4-BE49-F238E27FC236}">
                <a16:creationId xmlns:a16="http://schemas.microsoft.com/office/drawing/2014/main" id="{5DD99D17-C271-D97B-86FF-CD6CD68D35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4345" y="519791"/>
            <a:ext cx="720331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30BA1BA-5F5E-1795-6C01-93EF15DB001F}"/>
              </a:ext>
            </a:extLst>
          </p:cNvPr>
          <p:cNvSpPr txBox="1"/>
          <p:nvPr/>
        </p:nvSpPr>
        <p:spPr>
          <a:xfrm>
            <a:off x="4358850" y="6107376"/>
            <a:ext cx="34742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Cueva </a:t>
            </a:r>
            <a:r>
              <a:rPr lang="fr-FR" sz="2400" b="1" dirty="0" err="1">
                <a:solidFill>
                  <a:srgbClr val="FFFF00"/>
                </a:solidFill>
              </a:rPr>
              <a:t>del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Pájaro</a:t>
            </a:r>
            <a:r>
              <a:rPr lang="fr-FR" sz="2400" b="1" dirty="0">
                <a:solidFill>
                  <a:srgbClr val="FFFF00"/>
                </a:solidFill>
              </a:rPr>
              <a:t> Azul</a:t>
            </a: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dôme&#10;&#10;Le contenu généré par l’IA peut être incorrect.">
            <a:extLst>
              <a:ext uri="{FF2B5EF4-FFF2-40B4-BE49-F238E27FC236}">
                <a16:creationId xmlns:a16="http://schemas.microsoft.com/office/drawing/2014/main" id="{F83B4375-1A4D-00E8-F4A7-A9B04DB2C6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2020" y="279000"/>
            <a:ext cx="944262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9ADB19-62DD-4FE2-E065-198245E04F90}"/>
              </a:ext>
            </a:extLst>
          </p:cNvPr>
          <p:cNvSpPr txBox="1"/>
          <p:nvPr/>
        </p:nvSpPr>
        <p:spPr>
          <a:xfrm>
            <a:off x="432064" y="3081069"/>
            <a:ext cx="23220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de la cathédrale depuis le sud-ouest.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éclairage, intérieur, plafond&#10;&#10;Le contenu généré par l’IA peut être incorrect.">
            <a:extLst>
              <a:ext uri="{FF2B5EF4-FFF2-40B4-BE49-F238E27FC236}">
                <a16:creationId xmlns:a16="http://schemas.microsoft.com/office/drawing/2014/main" id="{5C4FF7B2-70EB-E746-3ED0-A737CBAC43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942" y="377952"/>
            <a:ext cx="7104847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D429F1-93A8-76DC-C380-8D9579E33302}"/>
              </a:ext>
            </a:extLst>
          </p:cNvPr>
          <p:cNvSpPr txBox="1"/>
          <p:nvPr/>
        </p:nvSpPr>
        <p:spPr>
          <a:xfrm>
            <a:off x="7900416" y="3297119"/>
            <a:ext cx="4498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Crypte de la cathédrale.</a:t>
            </a:r>
          </a:p>
        </p:txBody>
      </p:sp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embarcation&#10;&#10;Le contenu généré par l’IA peut être incorrect.">
            <a:extLst>
              <a:ext uri="{FF2B5EF4-FFF2-40B4-BE49-F238E27FC236}">
                <a16:creationId xmlns:a16="http://schemas.microsoft.com/office/drawing/2014/main" id="{22D10B6E-65D2-2192-78FD-364B66ADD2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458" y="309880"/>
            <a:ext cx="11099084" cy="6012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8CCFE2-29B7-7945-C187-06D8218B3524}"/>
              </a:ext>
            </a:extLst>
          </p:cNvPr>
          <p:cNvSpPr txBox="1"/>
          <p:nvPr/>
        </p:nvSpPr>
        <p:spPr>
          <a:xfrm>
            <a:off x="3547872" y="5860215"/>
            <a:ext cx="8644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Vue du château de Santa Catalina.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Lieux sacrés, meubles, sanctuaire&#10;&#10;Le contenu généré par l’IA peut être incorrect.">
            <a:extLst>
              <a:ext uri="{FF2B5EF4-FFF2-40B4-BE49-F238E27FC236}">
                <a16:creationId xmlns:a16="http://schemas.microsoft.com/office/drawing/2014/main" id="{5C5E9DBF-441D-F5E6-820D-43FF4B2F62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926" y="279000"/>
            <a:ext cx="7661778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97E384-5CFA-86A6-FD7D-5E20D7DA4F66}"/>
              </a:ext>
            </a:extLst>
          </p:cNvPr>
          <p:cNvSpPr txBox="1"/>
          <p:nvPr/>
        </p:nvSpPr>
        <p:spPr>
          <a:xfrm>
            <a:off x="8197704" y="3304032"/>
            <a:ext cx="3458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Intérieur de l'église de Santiago.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art, Lieux sacrés, sanctuaire&#10;&#10;Le contenu généré par l’IA peut être incorrect.">
            <a:extLst>
              <a:ext uri="{FF2B5EF4-FFF2-40B4-BE49-F238E27FC236}">
                <a16:creationId xmlns:a16="http://schemas.microsoft.com/office/drawing/2014/main" id="{6278AB13-64DA-9D14-1C14-6C3C376A21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4651" y="279000"/>
            <a:ext cx="811471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99E26C-16CC-9987-AC65-C0D6BD8A9D32}"/>
              </a:ext>
            </a:extLst>
          </p:cNvPr>
          <p:cNvSpPr txBox="1"/>
          <p:nvPr/>
        </p:nvSpPr>
        <p:spPr>
          <a:xfrm>
            <a:off x="602570" y="2953512"/>
            <a:ext cx="330081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Sainte Cène par Goya, dans la chapelle haute de l'oratoire de la Sainte Grotte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immeuble gouvernemental&#10;&#10;Le contenu généré par l’IA peut être incorrect.">
            <a:extLst>
              <a:ext uri="{FF2B5EF4-FFF2-40B4-BE49-F238E27FC236}">
                <a16:creationId xmlns:a16="http://schemas.microsoft.com/office/drawing/2014/main" id="{FD298FC4-A65C-9756-65DC-7081E34FEB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942" y="279000"/>
            <a:ext cx="7829124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8C61E2-9356-4FEC-CABA-C5F56D164EE0}"/>
              </a:ext>
            </a:extLst>
          </p:cNvPr>
          <p:cNvSpPr txBox="1"/>
          <p:nvPr/>
        </p:nvSpPr>
        <p:spPr>
          <a:xfrm>
            <a:off x="8408066" y="3185160"/>
            <a:ext cx="37839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Hôtel de ville avec des illuminations de Noël. Décembre 2015.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Vague&#10;&#10;Le contenu généré par l’IA peut être incorrect.">
            <a:extLst>
              <a:ext uri="{FF2B5EF4-FFF2-40B4-BE49-F238E27FC236}">
                <a16:creationId xmlns:a16="http://schemas.microsoft.com/office/drawing/2014/main" id="{B3778936-E195-1168-E0ED-BE31F7C3CB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2821" y="279000"/>
            <a:ext cx="945372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4B839E-CCDD-6626-03E5-ECABA596D2E9}"/>
              </a:ext>
            </a:extLst>
          </p:cNvPr>
          <p:cNvSpPr txBox="1"/>
          <p:nvPr/>
        </p:nvSpPr>
        <p:spPr>
          <a:xfrm>
            <a:off x="146304" y="2978355"/>
            <a:ext cx="22920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vue depuis la plage près du centre de Cadix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tatue, meubles, grand&#10;&#10;Le contenu généré par l’IA peut être incorrect.">
            <a:extLst>
              <a:ext uri="{FF2B5EF4-FFF2-40B4-BE49-F238E27FC236}">
                <a16:creationId xmlns:a16="http://schemas.microsoft.com/office/drawing/2014/main" id="{8F7A3D56-31E3-9003-F305-1C5AD9E2B1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377" y="356876"/>
            <a:ext cx="11336779" cy="594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BA8882-6832-0972-BB1B-A190E5985AE9}"/>
              </a:ext>
            </a:extLst>
          </p:cNvPr>
          <p:cNvSpPr txBox="1"/>
          <p:nvPr/>
        </p:nvSpPr>
        <p:spPr>
          <a:xfrm>
            <a:off x="5620512" y="6066043"/>
            <a:ext cx="7412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chœur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C5FF62C3-42DD-B62D-280D-E093AEC27D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063" y="367261"/>
            <a:ext cx="5148000" cy="6123478"/>
          </a:xfrm>
          <a:prstGeom prst="rect">
            <a:avLst/>
          </a:prstGeom>
          <a:ln w="228600" cap="sq" cmpd="thickThin">
            <a:solidFill>
              <a:schemeClr val="accent6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4FE327-85FF-EB95-08FD-5BA4F4E59E9D}"/>
              </a:ext>
            </a:extLst>
          </p:cNvPr>
          <p:cNvSpPr txBox="1"/>
          <p:nvPr/>
        </p:nvSpPr>
        <p:spPr>
          <a:xfrm>
            <a:off x="6205728" y="1011936"/>
            <a:ext cx="6754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8CF8542-5B5D-6CC3-366A-5B624CDE5D68}"/>
              </a:ext>
            </a:extLst>
          </p:cNvPr>
          <p:cNvSpPr txBox="1"/>
          <p:nvPr/>
        </p:nvSpPr>
        <p:spPr>
          <a:xfrm>
            <a:off x="7143844" y="1507231"/>
            <a:ext cx="58162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         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Lorient Vous Présente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47773D8-DD90-DF87-172F-9F76222FEB9F}"/>
              </a:ext>
            </a:extLst>
          </p:cNvPr>
          <p:cNvSpPr txBox="1"/>
          <p:nvPr/>
        </p:nvSpPr>
        <p:spPr>
          <a:xfrm>
            <a:off x="6205728" y="2695023"/>
            <a:ext cx="58320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</a:t>
            </a:r>
            <a:r>
              <a:rPr lang="fr-FR" sz="2800" b="1" dirty="0" err="1">
                <a:solidFill>
                  <a:srgbClr val="FFFF00"/>
                </a:solidFill>
              </a:rPr>
              <a:t>Seténil</a:t>
            </a:r>
            <a:r>
              <a:rPr lang="fr-FR" sz="2800" b="1" dirty="0">
                <a:solidFill>
                  <a:srgbClr val="FFFF00"/>
                </a:solidFill>
              </a:rPr>
              <a:t>  De Las Bodegas ,Cadix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253C0AC-B038-B00F-3E57-B8E21D582231}"/>
              </a:ext>
            </a:extLst>
          </p:cNvPr>
          <p:cNvSpPr txBox="1"/>
          <p:nvPr/>
        </p:nvSpPr>
        <p:spPr>
          <a:xfrm>
            <a:off x="6751529" y="4135053"/>
            <a:ext cx="59498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52F9B92-F0C0-EFEE-8E51-A1D370E7BAE2}"/>
              </a:ext>
            </a:extLst>
          </p:cNvPr>
          <p:cNvSpPr txBox="1"/>
          <p:nvPr/>
        </p:nvSpPr>
        <p:spPr>
          <a:xfrm>
            <a:off x="8388096" y="5350769"/>
            <a:ext cx="4572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14:glitter pattern="hexagon"/>
      </p:transition>
    </mc:Choice>
    <mc:Fallback xmlns="">
      <p:transition spd="slow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256</Words>
  <Application>Microsoft Office PowerPoint</Application>
  <PresentationFormat>Grand écran</PresentationFormat>
  <Paragraphs>38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2025-02-28T10:54:19Z</dcterms:created>
  <dcterms:modified xsi:type="dcterms:W3CDTF">2025-03-03T08:18:03Z</dcterms:modified>
</cp:coreProperties>
</file>