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0" r:id="rId2"/>
    <p:sldId id="259" r:id="rId3"/>
    <p:sldId id="261" r:id="rId4"/>
    <p:sldId id="262" r:id="rId5"/>
    <p:sldId id="264" r:id="rId6"/>
    <p:sldId id="265" r:id="rId7"/>
    <p:sldId id="268" r:id="rId8"/>
    <p:sldId id="266" r:id="rId9"/>
    <p:sldId id="267" r:id="rId10"/>
    <p:sldId id="257" r:id="rId11"/>
    <p:sldId id="258" r:id="rId12"/>
    <p:sldId id="269" r:id="rId13"/>
    <p:sldId id="263" r:id="rId14"/>
    <p:sldId id="270" r:id="rId15"/>
    <p:sldId id="271"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zL3D+m1yM1RosrwC2MK1ng==" hashData="KqaLwlDW04KAy7PkZepLJ3jSGD92KEndBxKfupDLl/T7Xz9X1MHNYeBnyW2SHdS6Q7sZBzuKAp2LFe6sCVDgsg=="/>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407094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1450419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3070473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9199847D-79B9-42BE-8135-408DADA6535A}" type="datetimeFigureOut">
              <a:rPr lang="fr-FR" smtClean="0"/>
              <a:t>26/01/2025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28908796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9199847D-79B9-42BE-8135-408DADA6535A}" type="datetimeFigureOut">
              <a:rPr lang="fr-FR" smtClean="0"/>
              <a:t>26/01/2025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585220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9199847D-79B9-42BE-8135-408DADA6535A}" type="datetimeFigureOut">
              <a:rPr lang="fr-FR" smtClean="0"/>
              <a:t>26/01/2025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753739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9199847D-79B9-42BE-8135-408DADA6535A}" type="datetimeFigureOut">
              <a:rPr lang="fr-FR" smtClean="0"/>
              <a:t>26/01/2025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3372427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199847D-79B9-42BE-8135-408DADA6535A}" type="datetimeFigureOut">
              <a:rPr lang="fr-FR" smtClean="0"/>
              <a:t>26/01/2025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9879136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9199847D-79B9-42BE-8135-408DADA6535A}" type="datetimeFigureOut">
              <a:rPr lang="fr-FR" smtClean="0"/>
              <a:t>26/01/2025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32386087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2286143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D820CEB4-7DE5-4619-A5F9-802777F07FFF}" type="slidenum">
              <a:rPr lang="fr-FR" smtClean="0"/>
              <a:t>‹N°›</a:t>
            </a:fld>
            <a:endParaRPr lang="fr-FR"/>
          </a:p>
        </p:txBody>
      </p:sp>
    </p:spTree>
    <p:extLst>
      <p:ext uri="{BB962C8B-B14F-4D97-AF65-F5344CB8AC3E}">
        <p14:creationId xmlns:p14="http://schemas.microsoft.com/office/powerpoint/2010/main" val="16262660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55000">
              <a:schemeClr val="accent1">
                <a:lumMod val="45000"/>
                <a:lumOff val="55000"/>
              </a:schemeClr>
            </a:gs>
            <a:gs pos="91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99847D-79B9-42BE-8135-408DADA6535A}" type="datetimeFigureOut">
              <a:rPr lang="fr-FR" smtClean="0"/>
              <a:t>26/01/2025</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820CEB4-7DE5-4619-A5F9-802777F07FFF}" type="slidenum">
              <a:rPr lang="fr-FR" smtClean="0"/>
              <a:t>‹N°›</a:t>
            </a:fld>
            <a:endParaRPr lang="fr-FR"/>
          </a:p>
        </p:txBody>
      </p:sp>
    </p:spTree>
    <p:extLst>
      <p:ext uri="{BB962C8B-B14F-4D97-AF65-F5344CB8AC3E}">
        <p14:creationId xmlns:p14="http://schemas.microsoft.com/office/powerpoint/2010/main" val="42910603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11" Type="http://schemas.openxmlformats.org/officeDocument/2006/relationships/image" Target="../media/image7.png"/><Relationship Id="rId5" Type="http://schemas.openxmlformats.org/officeDocument/2006/relationships/image" Target="../media/image2.png"/><Relationship Id="rId10" Type="http://schemas.microsoft.com/office/2007/relationships/hdphoto" Target="../media/hdphoto1.wdp"/><Relationship Id="rId4" Type="http://schemas.openxmlformats.org/officeDocument/2006/relationships/image" Target="../media/image1.jpg"/><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slideLayout" Target="../slideLayouts/slideLayout7.xml"/><Relationship Id="rId1" Type="http://schemas.openxmlformats.org/officeDocument/2006/relationships/tags" Target="../tags/tag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 Id="rId5" Type="http://schemas.openxmlformats.org/officeDocument/2006/relationships/image" Target="../media/image19.jpeg"/><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1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7.xml"/><Relationship Id="rId4" Type="http://schemas.openxmlformats.org/officeDocument/2006/relationships/hyperlink" Target="https://www.andaluciamia.com/vejer-de-la-frontera-que-voir-et-faire/" TargetMode="External"/></Relationships>
</file>

<file path=ppt/slides/_rels/slide15.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6.png"/><Relationship Id="rId7" Type="http://schemas.openxmlformats.org/officeDocument/2006/relationships/image" Target="../media/image5.jpg"/><Relationship Id="rId2" Type="http://schemas.openxmlformats.org/officeDocument/2006/relationships/image" Target="../media/image36.jpg"/><Relationship Id="rId1" Type="http://schemas.openxmlformats.org/officeDocument/2006/relationships/slideLayout" Target="../slideLayouts/slideLayout7.xml"/><Relationship Id="rId6" Type="http://schemas.microsoft.com/office/2007/relationships/hdphoto" Target="../media/hdphoto2.wdp"/><Relationship Id="rId5" Type="http://schemas.openxmlformats.org/officeDocument/2006/relationships/image" Target="../media/image37.png"/><Relationship Id="rId4" Type="http://schemas.microsoft.com/office/2007/relationships/hdphoto" Target="../media/hdphoto1.wdp"/><Relationship Id="rId9" Type="http://schemas.openxmlformats.org/officeDocument/2006/relationships/image" Target="../media/image39.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515266" y="3980429"/>
            <a:ext cx="2268000" cy="2564524"/>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4" name="Image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08522" y="224458"/>
            <a:ext cx="2664000" cy="361219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Image 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63275" y="445929"/>
            <a:ext cx="6895238" cy="3619048"/>
          </a:xfrm>
          <a:prstGeom prst="rect">
            <a:avLst/>
          </a:prstGeom>
          <a:effectLst>
            <a:softEdge rad="635000"/>
          </a:effectLst>
        </p:spPr>
      </p:pic>
      <p:pic>
        <p:nvPicPr>
          <p:cNvPr id="7" name="Imag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278188" y="5100201"/>
            <a:ext cx="1298448" cy="1444752"/>
          </a:xfrm>
          <a:prstGeom prst="rect">
            <a:avLst/>
          </a:prstGeom>
        </p:spPr>
      </p:pic>
      <p:pic>
        <p:nvPicPr>
          <p:cNvPr id="8" name="Image 7"/>
          <p:cNvPicPr>
            <a:picLocks noChangeAspect="1"/>
          </p:cNvPicPr>
          <p:nvPr/>
        </p:nvPicPr>
        <p:blipFill>
          <a:blip r:embed="rId9" cstate="print">
            <a:extLst>
              <a:ext uri="{BEBA8EAE-BF5A-486C-A8C5-ECC9F3942E4B}">
                <a14:imgProps xmlns:a14="http://schemas.microsoft.com/office/drawing/2010/main">
                  <a14:imgLayer r:embed="rId10">
                    <a14:imgEffect>
                      <a14:backgroundRemoval t="852" b="100000" l="5395" r="97110"/>
                    </a14:imgEffect>
                  </a14:imgLayer>
                </a14:imgProps>
              </a:ext>
              <a:ext uri="{28A0092B-C50C-407E-A947-70E740481C1C}">
                <a14:useLocalDpi xmlns:a14="http://schemas.microsoft.com/office/drawing/2010/main" val="0"/>
              </a:ext>
            </a:extLst>
          </a:blip>
          <a:stretch>
            <a:fillRect/>
          </a:stretch>
        </p:blipFill>
        <p:spPr>
          <a:xfrm>
            <a:off x="10038377" y="1113834"/>
            <a:ext cx="1944000" cy="2198691"/>
          </a:xfrm>
          <a:prstGeom prst="rect">
            <a:avLst/>
          </a:prstGeom>
        </p:spPr>
      </p:pic>
      <p:pic>
        <p:nvPicPr>
          <p:cNvPr id="10" name="Flamenco Classique - Al Dimeola - Solo De Guitare Espagnole">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899458784"/>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par>
                          <p:cTn id="8" fill="hold">
                            <p:stCondLst>
                              <p:cond delay="500"/>
                            </p:stCondLst>
                            <p:childTnLst>
                              <p:par>
                                <p:cTn id="9" presetID="1" presetClass="mediacall" presetSubtype="0" fill="hold" nodeType="afterEffect">
                                  <p:stCondLst>
                                    <p:cond delay="0"/>
                                  </p:stCondLst>
                                  <p:childTnLst>
                                    <p:cmd type="call" cmd="playFrom(0.0)">
                                      <p:cBhvr>
                                        <p:cTn id="10"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hold" display="0">
                  <p:stCondLst>
                    <p:cond delay="indefinite"/>
                  </p:stCondLst>
                  <p:endCondLst>
                    <p:cond evt="onStopAudio" delay="0">
                      <p:tgtEl>
                        <p:sldTgt/>
                      </p:tgtEl>
                    </p:cond>
                  </p:endCondLst>
                </p:cTn>
                <p:tgtEl>
                  <p:spTgt spid="10"/>
                </p:tgtEl>
              </p:cMediaNode>
            </p:audio>
          </p:childTnLst>
        </p:cTn>
      </p:par>
    </p:tnLst>
  </p:timing>
  <p:extLst>
    <p:ext uri="{E180D4A7-C9FB-4DFB-919C-405C955672EB}">
      <p14:showEvtLst xmlns:p14="http://schemas.microsoft.com/office/powerpoint/2010/main">
        <p14:playEvt time="560" objId="10"/>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64841" y="1490905"/>
            <a:ext cx="7228571" cy="3876190"/>
          </a:xfrm>
          <a:prstGeom prst="rect">
            <a:avLst/>
          </a:prstGeom>
          <a:effectLst>
            <a:softEdge rad="127000"/>
          </a:effectLst>
        </p:spPr>
      </p:pic>
    </p:spTree>
    <p:custDataLst>
      <p:tags r:id="rId1"/>
    </p:custDataLst>
    <p:extLst>
      <p:ext uri="{BB962C8B-B14F-4D97-AF65-F5344CB8AC3E}">
        <p14:creationId xmlns:p14="http://schemas.microsoft.com/office/powerpoint/2010/main" val="1425553609"/>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94447" y="582724"/>
            <a:ext cx="11322424" cy="1754326"/>
          </a:xfrm>
          <a:prstGeom prst="rect">
            <a:avLst/>
          </a:prstGeom>
        </p:spPr>
        <p:txBody>
          <a:bodyPr wrap="square">
            <a:spAutoFit/>
          </a:bodyPr>
          <a:lstStyle/>
          <a:p>
            <a:r>
              <a:rPr lang="fr-FR" dirty="0">
                <a:latin typeface="stolzl"/>
              </a:rPr>
              <a:t>C'est l'une des villes les plus charmantes de la côte levantine de la province d'Almería. Son architecture populaire faite de maisons blanches</a:t>
            </a:r>
            <a:r>
              <a:rPr lang="fr-FR" dirty="0" smtClean="0">
                <a:latin typeface="stolzl"/>
              </a:rPr>
              <a:t>,</a:t>
            </a:r>
            <a:r>
              <a:rPr lang="fr-FR" dirty="0"/>
              <a:t> </a:t>
            </a:r>
            <a:r>
              <a:rPr lang="fr-FR" dirty="0" err="1"/>
              <a:t>Mojácar</a:t>
            </a:r>
            <a:r>
              <a:rPr lang="fr-FR" dirty="0"/>
              <a:t> s'étend sur une colline sur les contreforts de la Sierra Cabrera. Le centre urbain a conservé la structure particulière de ses origines arabes, avec ses terrasses en escalier, ses recoins et ses rues étroites. Parmi son patrimoine artistique, on remarque l'église Santa María, de style Renaissance, des XVIe et XIXe s. ; le château de </a:t>
            </a:r>
            <a:r>
              <a:rPr lang="fr-FR" dirty="0" err="1"/>
              <a:t>Mojácar</a:t>
            </a:r>
            <a:r>
              <a:rPr lang="fr-FR" dirty="0"/>
              <a:t>, du XVe s. ; ainsi que la porte de la ville et la tour, seuls vestiges de l'ancienne muraille. Au pied de la ville s'étendent plus de cinq kilomètres de magnifiques plages.</a:t>
            </a: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7201" y="2865231"/>
            <a:ext cx="11592000" cy="3731382"/>
          </a:xfrm>
          <a:prstGeom prst="rect">
            <a:avLst/>
          </a:prstGeom>
        </p:spPr>
      </p:pic>
    </p:spTree>
    <p:extLst>
      <p:ext uri="{BB962C8B-B14F-4D97-AF65-F5344CB8AC3E}">
        <p14:creationId xmlns:p14="http://schemas.microsoft.com/office/powerpoint/2010/main" val="4074242041"/>
      </p:ext>
    </p:extLst>
  </p:cSld>
  <p:clrMapOvr>
    <a:masterClrMapping/>
  </p:clrMapOvr>
  <mc:AlternateContent xmlns:mc="http://schemas.openxmlformats.org/markup-compatibility/2006" xmlns:p14="http://schemas.microsoft.com/office/powerpoint/2010/main">
    <mc:Choice Requires="p14">
      <p:transition spd="slow" p14:dur="2000" advTm="19248"/>
    </mc:Choice>
    <mc:Fallback xmlns="">
      <p:transition spd="slow" advTm="19248"/>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144000" y="528918"/>
            <a:ext cx="6048000" cy="2721600"/>
          </a:xfrm>
          <a:prstGeom prst="rect">
            <a:avLst/>
          </a:prstGeom>
        </p:spPr>
      </p:pic>
      <p:pic>
        <p:nvPicPr>
          <p:cNvPr id="4" name="Imag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648636"/>
            <a:ext cx="6048000" cy="2721600"/>
          </a:xfrm>
          <a:prstGeom prst="rect">
            <a:avLst/>
          </a:prstGeom>
        </p:spPr>
      </p:pic>
      <p:pic>
        <p:nvPicPr>
          <p:cNvPr id="5" name="Imag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528918"/>
            <a:ext cx="6048000" cy="27216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44000" y="3648636"/>
            <a:ext cx="6048000" cy="2721600"/>
          </a:xfrm>
          <a:prstGeom prst="rect">
            <a:avLst/>
          </a:prstGeom>
        </p:spPr>
      </p:pic>
    </p:spTree>
    <p:extLst>
      <p:ext uri="{BB962C8B-B14F-4D97-AF65-F5344CB8AC3E}">
        <p14:creationId xmlns:p14="http://schemas.microsoft.com/office/powerpoint/2010/main" val="448497185"/>
      </p:ext>
    </p:extLst>
  </p:cSld>
  <p:clrMapOvr>
    <a:masterClrMapping/>
  </p:clrMapOvr>
  <mc:AlternateContent xmlns:mc="http://schemas.openxmlformats.org/markup-compatibility/2006" xmlns:p14="http://schemas.microsoft.com/office/powerpoint/2010/main">
    <mc:Choice Requires="p14">
      <p:transition spd="slow" p14:dur="2000" advTm="9362"/>
    </mc:Choice>
    <mc:Fallback xmlns="">
      <p:transition spd="slow" advTm="936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3337650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9976"/>
            <a:ext cx="5868000" cy="26406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3550920"/>
            <a:ext cx="5868000" cy="2640600"/>
          </a:xfrm>
          <a:prstGeom prst="rect">
            <a:avLst/>
          </a:prstGeom>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219950" y="1885950"/>
            <a:ext cx="6858000" cy="3086100"/>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4065494" y="1885950"/>
            <a:ext cx="6858000" cy="3086100"/>
          </a:xfrm>
          <a:prstGeom prst="rect">
            <a:avLst/>
          </a:prstGeom>
        </p:spPr>
      </p:pic>
    </p:spTree>
    <p:extLst>
      <p:ext uri="{BB962C8B-B14F-4D97-AF65-F5344CB8AC3E}">
        <p14:creationId xmlns:p14="http://schemas.microsoft.com/office/powerpoint/2010/main" val="1159262177"/>
      </p:ext>
    </p:extLst>
  </p:cSld>
  <p:clrMapOvr>
    <a:masterClrMapping/>
  </p:clrMapOvr>
  <mc:AlternateContent xmlns:mc="http://schemas.openxmlformats.org/markup-compatibility/2006" xmlns:p14="http://schemas.microsoft.com/office/powerpoint/2010/main">
    <mc:Choice Requires="p14">
      <p:transition spd="slow" p14:dur="2000" advTm="6742"/>
    </mc:Choice>
    <mc:Fallback xmlns="">
      <p:transition spd="slow" advTm="674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93694"/>
            <a:ext cx="6084000" cy="4814071"/>
          </a:xfrm>
          <a:prstGeom prst="rect">
            <a:avLst/>
          </a:prstGeom>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08000" y="1093694"/>
            <a:ext cx="6084000" cy="4814071"/>
          </a:xfrm>
          <a:prstGeom prst="rect">
            <a:avLst/>
          </a:prstGeom>
        </p:spPr>
      </p:pic>
    </p:spTree>
    <p:extLst>
      <p:ext uri="{BB962C8B-B14F-4D97-AF65-F5344CB8AC3E}">
        <p14:creationId xmlns:p14="http://schemas.microsoft.com/office/powerpoint/2010/main" val="1109399877"/>
      </p:ext>
    </p:extLst>
  </p:cSld>
  <p:clrMapOvr>
    <a:masterClrMapping/>
  </p:clrMapOvr>
  <mc:AlternateContent xmlns:mc="http://schemas.openxmlformats.org/markup-compatibility/2006" xmlns:p14="http://schemas.microsoft.com/office/powerpoint/2010/main">
    <mc:Choice Requires="p14">
      <p:transition spd="slow" p14:dur="2000" advTm="8298"/>
    </mc:Choice>
    <mc:Fallback xmlns="">
      <p:transition spd="slow" advTm="8298"/>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90801"/>
            <a:ext cx="9036000" cy="4066200"/>
          </a:xfrm>
          <a:prstGeom prst="rect">
            <a:avLst/>
          </a:prstGeom>
        </p:spPr>
      </p:pic>
      <p:sp>
        <p:nvSpPr>
          <p:cNvPr id="7" name="Rectangle 6"/>
          <p:cNvSpPr/>
          <p:nvPr/>
        </p:nvSpPr>
        <p:spPr>
          <a:xfrm>
            <a:off x="170329" y="313764"/>
            <a:ext cx="8935571" cy="2031325"/>
          </a:xfrm>
          <a:prstGeom prst="rect">
            <a:avLst/>
          </a:prstGeom>
        </p:spPr>
        <p:txBody>
          <a:bodyPr wrap="square">
            <a:spAutoFit/>
          </a:bodyPr>
          <a:lstStyle/>
          <a:p>
            <a:r>
              <a:rPr lang="fr-FR" b="1" dirty="0">
                <a:latin typeface="Arial" panose="020B0604020202020204" pitchFamily="34" charset="0"/>
              </a:rPr>
              <a:t>L’église paroissiale de Santa María </a:t>
            </a:r>
            <a:r>
              <a:rPr lang="fr-FR" dirty="0">
                <a:latin typeface="Arial" panose="020B0604020202020204" pitchFamily="34" charset="0"/>
              </a:rPr>
              <a:t>a été construite à la fin du XVIe siècle (année 1560), probablement à l’emplacement d’une ancienne mosquée arabe. Elle a servi de lieu de culte et de forteresse, d’où le fait qu’elle présente de grandes pierres de taille. L’intérieur est très sobre et sur l’autel, il y a une peinture réalisée dans les années 80 par un peintre allemand, Michael Sucker, né en 1951 et qui a vécu pendant neuf ans dans la commune. Parmi ces statues, il convient de souligner la </a:t>
            </a:r>
            <a:r>
              <a:rPr lang="fr-FR" dirty="0" err="1">
                <a:latin typeface="Arial" panose="020B0604020202020204" pitchFamily="34" charset="0"/>
              </a:rPr>
              <a:t>Virgen</a:t>
            </a:r>
            <a:r>
              <a:rPr lang="fr-FR" dirty="0">
                <a:latin typeface="Arial" panose="020B0604020202020204" pitchFamily="34" charset="0"/>
              </a:rPr>
              <a:t> </a:t>
            </a:r>
            <a:r>
              <a:rPr lang="fr-FR" dirty="0" err="1">
                <a:latin typeface="Arial" panose="020B0604020202020204" pitchFamily="34" charset="0"/>
              </a:rPr>
              <a:t>del</a:t>
            </a:r>
            <a:r>
              <a:rPr lang="fr-FR" dirty="0">
                <a:latin typeface="Arial" panose="020B0604020202020204" pitchFamily="34" charset="0"/>
              </a:rPr>
              <a:t> Rosario et San Agustín, tous deux patrons de </a:t>
            </a:r>
            <a:r>
              <a:rPr lang="fr-FR" dirty="0" err="1">
                <a:latin typeface="Arial" panose="020B0604020202020204" pitchFamily="34" charset="0"/>
              </a:rPr>
              <a:t>Mojácar</a:t>
            </a:r>
            <a:r>
              <a:rPr lang="fr-FR" dirty="0">
                <a:latin typeface="Arial" panose="020B0604020202020204" pitchFamily="34" charset="0"/>
              </a:rPr>
              <a:t>.</a:t>
            </a:r>
            <a:endParaRPr lang="fr-FR" dirty="0"/>
          </a:p>
        </p:txBody>
      </p:sp>
      <p:pic>
        <p:nvPicPr>
          <p:cNvPr id="8" name="Imag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05900" y="0"/>
            <a:ext cx="3086100" cy="6858000"/>
          </a:xfrm>
          <a:prstGeom prst="rect">
            <a:avLst/>
          </a:prstGeom>
        </p:spPr>
      </p:pic>
    </p:spTree>
    <p:extLst>
      <p:ext uri="{BB962C8B-B14F-4D97-AF65-F5344CB8AC3E}">
        <p14:creationId xmlns:p14="http://schemas.microsoft.com/office/powerpoint/2010/main" val="168485245"/>
      </p:ext>
    </p:extLst>
  </p:cSld>
  <p:clrMapOvr>
    <a:masterClrMapping/>
  </p:clrMapOvr>
  <mc:AlternateContent xmlns:mc="http://schemas.openxmlformats.org/markup-compatibility/2006" xmlns:p14="http://schemas.microsoft.com/office/powerpoint/2010/main">
    <mc:Choice Requires="p14">
      <p:transition spd="slow" p14:dur="2000" advTm="19174"/>
    </mc:Choice>
    <mc:Fallback xmlns="">
      <p:transition spd="slow" advTm="1917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232099" y="1898099"/>
            <a:ext cx="6858001" cy="3061800"/>
          </a:xfrm>
          <a:prstGeom prst="rect">
            <a:avLst/>
          </a:prstGeom>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4145999" y="1898099"/>
            <a:ext cx="6858001" cy="3061800"/>
          </a:xfrm>
          <a:prstGeom prst="rect">
            <a:avLst/>
          </a:prstGeom>
        </p:spPr>
      </p:pic>
      <p:pic>
        <p:nvPicPr>
          <p:cNvPr id="5" name="Image 4"/>
          <p:cNvPicPr>
            <a:picLocks noChangeAspect="1"/>
          </p:cNvPicPr>
          <p:nvPr/>
        </p:nvPicPr>
        <p:blipFill rotWithShape="1">
          <a:blip r:embed="rId4" cstate="print">
            <a:extLst>
              <a:ext uri="{28A0092B-C50C-407E-A947-70E740481C1C}">
                <a14:useLocalDpi xmlns:a14="http://schemas.microsoft.com/office/drawing/2010/main" val="0"/>
              </a:ext>
            </a:extLst>
          </a:blip>
          <a:srcRect t="5592"/>
          <a:stretch/>
        </p:blipFill>
        <p:spPr>
          <a:xfrm rot="5400000">
            <a:off x="-1972235" y="1972235"/>
            <a:ext cx="6858000" cy="2913529"/>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047750" y="1885950"/>
            <a:ext cx="6858000" cy="3086100"/>
          </a:xfrm>
          <a:prstGeom prst="rect">
            <a:avLst/>
          </a:prstGeom>
        </p:spPr>
      </p:pic>
    </p:spTree>
    <p:extLst>
      <p:ext uri="{BB962C8B-B14F-4D97-AF65-F5344CB8AC3E}">
        <p14:creationId xmlns:p14="http://schemas.microsoft.com/office/powerpoint/2010/main" val="369964172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9976" y="451997"/>
            <a:ext cx="11752730" cy="1477328"/>
          </a:xfrm>
          <a:prstGeom prst="rect">
            <a:avLst/>
          </a:prstGeom>
        </p:spPr>
        <p:txBody>
          <a:bodyPr wrap="square">
            <a:spAutoFit/>
          </a:bodyPr>
          <a:lstStyle/>
          <a:p>
            <a:r>
              <a:rPr lang="fr-FR" b="0" i="0" dirty="0" smtClean="0">
                <a:solidFill>
                  <a:srgbClr val="000000"/>
                </a:solidFill>
                <a:effectLst/>
                <a:latin typeface="Encode Sans"/>
              </a:rPr>
              <a:t>Le symbole de la ville, el </a:t>
            </a:r>
            <a:r>
              <a:rPr lang="fr-FR" b="0" i="0" dirty="0" err="1" smtClean="0">
                <a:solidFill>
                  <a:srgbClr val="000000"/>
                </a:solidFill>
                <a:effectLst/>
                <a:latin typeface="Encode Sans"/>
              </a:rPr>
              <a:t>Indalo</a:t>
            </a:r>
            <a:r>
              <a:rPr lang="fr-FR" b="0" i="0" dirty="0" smtClean="0">
                <a:solidFill>
                  <a:srgbClr val="000000"/>
                </a:solidFill>
                <a:effectLst/>
                <a:latin typeface="Encode Sans"/>
              </a:rPr>
              <a:t> (personnage avec les bras écartés et levés vers le ciel), provient de l'une des figures de la Grotte des </a:t>
            </a:r>
            <a:r>
              <a:rPr lang="fr-FR" b="0" i="0" dirty="0" err="1" smtClean="0">
                <a:solidFill>
                  <a:srgbClr val="000000"/>
                </a:solidFill>
                <a:effectLst/>
                <a:latin typeface="Encode Sans"/>
              </a:rPr>
              <a:t>Letreros</a:t>
            </a:r>
            <a:r>
              <a:rPr lang="fr-FR" b="0" i="0" dirty="0" smtClean="0">
                <a:solidFill>
                  <a:srgbClr val="000000"/>
                </a:solidFill>
                <a:effectLst/>
                <a:latin typeface="Encode Sans"/>
              </a:rPr>
              <a:t> de </a:t>
            </a:r>
            <a:r>
              <a:rPr lang="fr-FR" b="0" i="0" dirty="0" err="1" smtClean="0">
                <a:solidFill>
                  <a:srgbClr val="000000"/>
                </a:solidFill>
                <a:effectLst/>
                <a:latin typeface="Encode Sans"/>
              </a:rPr>
              <a:t>Vélez</a:t>
            </a:r>
            <a:r>
              <a:rPr lang="fr-FR" b="0" i="0" dirty="0" smtClean="0">
                <a:solidFill>
                  <a:srgbClr val="000000"/>
                </a:solidFill>
                <a:effectLst/>
                <a:latin typeface="Encode Sans"/>
              </a:rPr>
              <a:t>-Blanco. Il est aussi devenu le symbole de toute la province d'Almerí­a.</a:t>
            </a:r>
          </a:p>
          <a:p>
            <a:r>
              <a:rPr lang="fr-FR" b="0" i="0" dirty="0" smtClean="0">
                <a:solidFill>
                  <a:srgbClr val="000000"/>
                </a:solidFill>
                <a:effectLst/>
                <a:latin typeface="Encode Sans"/>
              </a:rPr>
              <a:t>A partir des années 60 la ville est devenue un lieu touristique par excellence de musiciens, peintres et artistes en général, ce qui a conduit à la promouvoir en tant que centre touristique et malgré la spéculation et le </a:t>
            </a:r>
            <a:r>
              <a:rPr lang="fr-FR" b="0" i="0" dirty="0" err="1" smtClean="0">
                <a:solidFill>
                  <a:srgbClr val="000000"/>
                </a:solidFill>
                <a:effectLst/>
                <a:latin typeface="Encode Sans"/>
              </a:rPr>
              <a:t>détériorement</a:t>
            </a:r>
            <a:r>
              <a:rPr lang="fr-FR" b="0" i="0" dirty="0" smtClean="0">
                <a:solidFill>
                  <a:srgbClr val="000000"/>
                </a:solidFill>
                <a:effectLst/>
                <a:latin typeface="Encode Sans"/>
              </a:rPr>
              <a:t> du paysage, elle a su garder cette allure de ville arabe parfaitement intégrée au paysage.</a:t>
            </a:r>
            <a:endParaRPr lang="fr-FR" b="0" i="0" dirty="0">
              <a:solidFill>
                <a:srgbClr val="000000"/>
              </a:solidFill>
              <a:effectLst/>
              <a:latin typeface="Encode Sans"/>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363" y="2315114"/>
            <a:ext cx="2808000" cy="437144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5388" y="2315124"/>
            <a:ext cx="5961905" cy="4371429"/>
          </a:xfrm>
          <a:prstGeom prst="rect">
            <a:avLst/>
          </a:prstGeom>
        </p:spPr>
      </p:pic>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220612" y="2315113"/>
            <a:ext cx="2880000" cy="4371440"/>
          </a:xfrm>
          <a:prstGeom prst="rect">
            <a:avLst/>
          </a:prstGeom>
        </p:spPr>
      </p:pic>
    </p:spTree>
    <p:extLst>
      <p:ext uri="{BB962C8B-B14F-4D97-AF65-F5344CB8AC3E}">
        <p14:creationId xmlns:p14="http://schemas.microsoft.com/office/powerpoint/2010/main" val="1627546069"/>
      </p:ext>
    </p:extLst>
  </p:cSld>
  <p:clrMapOvr>
    <a:masterClrMapping/>
  </p:clrMapOvr>
  <mc:AlternateContent xmlns:mc="http://schemas.openxmlformats.org/markup-compatibility/2006" xmlns:p14="http://schemas.microsoft.com/office/powerpoint/2010/main">
    <mc:Choice Requires="p14">
      <p:transition spd="slow" p14:dur="2000" advTm="18203"/>
    </mc:Choice>
    <mc:Fallback xmlns="">
      <p:transition spd="slow" advTm="18203"/>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7818" y="896167"/>
            <a:ext cx="12045141" cy="5632311"/>
          </a:xfrm>
          <a:prstGeom prst="rect">
            <a:avLst/>
          </a:prstGeom>
        </p:spPr>
        <p:txBody>
          <a:bodyPr wrap="square">
            <a:spAutoFit/>
          </a:bodyPr>
          <a:lstStyle/>
          <a:p>
            <a:r>
              <a:rPr lang="fr-FR" b="0" i="0" dirty="0" smtClean="0">
                <a:solidFill>
                  <a:srgbClr val="212529"/>
                </a:solidFill>
                <a:effectLst/>
                <a:latin typeface="system-ui"/>
              </a:rPr>
              <a:t>L'homme d'</a:t>
            </a:r>
            <a:r>
              <a:rPr lang="fr-FR" b="0" i="0" dirty="0" err="1" smtClean="0">
                <a:solidFill>
                  <a:srgbClr val="212529"/>
                </a:solidFill>
                <a:effectLst/>
                <a:latin typeface="system-ui"/>
              </a:rPr>
              <a:t>Indalo</a:t>
            </a:r>
            <a:endParaRPr lang="fr-FR" b="0" i="0" dirty="0" smtClean="0">
              <a:solidFill>
                <a:srgbClr val="212529"/>
              </a:solidFill>
              <a:effectLst/>
              <a:latin typeface="system-ui"/>
            </a:endParaRPr>
          </a:p>
          <a:p>
            <a:r>
              <a:rPr lang="fr-FR" b="0" i="0" dirty="0" smtClean="0">
                <a:solidFill>
                  <a:srgbClr val="212529"/>
                </a:solidFill>
                <a:effectLst/>
                <a:latin typeface="system-ui"/>
              </a:rPr>
              <a:t>Vers 2500 avant J.-C., dans la grotte de Los </a:t>
            </a:r>
            <a:r>
              <a:rPr lang="fr-FR" b="0" i="0" dirty="0" err="1" smtClean="0">
                <a:solidFill>
                  <a:srgbClr val="212529"/>
                </a:solidFill>
                <a:effectLst/>
                <a:latin typeface="system-ui"/>
              </a:rPr>
              <a:t>Letreros</a:t>
            </a:r>
            <a:r>
              <a:rPr lang="fr-FR" b="0" i="0" dirty="0" smtClean="0">
                <a:solidFill>
                  <a:srgbClr val="212529"/>
                </a:solidFill>
                <a:effectLst/>
                <a:latin typeface="system-ui"/>
              </a:rPr>
              <a:t>, près de </a:t>
            </a:r>
            <a:r>
              <a:rPr lang="fr-FR" b="0" i="0" dirty="0" err="1" smtClean="0">
                <a:solidFill>
                  <a:srgbClr val="212529"/>
                </a:solidFill>
                <a:effectLst/>
                <a:latin typeface="system-ui"/>
              </a:rPr>
              <a:t>Vélez</a:t>
            </a:r>
            <a:r>
              <a:rPr lang="fr-FR" b="0" i="0" dirty="0" smtClean="0">
                <a:solidFill>
                  <a:srgbClr val="212529"/>
                </a:solidFill>
                <a:effectLst/>
                <a:latin typeface="system-ui"/>
              </a:rPr>
              <a:t> Blanca, un habitant néolithique a peint un bonhomme en bâton, les bras écartés, tenant chaque extrémité de ce qui a depuis été interprété comme un arc-en-ciel dans chaque main. Pour une personne au sens littéral du terme, il pourrait tout aussi bien s'agir d'un arc ou même d'une corde à sauter. Au début des années 1960, un groupe de hippies bohèmes, qui avaient pris le contrôle de la ville de </a:t>
            </a:r>
            <a:r>
              <a:rPr lang="fr-FR" b="0" i="0" dirty="0" err="1" smtClean="0">
                <a:solidFill>
                  <a:srgbClr val="212529"/>
                </a:solidFill>
                <a:effectLst/>
                <a:latin typeface="system-ui"/>
              </a:rPr>
              <a:t>Mojácar</a:t>
            </a:r>
            <a:r>
              <a:rPr lang="fr-FR" b="0" i="0" dirty="0" smtClean="0">
                <a:solidFill>
                  <a:srgbClr val="212529"/>
                </a:solidFill>
                <a:effectLst/>
                <a:latin typeface="system-ui"/>
              </a:rPr>
              <a:t>, située sur une colline et en grande partie abandonnée, ont baptisé le personnage </a:t>
            </a:r>
            <a:r>
              <a:rPr lang="fr-FR" b="0" i="0" dirty="0" err="1" smtClean="0">
                <a:solidFill>
                  <a:srgbClr val="212529"/>
                </a:solidFill>
                <a:effectLst/>
                <a:latin typeface="system-ui"/>
              </a:rPr>
              <a:t>Indalo</a:t>
            </a:r>
            <a:r>
              <a:rPr lang="fr-FR" b="0" i="0" dirty="0" smtClean="0">
                <a:solidFill>
                  <a:srgbClr val="212529"/>
                </a:solidFill>
                <a:effectLst/>
                <a:latin typeface="system-ui"/>
              </a:rPr>
              <a:t> et lui ont conféré le pouvoir d'éloigner les mauvais esprits. Ce sont eux, probablement sous l'influence d'une drogue hallucinogène, qui ont vu l'arc et ont dit quelque chose comme : « Hé mec, il y a un arc-en-ciel ». Des reproductions de ce personnage ont commencé à apparaître sur des maisons, des sculptures, des bâtiments publics et des garde-fous au-dessus des ponts.</a:t>
            </a:r>
          </a:p>
          <a:p>
            <a:r>
              <a:rPr lang="fr-FR" b="0" i="0" dirty="0" smtClean="0">
                <a:solidFill>
                  <a:srgbClr val="212529"/>
                </a:solidFill>
                <a:effectLst/>
                <a:latin typeface="system-ui"/>
              </a:rPr>
              <a:t>Un porte-bonheur</a:t>
            </a:r>
          </a:p>
          <a:p>
            <a:r>
              <a:rPr lang="fr-FR" b="0" i="0" dirty="0" smtClean="0">
                <a:solidFill>
                  <a:srgbClr val="212529"/>
                </a:solidFill>
                <a:effectLst/>
                <a:latin typeface="system-ui"/>
              </a:rPr>
              <a:t>La figure d'</a:t>
            </a:r>
            <a:r>
              <a:rPr lang="fr-FR" b="0" i="0" dirty="0" err="1" smtClean="0">
                <a:solidFill>
                  <a:srgbClr val="212529"/>
                </a:solidFill>
                <a:effectLst/>
                <a:latin typeface="system-ui"/>
              </a:rPr>
              <a:t>Indalo</a:t>
            </a:r>
            <a:r>
              <a:rPr lang="fr-FR" b="0" i="0" dirty="0" smtClean="0">
                <a:solidFill>
                  <a:srgbClr val="212529"/>
                </a:solidFill>
                <a:effectLst/>
                <a:latin typeface="system-ui"/>
              </a:rPr>
              <a:t> fut adoptée par les Bohémiens de </a:t>
            </a:r>
            <a:r>
              <a:rPr lang="fr-FR" b="0" i="0" dirty="0" err="1" smtClean="0">
                <a:solidFill>
                  <a:srgbClr val="212529"/>
                </a:solidFill>
                <a:effectLst/>
                <a:latin typeface="system-ui"/>
              </a:rPr>
              <a:t>Mojácar</a:t>
            </a:r>
            <a:r>
              <a:rPr lang="fr-FR" b="0" i="0" dirty="0" smtClean="0">
                <a:solidFill>
                  <a:srgbClr val="212529"/>
                </a:solidFill>
                <a:effectLst/>
                <a:latin typeface="system-ui"/>
              </a:rPr>
              <a:t> comme porte-bonheur et elle se révéla plutôt efficace, la fortune de la ville changea et elle devint une municipalité prospère. Le gouvernement provincial d'Almeria adopta </a:t>
            </a:r>
            <a:r>
              <a:rPr lang="fr-FR" b="0" i="0" dirty="0" err="1" smtClean="0">
                <a:solidFill>
                  <a:srgbClr val="212529"/>
                </a:solidFill>
                <a:effectLst/>
                <a:latin typeface="system-ui"/>
              </a:rPr>
              <a:t>Indalo</a:t>
            </a:r>
            <a:r>
              <a:rPr lang="fr-FR" b="0" i="0" dirty="0" smtClean="0">
                <a:solidFill>
                  <a:srgbClr val="212529"/>
                </a:solidFill>
                <a:effectLst/>
                <a:latin typeface="system-ui"/>
              </a:rPr>
              <a:t> comme emblème, espérant peut-être que son esprit ferait pour Almeria dans son ensemble ce qu'il avait fait pour </a:t>
            </a:r>
            <a:r>
              <a:rPr lang="fr-FR" b="0" i="0" dirty="0" err="1" smtClean="0">
                <a:solidFill>
                  <a:srgbClr val="212529"/>
                </a:solidFill>
                <a:effectLst/>
                <a:latin typeface="system-ui"/>
              </a:rPr>
              <a:t>Mojácar</a:t>
            </a:r>
            <a:r>
              <a:rPr lang="fr-FR" b="0" i="0" dirty="0" smtClean="0">
                <a:solidFill>
                  <a:srgbClr val="212529"/>
                </a:solidFill>
                <a:effectLst/>
                <a:latin typeface="system-ui"/>
              </a:rPr>
              <a:t>.</a:t>
            </a:r>
          </a:p>
          <a:p>
            <a:r>
              <a:rPr lang="fr-FR" b="0" i="0" dirty="0" smtClean="0">
                <a:solidFill>
                  <a:srgbClr val="212529"/>
                </a:solidFill>
                <a:effectLst/>
                <a:latin typeface="system-ui"/>
              </a:rPr>
              <a:t>D'où vient le nom </a:t>
            </a:r>
            <a:r>
              <a:rPr lang="fr-FR" b="0" i="0" dirty="0" err="1" smtClean="0">
                <a:solidFill>
                  <a:srgbClr val="212529"/>
                </a:solidFill>
                <a:effectLst/>
                <a:latin typeface="system-ui"/>
              </a:rPr>
              <a:t>Indalo</a:t>
            </a:r>
            <a:r>
              <a:rPr lang="fr-FR" b="0" i="0" dirty="0" smtClean="0">
                <a:solidFill>
                  <a:srgbClr val="212529"/>
                </a:solidFill>
                <a:effectLst/>
                <a:latin typeface="system-ui"/>
              </a:rPr>
              <a:t> ?</a:t>
            </a:r>
          </a:p>
          <a:p>
            <a:r>
              <a:rPr lang="fr-FR" b="0" i="0" dirty="0" smtClean="0">
                <a:solidFill>
                  <a:srgbClr val="212529"/>
                </a:solidFill>
                <a:effectLst/>
                <a:latin typeface="system-ui"/>
              </a:rPr>
              <a:t>Le nom </a:t>
            </a:r>
            <a:r>
              <a:rPr lang="fr-FR" b="0" i="0" dirty="0" err="1" smtClean="0">
                <a:solidFill>
                  <a:srgbClr val="212529"/>
                </a:solidFill>
                <a:effectLst/>
                <a:latin typeface="system-ui"/>
              </a:rPr>
              <a:t>Indalo</a:t>
            </a:r>
            <a:r>
              <a:rPr lang="fr-FR" b="0" i="0" dirty="0" smtClean="0">
                <a:solidFill>
                  <a:srgbClr val="212529"/>
                </a:solidFill>
                <a:effectLst/>
                <a:latin typeface="system-ui"/>
              </a:rPr>
              <a:t> vient du nom d'</a:t>
            </a:r>
            <a:r>
              <a:rPr lang="fr-FR" b="0" i="0" dirty="0" err="1" smtClean="0">
                <a:solidFill>
                  <a:srgbClr val="212529"/>
                </a:solidFill>
                <a:effectLst/>
                <a:latin typeface="system-ui"/>
              </a:rPr>
              <a:t>Indalecio</a:t>
            </a:r>
            <a:r>
              <a:rPr lang="fr-FR" b="0" i="0" dirty="0" smtClean="0">
                <a:solidFill>
                  <a:srgbClr val="212529"/>
                </a:solidFill>
                <a:effectLst/>
                <a:latin typeface="system-ui"/>
              </a:rPr>
              <a:t>, évêque d'</a:t>
            </a:r>
            <a:r>
              <a:rPr lang="fr-FR" b="0" i="0" dirty="0" err="1" smtClean="0">
                <a:solidFill>
                  <a:srgbClr val="212529"/>
                </a:solidFill>
                <a:effectLst/>
                <a:latin typeface="system-ui"/>
              </a:rPr>
              <a:t>Urci</a:t>
            </a:r>
            <a:r>
              <a:rPr lang="fr-FR" b="0" i="0" dirty="0" smtClean="0">
                <a:solidFill>
                  <a:srgbClr val="212529"/>
                </a:solidFill>
                <a:effectLst/>
                <a:latin typeface="system-ui"/>
              </a:rPr>
              <a:t>, qui est arrivé en Espagne via Almería au Ier siècle après J.-C. Il est vénéré comme le saint patron d'Almería. Son nom comprend le terme ibérique « </a:t>
            </a:r>
            <a:r>
              <a:rPr lang="fr-FR" b="0" i="0" dirty="0" err="1" smtClean="0">
                <a:solidFill>
                  <a:srgbClr val="212529"/>
                </a:solidFill>
                <a:effectLst/>
                <a:latin typeface="system-ui"/>
              </a:rPr>
              <a:t>Indal</a:t>
            </a:r>
            <a:r>
              <a:rPr lang="fr-FR" b="0" i="0" dirty="0" smtClean="0">
                <a:solidFill>
                  <a:srgbClr val="212529"/>
                </a:solidFill>
                <a:effectLst/>
                <a:latin typeface="system-ui"/>
              </a:rPr>
              <a:t> » qui signifie grand, fort, puissant et dieu protecteur. </a:t>
            </a:r>
            <a:r>
              <a:rPr lang="fr-FR" b="0" i="0" dirty="0" err="1" smtClean="0">
                <a:solidFill>
                  <a:srgbClr val="212529"/>
                </a:solidFill>
                <a:effectLst/>
                <a:latin typeface="system-ui"/>
              </a:rPr>
              <a:t>Mojácar</a:t>
            </a:r>
            <a:r>
              <a:rPr lang="fr-FR" b="0" i="0" dirty="0" smtClean="0">
                <a:solidFill>
                  <a:srgbClr val="212529"/>
                </a:solidFill>
                <a:effectLst/>
                <a:latin typeface="system-ui"/>
              </a:rPr>
              <a:t> vient du terme ibérique « </a:t>
            </a:r>
            <a:r>
              <a:rPr lang="fr-FR" b="0" i="0" dirty="0" err="1" smtClean="0">
                <a:solidFill>
                  <a:srgbClr val="212529"/>
                </a:solidFill>
                <a:effectLst/>
                <a:latin typeface="system-ui"/>
              </a:rPr>
              <a:t>Monxacar</a:t>
            </a:r>
            <a:r>
              <a:rPr lang="fr-FR" b="0" i="0" dirty="0" smtClean="0">
                <a:solidFill>
                  <a:srgbClr val="212529"/>
                </a:solidFill>
                <a:effectLst/>
                <a:latin typeface="system-ui"/>
              </a:rPr>
              <a:t> », qui signifie montagne sacrée. Il semble que le nom et le lieu soient inextricablement liés depuis deux millénaires.</a:t>
            </a:r>
            <a:endParaRPr lang="fr-FR" b="0" i="0" dirty="0">
              <a:solidFill>
                <a:srgbClr val="212529"/>
              </a:solidFill>
              <a:effectLst/>
              <a:latin typeface="system-ui"/>
            </a:endParaRPr>
          </a:p>
        </p:txBody>
      </p:sp>
    </p:spTree>
    <p:extLst>
      <p:ext uri="{BB962C8B-B14F-4D97-AF65-F5344CB8AC3E}">
        <p14:creationId xmlns:p14="http://schemas.microsoft.com/office/powerpoint/2010/main" val="3186088063"/>
      </p:ext>
    </p:extLst>
  </p:cSld>
  <p:clrMapOvr>
    <a:masterClrMapping/>
  </p:clrMapOvr>
  <mc:AlternateContent xmlns:mc="http://schemas.openxmlformats.org/markup-compatibility/2006" xmlns:p14="http://schemas.microsoft.com/office/powerpoint/2010/main">
    <mc:Choice Requires="p14">
      <p:transition spd="slow" p14:dur="2000" advTm="57000"/>
    </mc:Choice>
    <mc:Fallback xmlns="">
      <p:transition spd="slow" advTm="57000"/>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16"/>
            <a:ext cx="12192001" cy="6846709"/>
          </a:xfrm>
          <a:prstGeom prst="rect">
            <a:avLst/>
          </a:prstGeom>
        </p:spPr>
      </p:pic>
    </p:spTree>
    <p:extLst>
      <p:ext uri="{BB962C8B-B14F-4D97-AF65-F5344CB8AC3E}">
        <p14:creationId xmlns:p14="http://schemas.microsoft.com/office/powerpoint/2010/main" val="1765941785"/>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447332"/>
            <a:ext cx="6048000" cy="4498324"/>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22893" y="1447328"/>
            <a:ext cx="6069107" cy="4525103"/>
          </a:xfrm>
          <a:prstGeom prst="rect">
            <a:avLst/>
          </a:prstGeom>
        </p:spPr>
      </p:pic>
    </p:spTree>
    <p:extLst>
      <p:ext uri="{BB962C8B-B14F-4D97-AF65-F5344CB8AC3E}">
        <p14:creationId xmlns:p14="http://schemas.microsoft.com/office/powerpoint/2010/main" val="2532580827"/>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4471" y="0"/>
            <a:ext cx="5315173" cy="6858000"/>
          </a:xfrm>
          <a:prstGeom prst="rect">
            <a:avLst/>
          </a:prstGeom>
        </p:spPr>
      </p:pic>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01662" y="3429000"/>
            <a:ext cx="6457143" cy="3238095"/>
          </a:xfrm>
          <a:prstGeom prst="rect">
            <a:avLst/>
          </a:prstGeom>
        </p:spPr>
      </p:pic>
      <p:sp>
        <p:nvSpPr>
          <p:cNvPr id="5" name="Rectangle 4"/>
          <p:cNvSpPr/>
          <p:nvPr/>
        </p:nvSpPr>
        <p:spPr>
          <a:xfrm>
            <a:off x="5525653" y="186061"/>
            <a:ext cx="6609162" cy="3693319"/>
          </a:xfrm>
          <a:prstGeom prst="rect">
            <a:avLst/>
          </a:prstGeom>
        </p:spPr>
        <p:txBody>
          <a:bodyPr wrap="square">
            <a:spAutoFit/>
          </a:bodyPr>
          <a:lstStyle/>
          <a:p>
            <a:r>
              <a:rPr lang="fr-FR" dirty="0"/>
              <a:t>Localement, la </a:t>
            </a:r>
            <a:r>
              <a:rPr lang="fr-FR" dirty="0" err="1"/>
              <a:t>mojaquera</a:t>
            </a:r>
            <a:r>
              <a:rPr lang="fr-FR" dirty="0"/>
              <a:t> porte aussi le nom de  « </a:t>
            </a:r>
            <a:r>
              <a:rPr lang="fr-FR" i="1" dirty="0" err="1"/>
              <a:t>mujere</a:t>
            </a:r>
            <a:r>
              <a:rPr lang="fr-FR" i="1" dirty="0"/>
              <a:t> </a:t>
            </a:r>
            <a:r>
              <a:rPr lang="fr-FR" i="1" dirty="0" err="1"/>
              <a:t>tapada</a:t>
            </a:r>
            <a:r>
              <a:rPr lang="fr-FR" dirty="0"/>
              <a:t> » : femme couverte.</a:t>
            </a:r>
          </a:p>
          <a:p>
            <a:r>
              <a:rPr lang="fr-FR" dirty="0"/>
              <a:t>Ce morceau de tissu, pour se protéger du soleil, était porté d’une manière très singulière. Les femmes le “tenait” en le mordillant. Cet habit est encore porté lors de certaines fiestas de </a:t>
            </a:r>
            <a:r>
              <a:rPr lang="fr-FR" dirty="0" err="1"/>
              <a:t>Mojacar</a:t>
            </a:r>
            <a:r>
              <a:rPr lang="fr-FR" dirty="0"/>
              <a:t> (voir plus bas).</a:t>
            </a:r>
          </a:p>
          <a:p>
            <a:r>
              <a:rPr lang="fr-FR" dirty="0"/>
              <a:t>On peut le voir à travers cette photo ancienne prise dans </a:t>
            </a:r>
            <a:r>
              <a:rPr lang="fr-FR" dirty="0" err="1"/>
              <a:t>Mojacar</a:t>
            </a:r>
            <a:r>
              <a:rPr lang="fr-FR" dirty="0" smtClean="0"/>
              <a:t>.</a:t>
            </a:r>
            <a:r>
              <a:rPr lang="fr-FR" dirty="0"/>
              <a:t> Ce costume rappelle vaguement celui tout aussi singulier de </a:t>
            </a:r>
            <a:r>
              <a:rPr lang="fr-FR" dirty="0">
                <a:hlinkClick r:id="rId4"/>
              </a:rPr>
              <a:t>la </a:t>
            </a:r>
            <a:r>
              <a:rPr lang="fr-FR" dirty="0" err="1">
                <a:hlinkClick r:id="rId4"/>
              </a:rPr>
              <a:t>cobijada</a:t>
            </a:r>
            <a:r>
              <a:rPr lang="fr-FR" dirty="0">
                <a:hlinkClick r:id="rId4"/>
              </a:rPr>
              <a:t> à </a:t>
            </a:r>
            <a:r>
              <a:rPr lang="fr-FR" dirty="0" err="1">
                <a:hlinkClick r:id="rId4"/>
              </a:rPr>
              <a:t>Vejer</a:t>
            </a:r>
            <a:r>
              <a:rPr lang="fr-FR" dirty="0">
                <a:hlinkClick r:id="rId4"/>
              </a:rPr>
              <a:t> de la Frontera</a:t>
            </a:r>
            <a:r>
              <a:rPr lang="fr-FR" dirty="0"/>
              <a:t>.</a:t>
            </a:r>
          </a:p>
          <a:p>
            <a:r>
              <a:rPr lang="fr-FR" dirty="0"/>
              <a:t>Cette sculpture de marbre blanc se trouve juste à côté de l’église de Santa Maria.</a:t>
            </a:r>
          </a:p>
          <a:p>
            <a:r>
              <a:rPr lang="fr-FR" dirty="0"/>
              <a:t/>
            </a:r>
            <a:br>
              <a:rPr lang="fr-FR" dirty="0"/>
            </a:br>
            <a:endParaRPr lang="fr-FR" b="0" i="0" dirty="0">
              <a:effectLst/>
              <a:latin typeface="Quicksand" panose="00000500000000000000" pitchFamily="2" charset="0"/>
            </a:endParaRPr>
          </a:p>
        </p:txBody>
      </p:sp>
    </p:spTree>
    <p:extLst>
      <p:ext uri="{BB962C8B-B14F-4D97-AF65-F5344CB8AC3E}">
        <p14:creationId xmlns:p14="http://schemas.microsoft.com/office/powerpoint/2010/main" val="4203821643"/>
      </p:ext>
    </p:extLst>
  </p:cSld>
  <p:clrMapOvr>
    <a:masterClrMapping/>
  </p:clrMapOvr>
  <mc:AlternateContent xmlns:mc="http://schemas.openxmlformats.org/markup-compatibility/2006" xmlns:p14="http://schemas.microsoft.com/office/powerpoint/2010/main">
    <mc:Choice Requires="p14">
      <p:transition spd="slow" p14:dur="2000" advTm="22000"/>
    </mc:Choice>
    <mc:Fallback xmlns="">
      <p:transition spd="slow" advTm="2200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rotWithShape="1">
          <a:blip r:embed="rId2">
            <a:extLst>
              <a:ext uri="{28A0092B-C50C-407E-A947-70E740481C1C}">
                <a14:useLocalDpi xmlns:a14="http://schemas.microsoft.com/office/drawing/2010/main" val="0"/>
              </a:ext>
            </a:extLst>
          </a:blip>
          <a:srcRect t="15378" b="15513"/>
          <a:stretch/>
        </p:blipFill>
        <p:spPr>
          <a:xfrm>
            <a:off x="0" y="-45"/>
            <a:ext cx="12192000" cy="6841786"/>
          </a:xfrm>
          <a:prstGeom prst="rect">
            <a:avLst/>
          </a:prstGeom>
        </p:spPr>
      </p:pic>
      <p:pic>
        <p:nvPicPr>
          <p:cNvPr id="5" name="Image 4"/>
          <p:cNvPicPr>
            <a:picLocks noChangeAspect="1"/>
          </p:cNvPicPr>
          <p:nvPr/>
        </p:nvPicPr>
        <p:blipFill>
          <a:blip r:embed="rId3" cstate="print">
            <a:extLst>
              <a:ext uri="{BEBA8EAE-BF5A-486C-A8C5-ECC9F3942E4B}">
                <a14:imgProps xmlns:a14="http://schemas.microsoft.com/office/drawing/2010/main">
                  <a14:imgLayer r:embed="rId4">
                    <a14:imgEffect>
                      <a14:backgroundRemoval t="852" b="100000" l="5395" r="97110"/>
                    </a14:imgEffect>
                  </a14:imgLayer>
                </a14:imgProps>
              </a:ext>
              <a:ext uri="{28A0092B-C50C-407E-A947-70E740481C1C}">
                <a14:useLocalDpi xmlns:a14="http://schemas.microsoft.com/office/drawing/2010/main" val="0"/>
              </a:ext>
            </a:extLst>
          </a:blip>
          <a:stretch>
            <a:fillRect/>
          </a:stretch>
        </p:blipFill>
        <p:spPr>
          <a:xfrm>
            <a:off x="9855041" y="2321502"/>
            <a:ext cx="1944000" cy="2198691"/>
          </a:xfrm>
          <a:prstGeom prst="rect">
            <a:avLst/>
          </a:prstGeom>
        </p:spPr>
      </p:pic>
      <p:pic>
        <p:nvPicPr>
          <p:cNvPr id="6" name="Image 5"/>
          <p:cNvPicPr>
            <a:picLocks noChangeAspect="1"/>
          </p:cNvPicPr>
          <p:nvPr/>
        </p:nvPicPr>
        <p:blipFill>
          <a:blip r:embed="rId5" cstate="print">
            <a:extLst>
              <a:ext uri="{BEBA8EAE-BF5A-486C-A8C5-ECC9F3942E4B}">
                <a14:imgProps xmlns:a14="http://schemas.microsoft.com/office/drawing/2010/main">
                  <a14:imgLayer r:embed="rId6">
                    <a14:imgEffect>
                      <a14:backgroundRemoval t="563" b="99625" l="7368" r="97053"/>
                    </a14:imgEffect>
                  </a14:imgLayer>
                </a14:imgProps>
              </a:ext>
              <a:ext uri="{28A0092B-C50C-407E-A947-70E740481C1C}">
                <a14:useLocalDpi xmlns:a14="http://schemas.microsoft.com/office/drawing/2010/main" val="0"/>
              </a:ext>
            </a:extLst>
          </a:blip>
          <a:stretch>
            <a:fillRect/>
          </a:stretch>
        </p:blipFill>
        <p:spPr>
          <a:xfrm>
            <a:off x="508189" y="5172636"/>
            <a:ext cx="1368000" cy="1535029"/>
          </a:xfrm>
          <a:prstGeom prst="rect">
            <a:avLst/>
          </a:prstGeom>
        </p:spPr>
      </p:pic>
      <p:pic>
        <p:nvPicPr>
          <p:cNvPr id="7" name="Image 6"/>
          <p:cNvPicPr>
            <a:picLocks noChangeAspect="1"/>
          </p:cNvPicPr>
          <p:nvPr/>
        </p:nvPicPr>
        <p:blipFill>
          <a:blip r:embed="rId5" cstate="print">
            <a:extLst>
              <a:ext uri="{BEBA8EAE-BF5A-486C-A8C5-ECC9F3942E4B}">
                <a14:imgProps xmlns:a14="http://schemas.microsoft.com/office/drawing/2010/main">
                  <a14:imgLayer r:embed="rId6">
                    <a14:imgEffect>
                      <a14:backgroundRemoval t="563" b="99625" l="7368" r="97053"/>
                    </a14:imgEffect>
                  </a14:imgLayer>
                </a14:imgProps>
              </a:ext>
              <a:ext uri="{28A0092B-C50C-407E-A947-70E740481C1C}">
                <a14:useLocalDpi xmlns:a14="http://schemas.microsoft.com/office/drawing/2010/main" val="0"/>
              </a:ext>
            </a:extLst>
          </a:blip>
          <a:stretch>
            <a:fillRect/>
          </a:stretch>
        </p:blipFill>
        <p:spPr>
          <a:xfrm>
            <a:off x="266142" y="89648"/>
            <a:ext cx="1368000" cy="1535029"/>
          </a:xfrm>
          <a:prstGeom prst="rect">
            <a:avLst/>
          </a:prstGeom>
        </p:spPr>
      </p:pic>
      <p:pic>
        <p:nvPicPr>
          <p:cNvPr id="8" name="Image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260824" y="5262913"/>
            <a:ext cx="1298448" cy="1444752"/>
          </a:xfrm>
          <a:prstGeom prst="rect">
            <a:avLst/>
          </a:prstGeom>
        </p:spPr>
      </p:pic>
      <p:pic>
        <p:nvPicPr>
          <p:cNvPr id="10" name="Image 9"/>
          <p:cNvPicPr>
            <a:picLocks noChangeAspect="1"/>
          </p:cNvPicPr>
          <p:nvPr/>
        </p:nvPicPr>
        <p:blipFill rotWithShape="1">
          <a:blip r:embed="rId8">
            <a:extLst>
              <a:ext uri="{28A0092B-C50C-407E-A947-70E740481C1C}">
                <a14:useLocalDpi xmlns:a14="http://schemas.microsoft.com/office/drawing/2010/main" val="0"/>
              </a:ext>
            </a:extLst>
          </a:blip>
          <a:srcRect l="24204" t="17142" r="25540" b="6270"/>
          <a:stretch/>
        </p:blipFill>
        <p:spPr>
          <a:xfrm>
            <a:off x="3227293" y="1308847"/>
            <a:ext cx="1368000" cy="1762250"/>
          </a:xfrm>
          <a:prstGeom prst="rect">
            <a:avLst/>
          </a:prstGeom>
        </p:spPr>
      </p:pic>
      <p:sp>
        <p:nvSpPr>
          <p:cNvPr id="11" name="ZoneTexte 10"/>
          <p:cNvSpPr txBox="1"/>
          <p:nvPr/>
        </p:nvSpPr>
        <p:spPr>
          <a:xfrm>
            <a:off x="367553" y="2492188"/>
            <a:ext cx="2474259" cy="923330"/>
          </a:xfrm>
          <a:prstGeom prst="rect">
            <a:avLst/>
          </a:prstGeom>
          <a:noFill/>
        </p:spPr>
        <p:txBody>
          <a:bodyPr wrap="square" rtlCol="0">
            <a:spAutoFit/>
          </a:bodyPr>
          <a:lstStyle/>
          <a:p>
            <a:r>
              <a:rPr lang="fr-FR" dirty="0" smtClean="0"/>
              <a:t>Commentaires du NET et sur place.</a:t>
            </a:r>
          </a:p>
          <a:p>
            <a:r>
              <a:rPr lang="fr-FR" dirty="0" smtClean="0"/>
              <a:t>Photos perso.</a:t>
            </a:r>
            <a:endParaRPr lang="fr-FR" dirty="0"/>
          </a:p>
        </p:txBody>
      </p:sp>
      <p:sp>
        <p:nvSpPr>
          <p:cNvPr id="12" name="ZoneTexte 11"/>
          <p:cNvSpPr txBox="1"/>
          <p:nvPr/>
        </p:nvSpPr>
        <p:spPr>
          <a:xfrm>
            <a:off x="367553" y="3679211"/>
            <a:ext cx="2100540" cy="369332"/>
          </a:xfrm>
          <a:prstGeom prst="rect">
            <a:avLst/>
          </a:prstGeom>
          <a:noFill/>
        </p:spPr>
        <p:txBody>
          <a:bodyPr wrap="square" rtlCol="0">
            <a:spAutoFit/>
          </a:bodyPr>
          <a:lstStyle/>
          <a:p>
            <a:r>
              <a:rPr lang="fr-FR" dirty="0" smtClean="0"/>
              <a:t>Novembre 2021</a:t>
            </a:r>
            <a:endParaRPr lang="fr-FR" dirty="0"/>
          </a:p>
        </p:txBody>
      </p:sp>
      <p:pic>
        <p:nvPicPr>
          <p:cNvPr id="13" name="Imag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174446" y="487840"/>
            <a:ext cx="2438400" cy="1190625"/>
          </a:xfrm>
          <a:prstGeom prst="rect">
            <a:avLst/>
          </a:prstGeom>
        </p:spPr>
      </p:pic>
    </p:spTree>
    <p:extLst>
      <p:ext uri="{BB962C8B-B14F-4D97-AF65-F5344CB8AC3E}">
        <p14:creationId xmlns:p14="http://schemas.microsoft.com/office/powerpoint/2010/main" val="1438598927"/>
      </p:ext>
    </p:extLst>
  </p:cSld>
  <p:clrMapOvr>
    <a:masterClrMapping/>
  </p:clrMapOvr>
  <mc:AlternateContent xmlns:mc="http://schemas.openxmlformats.org/markup-compatibility/2006" xmlns:p14="http://schemas.microsoft.com/office/powerpoint/2010/main">
    <mc:Choice Requires="p14">
      <p:transition spd="slow" p14:dur="2000" advTm="4000"/>
    </mc:Choice>
    <mc:Fallback xmlns="">
      <p:transition spd="slow" advTm="4000"/>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2.6"/>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278</TotalTime>
  <Words>803</Words>
  <Application>Microsoft Office PowerPoint</Application>
  <PresentationFormat>Grand écran</PresentationFormat>
  <Paragraphs>18</Paragraphs>
  <Slides>15</Slides>
  <Notes>0</Notes>
  <HiddenSlides>0</HiddenSlides>
  <MMClips>1</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15</vt:i4>
      </vt:variant>
    </vt:vector>
  </HeadingPairs>
  <TitlesOfParts>
    <vt:vector size="23" baseType="lpstr">
      <vt:lpstr>Arial</vt:lpstr>
      <vt:lpstr>Calibri</vt:lpstr>
      <vt:lpstr>Calibri Light</vt:lpstr>
      <vt:lpstr>Encode Sans</vt:lpstr>
      <vt:lpstr>Quicksand</vt:lpstr>
      <vt:lpstr>stolzl</vt:lpstr>
      <vt:lpstr>system-ui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7</cp:revision>
  <dcterms:created xsi:type="dcterms:W3CDTF">2025-01-24T10:43:08Z</dcterms:created>
  <dcterms:modified xsi:type="dcterms:W3CDTF">2025-01-26T10:05:56Z</dcterms:modified>
</cp:coreProperties>
</file>