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80" r:id="rId1"/>
    <p:sldMasterId id="2147484704" r:id="rId2"/>
  </p:sldMasterIdLst>
  <p:notesMasterIdLst>
    <p:notesMasterId r:id="rId48"/>
  </p:notesMasterIdLst>
  <p:sldIdLst>
    <p:sldId id="553" r:id="rId3"/>
    <p:sldId id="554" r:id="rId4"/>
    <p:sldId id="555" r:id="rId5"/>
    <p:sldId id="556" r:id="rId6"/>
    <p:sldId id="557" r:id="rId7"/>
    <p:sldId id="558" r:id="rId8"/>
    <p:sldId id="559" r:id="rId9"/>
    <p:sldId id="560" r:id="rId10"/>
    <p:sldId id="561" r:id="rId11"/>
    <p:sldId id="562" r:id="rId12"/>
    <p:sldId id="563" r:id="rId13"/>
    <p:sldId id="564" r:id="rId14"/>
    <p:sldId id="565" r:id="rId15"/>
    <p:sldId id="566" r:id="rId16"/>
    <p:sldId id="567" r:id="rId17"/>
    <p:sldId id="568" r:id="rId18"/>
    <p:sldId id="569" r:id="rId19"/>
    <p:sldId id="570" r:id="rId20"/>
    <p:sldId id="571" r:id="rId21"/>
    <p:sldId id="572" r:id="rId22"/>
    <p:sldId id="573" r:id="rId23"/>
    <p:sldId id="574" r:id="rId24"/>
    <p:sldId id="575" r:id="rId25"/>
    <p:sldId id="577" r:id="rId26"/>
    <p:sldId id="578" r:id="rId27"/>
    <p:sldId id="576" r:id="rId28"/>
    <p:sldId id="581" r:id="rId29"/>
    <p:sldId id="582" r:id="rId30"/>
    <p:sldId id="583" r:id="rId31"/>
    <p:sldId id="584" r:id="rId32"/>
    <p:sldId id="585" r:id="rId33"/>
    <p:sldId id="586" r:id="rId34"/>
    <p:sldId id="587" r:id="rId35"/>
    <p:sldId id="588" r:id="rId36"/>
    <p:sldId id="589" r:id="rId37"/>
    <p:sldId id="590" r:id="rId38"/>
    <p:sldId id="591" r:id="rId39"/>
    <p:sldId id="593" r:id="rId40"/>
    <p:sldId id="594" r:id="rId41"/>
    <p:sldId id="595" r:id="rId42"/>
    <p:sldId id="596" r:id="rId43"/>
    <p:sldId id="598" r:id="rId44"/>
    <p:sldId id="597" r:id="rId45"/>
    <p:sldId id="592" r:id="rId46"/>
    <p:sldId id="390" r:id="rId47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coVNiyOMX2U5xgfeuR/Gg==" hashData="RPEGG1UozRbkVB1FFQgEc0lzW6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85" autoAdjust="0"/>
    <p:restoredTop sz="94660"/>
  </p:normalViewPr>
  <p:slideViewPr>
    <p:cSldViewPr>
      <p:cViewPr varScale="1">
        <p:scale>
          <a:sx n="65" d="100"/>
          <a:sy n="65" d="100"/>
        </p:scale>
        <p:origin x="-306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25/09/2024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DA977D-B3EE-4D06-950F-96BDD6F217AA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69" y="2125026"/>
            <a:ext cx="8722361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1" y="3876482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03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05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06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0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1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11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21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448" y="4395704"/>
            <a:ext cx="8722361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448" y="2899342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018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037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05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06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08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10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118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213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6865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6865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53" y="1531303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53" y="2170051"/>
            <a:ext cx="4533989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195" y="1531303"/>
            <a:ext cx="453576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195" y="2170051"/>
            <a:ext cx="4535769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6260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0" y="276316"/>
            <a:ext cx="5736521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6260" y="1431467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2294"/>
            <a:ext cx="6156960" cy="565297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914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0180" indent="0">
              <a:buNone/>
              <a:defRPr sz="3300"/>
            </a:lvl2pPr>
            <a:lvl3pPr marL="1080370" indent="0">
              <a:buNone/>
              <a:defRPr sz="2900"/>
            </a:lvl3pPr>
            <a:lvl4pPr marL="1620511" indent="0">
              <a:buNone/>
              <a:defRPr sz="2400"/>
            </a:lvl4pPr>
            <a:lvl5pPr marL="2160698" indent="0">
              <a:buNone/>
              <a:defRPr sz="2400"/>
            </a:lvl5pPr>
            <a:lvl6pPr marL="2700854" indent="0">
              <a:buNone/>
              <a:defRPr sz="2400"/>
            </a:lvl6pPr>
            <a:lvl7pPr marL="3241050" indent="0">
              <a:buNone/>
              <a:defRPr sz="2400"/>
            </a:lvl7pPr>
            <a:lvl8pPr marL="3781186" indent="0">
              <a:buNone/>
              <a:defRPr sz="2400"/>
            </a:lvl8pPr>
            <a:lvl9pPr marL="432136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3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996" y="277906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1" y="277906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294" y="2126964"/>
            <a:ext cx="8722361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34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8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2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6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20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4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2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282" y="4397104"/>
            <a:ext cx="8722361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282" y="2899317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42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83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21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6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202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44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24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419" y="1596756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504" y="1596756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04" y="1531217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424" indent="0">
              <a:buNone/>
              <a:defRPr sz="2400" b="1"/>
            </a:lvl2pPr>
            <a:lvl3pPr marL="1088838" indent="0">
              <a:buNone/>
              <a:defRPr sz="2100" b="1"/>
            </a:lvl3pPr>
            <a:lvl4pPr marL="1633216" indent="0">
              <a:buNone/>
              <a:defRPr sz="1900" b="1"/>
            </a:lvl4pPr>
            <a:lvl5pPr marL="2177639" indent="0">
              <a:buNone/>
              <a:defRPr sz="1900" b="1"/>
            </a:lvl5pPr>
            <a:lvl6pPr marL="2722024" indent="0">
              <a:buNone/>
              <a:defRPr sz="1900" b="1"/>
            </a:lvl6pPr>
            <a:lvl7pPr marL="3266441" indent="0">
              <a:buNone/>
              <a:defRPr sz="1900" b="1"/>
            </a:lvl7pPr>
            <a:lvl8pPr marL="3810844" indent="0">
              <a:buNone/>
              <a:defRPr sz="1900" b="1"/>
            </a:lvl8pPr>
            <a:lvl9pPr marL="435524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04" y="2169342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3430" y="1531217"/>
            <a:ext cx="453576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424" indent="0">
              <a:buNone/>
              <a:defRPr sz="2400" b="1"/>
            </a:lvl2pPr>
            <a:lvl3pPr marL="1088838" indent="0">
              <a:buNone/>
              <a:defRPr sz="2100" b="1"/>
            </a:lvl3pPr>
            <a:lvl4pPr marL="1633216" indent="0">
              <a:buNone/>
              <a:defRPr sz="1900" b="1"/>
            </a:lvl4pPr>
            <a:lvl5pPr marL="2177639" indent="0">
              <a:buNone/>
              <a:defRPr sz="1900" b="1"/>
            </a:lvl5pPr>
            <a:lvl6pPr marL="2722024" indent="0">
              <a:buNone/>
              <a:defRPr sz="1900" b="1"/>
            </a:lvl6pPr>
            <a:lvl7pPr marL="3266441" indent="0">
              <a:buNone/>
              <a:defRPr sz="1900" b="1"/>
            </a:lvl7pPr>
            <a:lvl8pPr marL="3810844" indent="0">
              <a:buNone/>
              <a:defRPr sz="1900" b="1"/>
            </a:lvl8pPr>
            <a:lvl9pPr marL="435524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3430" y="2169342"/>
            <a:ext cx="453576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848" y="274321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129" y="273779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848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424" indent="0">
              <a:buNone/>
              <a:defRPr sz="1500"/>
            </a:lvl2pPr>
            <a:lvl3pPr marL="1088838" indent="0">
              <a:buNone/>
              <a:defRPr sz="1200"/>
            </a:lvl3pPr>
            <a:lvl4pPr marL="1633216" indent="0">
              <a:buNone/>
              <a:defRPr sz="1100"/>
            </a:lvl4pPr>
            <a:lvl5pPr marL="2177639" indent="0">
              <a:buNone/>
              <a:defRPr sz="1100"/>
            </a:lvl5pPr>
            <a:lvl6pPr marL="2722024" indent="0">
              <a:buNone/>
              <a:defRPr sz="1100"/>
            </a:lvl6pPr>
            <a:lvl7pPr marL="3266441" indent="0">
              <a:buNone/>
              <a:defRPr sz="1100"/>
            </a:lvl7pPr>
            <a:lvl8pPr marL="3810844" indent="0">
              <a:buNone/>
              <a:defRPr sz="1100"/>
            </a:lvl8pPr>
            <a:lvl9pPr marL="435524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1" y="4789800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1" y="613255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424" indent="0">
              <a:buNone/>
              <a:defRPr sz="3300"/>
            </a:lvl2pPr>
            <a:lvl3pPr marL="1088838" indent="0">
              <a:buNone/>
              <a:defRPr sz="2900"/>
            </a:lvl3pPr>
            <a:lvl4pPr marL="1633216" indent="0">
              <a:buNone/>
              <a:defRPr sz="2400"/>
            </a:lvl4pPr>
            <a:lvl5pPr marL="2177639" indent="0">
              <a:buNone/>
              <a:defRPr sz="2400"/>
            </a:lvl5pPr>
            <a:lvl6pPr marL="2722024" indent="0">
              <a:buNone/>
              <a:defRPr sz="2400"/>
            </a:lvl6pPr>
            <a:lvl7pPr marL="3266441" indent="0">
              <a:buNone/>
              <a:defRPr sz="2400"/>
            </a:lvl7pPr>
            <a:lvl8pPr marL="3810844" indent="0">
              <a:buNone/>
              <a:defRPr sz="2400"/>
            </a:lvl8pPr>
            <a:lvl9pPr marL="4355243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1" y="5353680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424" indent="0">
              <a:buNone/>
              <a:defRPr sz="1500"/>
            </a:lvl2pPr>
            <a:lvl3pPr marL="1088838" indent="0">
              <a:buNone/>
              <a:defRPr sz="1200"/>
            </a:lvl3pPr>
            <a:lvl4pPr marL="1633216" indent="0">
              <a:buNone/>
              <a:defRPr sz="1100"/>
            </a:lvl4pPr>
            <a:lvl5pPr marL="2177639" indent="0">
              <a:buNone/>
              <a:defRPr sz="1100"/>
            </a:lvl5pPr>
            <a:lvl6pPr marL="2722024" indent="0">
              <a:buNone/>
              <a:defRPr sz="1100"/>
            </a:lvl6pPr>
            <a:lvl7pPr marL="3266441" indent="0">
              <a:buNone/>
              <a:defRPr sz="1100"/>
            </a:lvl7pPr>
            <a:lvl8pPr marL="3810844" indent="0">
              <a:buNone/>
              <a:defRPr sz="1100"/>
            </a:lvl8pPr>
            <a:lvl9pPr marL="435524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996" y="275363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96" y="275363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268" y="273963"/>
            <a:ext cx="9235442" cy="1140090"/>
          </a:xfrm>
          <a:prstGeom prst="rect">
            <a:avLst/>
          </a:prstGeom>
        </p:spPr>
        <p:txBody>
          <a:bodyPr vert="horz" lIns="107353" tIns="53679" rIns="107353" bIns="5367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268" y="1596865"/>
            <a:ext cx="9235442" cy="4514439"/>
          </a:xfrm>
          <a:prstGeom prst="rect">
            <a:avLst/>
          </a:prstGeom>
        </p:spPr>
        <p:txBody>
          <a:bodyPr vert="horz" lIns="107353" tIns="53679" rIns="107353" bIns="5367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868" y="6344138"/>
            <a:ext cx="2394373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l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086" y="6344138"/>
            <a:ext cx="3249507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ct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095" y="6344138"/>
            <a:ext cx="2394373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0370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5139" indent="-405139" algn="l" defTabSz="108037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7762" indent="-337609" algn="l" defTabSz="108037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0431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0599" indent="-270102" algn="l" defTabSz="10803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0767" indent="-270102" algn="l" defTabSz="108037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0903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1117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5128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9147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18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37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511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698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854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105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1186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1362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98" y="275901"/>
            <a:ext cx="9235440" cy="1140091"/>
          </a:xfrm>
          <a:prstGeom prst="rect">
            <a:avLst/>
          </a:prstGeom>
        </p:spPr>
        <p:txBody>
          <a:bodyPr vert="horz" lIns="108404" tIns="54199" rIns="108404" bIns="5419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98" y="1596756"/>
            <a:ext cx="9235440" cy="4514439"/>
          </a:xfrm>
          <a:prstGeom prst="rect">
            <a:avLst/>
          </a:prstGeom>
        </p:spPr>
        <p:txBody>
          <a:bodyPr vert="horz" lIns="108404" tIns="54199" rIns="108404" bIns="5419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705" y="6341588"/>
            <a:ext cx="2394373" cy="364195"/>
          </a:xfrm>
          <a:prstGeom prst="rect">
            <a:avLst/>
          </a:prstGeom>
        </p:spPr>
        <p:txBody>
          <a:bodyPr vert="horz" lIns="108404" tIns="54199" rIns="108404" bIns="54199" rtlCol="0" anchor="ctr"/>
          <a:lstStyle>
            <a:lvl1pPr algn="l" defTabSz="1088838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721" y="6341588"/>
            <a:ext cx="3249507" cy="364195"/>
          </a:xfrm>
          <a:prstGeom prst="rect">
            <a:avLst/>
          </a:prstGeom>
        </p:spPr>
        <p:txBody>
          <a:bodyPr vert="horz" lIns="108404" tIns="54199" rIns="108404" bIns="54199" rtlCol="0" anchor="ctr"/>
          <a:lstStyle>
            <a:lvl1pPr algn="ctr" defTabSz="1088838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5846" y="6341588"/>
            <a:ext cx="2394373" cy="364195"/>
          </a:xfrm>
          <a:prstGeom prst="rect">
            <a:avLst/>
          </a:prstGeom>
        </p:spPr>
        <p:txBody>
          <a:bodyPr vert="horz" lIns="108404" tIns="54199" rIns="108404" bIns="54199" rtlCol="0" anchor="ctr"/>
          <a:lstStyle>
            <a:lvl1pPr algn="r" defTabSz="1088838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705" r:id="rId1"/>
    <p:sldLayoutId id="2147484706" r:id="rId2"/>
    <p:sldLayoutId id="2147484707" r:id="rId3"/>
    <p:sldLayoutId id="2147484708" r:id="rId4"/>
    <p:sldLayoutId id="2147484709" r:id="rId5"/>
    <p:sldLayoutId id="2147484710" r:id="rId6"/>
    <p:sldLayoutId id="2147484711" r:id="rId7"/>
    <p:sldLayoutId id="2147484712" r:id="rId8"/>
    <p:sldLayoutId id="2147484713" r:id="rId9"/>
    <p:sldLayoutId id="2147484714" r:id="rId10"/>
    <p:sldLayoutId id="2147484715" r:id="rId11"/>
  </p:sldLayoutIdLst>
  <p:transition spd="med" advTm="4000">
    <p:random/>
  </p:transition>
  <p:txStyles>
    <p:titleStyle>
      <a:lvl1pPr algn="ctr" defTabSz="1088838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320" indent="-408320" algn="l" defTabSz="1088838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48" indent="-340256" algn="l" defTabSz="1088838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1016" indent="-272223" algn="l" defTabSz="1088838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421" indent="-272223" algn="l" defTabSz="1088838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828" indent="-272223" algn="l" defTabSz="1088838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223" indent="-272223" algn="l" defTabSz="108883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635" indent="-272223" algn="l" defTabSz="108883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3056" indent="-272223" algn="l" defTabSz="108883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469" indent="-272223" algn="l" defTabSz="108883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424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838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216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639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2024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441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844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243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gif"/><Relationship Id="rId5" Type="http://schemas.openxmlformats.org/officeDocument/2006/relationships/image" Target="../media/image52.jpeg"/><Relationship Id="rId4" Type="http://schemas.openxmlformats.org/officeDocument/2006/relationships/image" Target="../media/image5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3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1080000">
            <a:off x="4932000" y="1368000"/>
            <a:ext cx="4528730" cy="4415434"/>
          </a:xfrm>
          <a:prstGeom prst="rect">
            <a:avLst/>
          </a:prstGeom>
          <a:noFill/>
        </p:spPr>
        <p:txBody>
          <a:bodyPr wrap="none" lIns="90886" tIns="45441" rIns="90886" bIns="45441" rtlCol="0">
            <a:prstTxWarp prst="textArchUp">
              <a:avLst/>
            </a:prstTxWarp>
            <a:spAutoFit/>
          </a:bodyPr>
          <a:lstStyle/>
          <a:p>
            <a:pPr defTabSz="1088838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382680" y="5616000"/>
            <a:ext cx="9640124" cy="1260029"/>
          </a:xfrm>
          <a:prstGeom prst="rect">
            <a:avLst/>
          </a:prstGeom>
          <a:noFill/>
          <a:effectLst>
            <a:softEdge rad="127000"/>
          </a:effectLst>
        </p:spPr>
        <p:txBody>
          <a:bodyPr wrap="none" lIns="90886" tIns="45441" rIns="90886" bIns="45441" rtlCol="0">
            <a:prstTxWarp prst="textPlain">
              <a:avLst/>
            </a:prstTxWarp>
            <a:spAutoFit/>
          </a:bodyPr>
          <a:lstStyle/>
          <a:p>
            <a:pPr defTabSz="1088838"/>
            <a:r>
              <a:rPr lang="fr-FR" sz="5900" dirty="0" smtClean="0">
                <a:ln w="25400">
                  <a:solidFill>
                    <a:srgbClr val="F79646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5900" dirty="0" smtClean="0">
                <a:ln w="25400">
                  <a:solidFill>
                    <a:schemeClr val="tx1"/>
                  </a:soli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Broadway" pitchFamily="82" charset="0"/>
              </a:rPr>
              <a:t>Journée  du  patrimoine</a:t>
            </a:r>
            <a:endParaRPr lang="fr-FR" sz="5900" dirty="0">
              <a:ln w="25400">
                <a:solidFill>
                  <a:schemeClr val="tx1"/>
                </a:solidFill>
              </a:ln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78272" y="2304000"/>
            <a:ext cx="3330604" cy="2584701"/>
          </a:xfrm>
          <a:prstGeom prst="rect">
            <a:avLst/>
          </a:prstGeom>
          <a:solidFill>
            <a:schemeClr val="bg1">
              <a:lumMod val="85000"/>
              <a:alpha val="63000"/>
            </a:schemeClr>
          </a:solidFill>
          <a:effectLst>
            <a:softEdge rad="63500"/>
          </a:effectLst>
        </p:spPr>
        <p:txBody>
          <a:bodyPr wrap="square" lIns="121337" tIns="60652" rIns="121337" bIns="60652">
            <a:spAutoFit/>
          </a:bodyPr>
          <a:lstStyle/>
          <a:p>
            <a:pPr algn="ctr" defTabSz="1088838"/>
            <a:r>
              <a:rPr lang="fr-FR" sz="3200" b="1" dirty="0" smtClean="0">
                <a:latin typeface="Chiller" pitchFamily="82" charset="0"/>
              </a:rPr>
              <a:t>    La </a:t>
            </a:r>
          </a:p>
          <a:p>
            <a:pPr algn="ctr" defTabSz="1088838"/>
            <a:r>
              <a:rPr lang="fr-FR" sz="3200" b="1" dirty="0" smtClean="0">
                <a:latin typeface="Chiller" pitchFamily="82" charset="0"/>
              </a:rPr>
              <a:t>photographie </a:t>
            </a:r>
          </a:p>
          <a:p>
            <a:pPr algn="ctr" defTabSz="1088838"/>
            <a:r>
              <a:rPr lang="fr-FR" sz="3200" b="1" dirty="0" smtClean="0">
                <a:latin typeface="Chiller" pitchFamily="82" charset="0"/>
              </a:rPr>
              <a:t>est le seul langage </a:t>
            </a:r>
          </a:p>
          <a:p>
            <a:pPr algn="ctr" defTabSz="1088838"/>
            <a:r>
              <a:rPr lang="fr-FR" sz="3200" b="1" dirty="0" smtClean="0">
                <a:latin typeface="Chiller" pitchFamily="82" charset="0"/>
              </a:rPr>
              <a:t>qui peut être compris partout dans le monde.</a:t>
            </a:r>
            <a:endParaRPr lang="fr-FR" sz="32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56000" y="144000"/>
            <a:ext cx="1800933" cy="1476764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90886" tIns="45441" rIns="90886" bIns="45441" rtlCol="0">
            <a:spAutoFit/>
          </a:bodyPr>
          <a:lstStyle/>
          <a:p>
            <a:pPr algn="ctr" defTabSz="1088838"/>
            <a:r>
              <a:rPr lang="fr-FR" sz="1800" b="1" dirty="0" smtClean="0">
                <a:ln w="1905">
                  <a:noFill/>
                </a:ln>
                <a:solidFill>
                  <a:srgbClr val="FFFF00"/>
                </a:solidFill>
                <a:latin typeface="Courgette" pitchFamily="2" charset="0"/>
              </a:rPr>
              <a:t>Photos  prises par différents</a:t>
            </a:r>
          </a:p>
          <a:p>
            <a:pPr algn="ctr" defTabSz="1088838"/>
            <a:r>
              <a:rPr lang="fr-FR" sz="1800" b="1" dirty="0" smtClean="0">
                <a:ln w="1905">
                  <a:noFill/>
                </a:ln>
                <a:solidFill>
                  <a:srgbClr val="FFFF00"/>
                </a:solidFill>
                <a:latin typeface="Courgette" pitchFamily="2" charset="0"/>
              </a:rPr>
              <a:t>visiteurs </a:t>
            </a:r>
          </a:p>
          <a:p>
            <a:pPr algn="ctr" defTabSz="1088838"/>
            <a:r>
              <a:rPr lang="fr-FR" sz="1800" b="1" dirty="0" smtClean="0">
                <a:ln w="1905">
                  <a:noFill/>
                </a:ln>
                <a:solidFill>
                  <a:srgbClr val="FFFF00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srgbClr val="FFFF00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srgbClr val="FFFF00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72000" y="3384000"/>
            <a:ext cx="1979861" cy="175792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931000" y="2160000"/>
            <a:ext cx="667170" cy="10002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900" dirty="0" smtClean="0">
                <a:ln w="25400">
                  <a:solidFill>
                    <a:prstClr val="black"/>
                  </a:soli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Broadway" pitchFamily="82" charset="0"/>
              </a:rPr>
              <a:t>4</a:t>
            </a:r>
            <a:endParaRPr lang="fr-FR" dirty="0"/>
          </a:p>
        </p:txBody>
      </p:sp>
      <p:sp>
        <p:nvSpPr>
          <p:cNvPr id="10" name="Rectangle 9"/>
          <p:cNvSpPr/>
          <p:nvPr/>
        </p:nvSpPr>
        <p:spPr>
          <a:xfrm>
            <a:off x="2448000" y="4860429"/>
            <a:ext cx="3079689" cy="954107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pPr algn="ctr"/>
            <a:r>
              <a:rPr lang="fr-FR" sz="2800" b="1" dirty="0" smtClean="0">
                <a:latin typeface="Cabin Sketch" pitchFamily="34" charset="0"/>
              </a:rPr>
              <a:t>Musée de la </a:t>
            </a:r>
          </a:p>
          <a:p>
            <a:pPr algn="ctr"/>
            <a:r>
              <a:rPr lang="fr-FR" sz="2800" b="1" dirty="0" smtClean="0">
                <a:latin typeface="Cabin Sketch" pitchFamily="34" charset="0"/>
              </a:rPr>
              <a:t>Folie Marco, à Barr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855474" y="0"/>
            <a:ext cx="2387192" cy="1384995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pPr algn="r"/>
            <a:r>
              <a:rPr lang="fr-FR" sz="2800" b="1" dirty="0" smtClean="0">
                <a:latin typeface="Cabin Sketch" pitchFamily="34" charset="0"/>
              </a:rPr>
              <a:t>Musée de la </a:t>
            </a:r>
          </a:p>
          <a:p>
            <a:pPr algn="r"/>
            <a:r>
              <a:rPr lang="fr-FR" sz="2800" b="1" dirty="0" smtClean="0">
                <a:latin typeface="Cabin Sketch" pitchFamily="34" charset="0"/>
              </a:rPr>
              <a:t>cristallerie </a:t>
            </a:r>
            <a:r>
              <a:rPr lang="fr-FR" sz="2800" b="1" dirty="0" smtClean="0">
                <a:latin typeface="Cabin Sketch" pitchFamily="34" charset="0"/>
              </a:rPr>
              <a:t>de </a:t>
            </a:r>
          </a:p>
          <a:p>
            <a:pPr algn="r"/>
            <a:r>
              <a:rPr lang="fr-FR" sz="2800" b="1" dirty="0" smtClean="0">
                <a:latin typeface="Cabin Sketch" pitchFamily="34" charset="0"/>
              </a:rPr>
              <a:t>Baccarat</a:t>
            </a:r>
            <a:endParaRPr lang="fr-FR" sz="2800" b="1" dirty="0">
              <a:latin typeface="Cabin Sketch" pitchFamily="34" charset="0"/>
            </a:endParaRPr>
          </a:p>
        </p:txBody>
      </p:sp>
      <p:pic>
        <p:nvPicPr>
          <p:cNvPr id="12" name="Oliver Shanti - Tales From The Heart Of Chuang Tzu.wav">
            <a:hlinkClick r:id="" action="ppaction://media"/>
          </p:cNvPr>
          <p:cNvPicPr>
            <a:picLocks noRot="1" noChangeAspect="1"/>
          </p:cNvPicPr>
          <p:nvPr>
            <a:wavAudioFile r:embed="rId1" name="Oliver Shanti - Tales From The Heart Of Chuang Tzu.wav"/>
          </p:nvPr>
        </p:nvPicPr>
        <p:blipFill>
          <a:blip r:embed="rId6" cstate="print"/>
          <a:stretch>
            <a:fillRect/>
          </a:stretch>
        </p:blipFill>
        <p:spPr>
          <a:xfrm>
            <a:off x="4626744" y="3132237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3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600"/>
                            </p:stCondLst>
                            <p:childTnLst>
                              <p:par>
                                <p:cTn id="2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600"/>
                            </p:stCondLst>
                            <p:childTnLst>
                              <p:par>
                                <p:cTn id="27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0"/>
                            </p:stCondLst>
                            <p:childTnLst>
                              <p:par>
                                <p:cTn id="4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" grpId="0"/>
      <p:bldP spid="3" grpId="0"/>
      <p:bldP spid="4" grpId="0" animBg="1"/>
      <p:bldP spid="5" grpId="0"/>
      <p:bldP spid="7" grpId="0"/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Cristallerie_Baccarat_Château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6000"/>
            <a:ext cx="10332000" cy="7749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472000"/>
            <a:ext cx="10261600" cy="1384995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Cabin Sketch" pitchFamily="34" charset="0"/>
              </a:rPr>
              <a:t>La cristallerie </a:t>
            </a:r>
            <a:r>
              <a:rPr lang="fr-FR" dirty="0" smtClean="0">
                <a:solidFill>
                  <a:schemeClr val="bg1"/>
                </a:solidFill>
                <a:latin typeface="Cabin Sketch" pitchFamily="34" charset="0"/>
              </a:rPr>
              <a:t>Baccarat</a:t>
            </a:r>
            <a:r>
              <a:rPr lang="fr-FR" dirty="0" smtClean="0">
                <a:solidFill>
                  <a:schemeClr val="bg1"/>
                </a:solidFill>
                <a:latin typeface="Cabin Sketch" pitchFamily="34" charset="0"/>
              </a:rPr>
              <a:t> est une entreprise verrière et manufacture de cristal de renommée mondiale, située dans la commune de Baccarat, à la limite orientale du département de Meurthe-et-Moselle, en Lorraine. Elle possède, à proximité de ses ateliers, un musée de la cristallerie très fréquenté en saison </a:t>
            </a:r>
            <a:r>
              <a:rPr lang="fr-FR" dirty="0" smtClean="0">
                <a:solidFill>
                  <a:schemeClr val="bg1"/>
                </a:solidFill>
                <a:latin typeface="Cabin Sketch" pitchFamily="34" charset="0"/>
              </a:rPr>
              <a:t>estivale.</a:t>
            </a:r>
            <a:endParaRPr lang="fr-FR" dirty="0">
              <a:solidFill>
                <a:schemeClr val="bg1"/>
              </a:solidFill>
              <a:latin typeface="Cabin Sketch" pitchFamily="34" charset="0"/>
            </a:endParaRPr>
          </a:p>
        </p:txBody>
      </p:sp>
      <p:pic>
        <p:nvPicPr>
          <p:cNvPr id="5" name="Image 4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864000" y="5004000"/>
            <a:ext cx="371475" cy="37147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72000"/>
            <a:ext cx="10261600" cy="523220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/>
            <a:r>
              <a:rPr lang="fr-FR" sz="2800" b="1" dirty="0" smtClean="0">
                <a:latin typeface="Cabin Sketch" pitchFamily="34" charset="0"/>
              </a:rPr>
              <a:t>Musée de la </a:t>
            </a:r>
            <a:r>
              <a:rPr lang="fr-FR" sz="2800" b="1" dirty="0" smtClean="0">
                <a:latin typeface="Cabin Sketch" pitchFamily="34" charset="0"/>
              </a:rPr>
              <a:t>cristallerie de </a:t>
            </a:r>
            <a:r>
              <a:rPr lang="fr-FR" sz="2800" b="1" dirty="0" smtClean="0">
                <a:latin typeface="Cabin Sketch" pitchFamily="34" charset="0"/>
              </a:rPr>
              <a:t>Baccarat en Meurthe-et-Moselle  </a:t>
            </a:r>
            <a:endParaRPr lang="fr-FR" sz="2800" b="1" dirty="0">
              <a:latin typeface="Cabin Sketch" pitchFamily="34" charset="0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778-musee-du-cristal-de-baccarat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24000"/>
            <a:ext cx="10277541" cy="579653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4788000"/>
            <a:ext cx="10261600" cy="2031325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Cabin Sketch" pitchFamily="34" charset="0"/>
              </a:rPr>
              <a:t>En 1764, le roi Louis XV donna la permission de fonder une verrerie de verre plat et de verre d'art : les Verreries de Sainte-Anne étaient nées dans la ville de Baccarat, dans la Lorraine à l'évêque de Metz Louis-Joseph de Montmorency-Laval (1761-1802) qui créa cette manufacture avec un maître verrier de </a:t>
            </a:r>
            <a:r>
              <a:rPr lang="fr-FR" b="1" dirty="0" smtClean="0">
                <a:solidFill>
                  <a:schemeClr val="bg1"/>
                </a:solidFill>
                <a:latin typeface="Cabin Sketch" pitchFamily="34" charset="0"/>
              </a:rPr>
              <a:t>Saint-Louis. </a:t>
            </a:r>
            <a:r>
              <a:rPr lang="fr-FR" b="1" dirty="0" smtClean="0">
                <a:solidFill>
                  <a:schemeClr val="bg1"/>
                </a:solidFill>
                <a:latin typeface="Cabin Sketch" pitchFamily="34" charset="0"/>
              </a:rPr>
              <a:t>La production devait consister en la fabrication de carreaux à vitre, mais aussi de miroirs (argenté au mercure) et de services de verres.</a:t>
            </a:r>
            <a:endParaRPr lang="fr-FR" b="1" dirty="0">
              <a:solidFill>
                <a:schemeClr val="bg1"/>
              </a:solidFill>
              <a:latin typeface="Cabin Sketch" pitchFamily="34" charset="0"/>
            </a:endParaRPr>
          </a:p>
        </p:txBody>
      </p:sp>
      <p:pic>
        <p:nvPicPr>
          <p:cNvPr id="5" name="Image 4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828000" y="6372000"/>
            <a:ext cx="371475" cy="37147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0"/>
            <a:ext cx="10261600" cy="523220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/>
            <a:r>
              <a:rPr lang="fr-FR" sz="2800" b="1" dirty="0" smtClean="0">
                <a:latin typeface="Cabin Sketch" pitchFamily="34" charset="0"/>
              </a:rPr>
              <a:t>Musée de la </a:t>
            </a:r>
            <a:r>
              <a:rPr lang="fr-FR" sz="2800" b="1" dirty="0" smtClean="0">
                <a:latin typeface="Cabin Sketch" pitchFamily="34" charset="0"/>
              </a:rPr>
              <a:t>cristallerie de </a:t>
            </a:r>
            <a:r>
              <a:rPr lang="fr-FR" sz="2800" b="1" dirty="0" smtClean="0">
                <a:latin typeface="Cabin Sketch" pitchFamily="34" charset="0"/>
              </a:rPr>
              <a:t>Baccarat en Meurthe-et-Moselle  </a:t>
            </a:r>
            <a:endParaRPr lang="fr-FR" sz="2800" b="1" dirty="0">
              <a:latin typeface="Cabin Sketch" pitchFamily="34" charset="0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620717_1216605102718170_10905688978895512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</p:spPr>
      </p:pic>
      <p:pic>
        <p:nvPicPr>
          <p:cNvPr id="3" name="Image 2" descr="460640383_1216605256051488_808259910114109711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308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495684_1216604719384875_12113342505175219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527143_1216604752718205_55630451006586541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641655_1216604682718212_21794135713076690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0"/>
            <a:ext cx="627092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641673_1216605616051452_43813728613955236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660703_1216605332718147_69781804992538420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668214_1216605052718175_33400874166375050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728507_1216604579384889_45117702416550756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00" y="0"/>
            <a:ext cx="499547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730438_1216605572718123_55048733484972611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845937_1216604462718234_75153482370819694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847792_1216604882718192_4673250883881365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879413_1216605472718133_4396490257483034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895311_1216605012718179_28969847761127833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14023_1216603846051629_73021445299723862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38028_1216604972718183_10697311686718927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53476_1216604922718188_89269992505841930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61405_1216605406051473_13275683343423734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091240" cy="681843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62677_1216604802718200_91638700730549079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006861_1216604646051549_67953633577859525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006920_1216605512718129_84265604199559134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113795_1216604846051529_75447987159786080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115157_1216605156051498_43937898687188315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089038_1216604252718255_63141908748232908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apture d’écran 2024-09-24 22241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16000"/>
            <a:ext cx="10357303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436000"/>
            <a:ext cx="10261600" cy="1384995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Cabin Sketch" pitchFamily="34" charset="0"/>
              </a:rPr>
              <a:t>La Folie Marco, grande demeure mi-seigneuriale mi-bourgeoise, est devenue un musée grâce à un legs fait en 1960 à la Ville de Barr. Les bâtiments et les collections qui y sont réunies constituent pour l’amateur comme pour le touriste un complément indispensable à la connaissance de la vie </a:t>
            </a:r>
            <a:r>
              <a:rPr lang="fr-FR" dirty="0" smtClean="0"/>
              <a:t>alsacienne.</a:t>
            </a:r>
            <a:endParaRPr lang="fr-FR" dirty="0"/>
          </a:p>
        </p:txBody>
      </p:sp>
      <p:pic>
        <p:nvPicPr>
          <p:cNvPr id="5" name="Image 4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828000" y="6372000"/>
            <a:ext cx="371475" cy="37147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72000"/>
            <a:ext cx="10261600" cy="954107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/>
            <a:r>
              <a:rPr lang="fr-FR" sz="2800" b="1" dirty="0" smtClean="0">
                <a:latin typeface="Cabin Sketch" pitchFamily="34" charset="0"/>
              </a:rPr>
              <a:t>Musée de </a:t>
            </a:r>
            <a:r>
              <a:rPr lang="fr-FR" sz="2800" b="1" dirty="0" smtClean="0">
                <a:latin typeface="Cabin Sketch" pitchFamily="34" charset="0"/>
              </a:rPr>
              <a:t>la</a:t>
            </a:r>
            <a:r>
              <a:rPr lang="fr-FR" sz="2800" b="1" dirty="0" smtClean="0">
                <a:latin typeface="Cabin Sketch" pitchFamily="34" charset="0"/>
              </a:rPr>
              <a:t> Folie </a:t>
            </a:r>
            <a:r>
              <a:rPr lang="fr-FR" sz="2800" b="1" dirty="0" smtClean="0">
                <a:latin typeface="Cabin Sketch" pitchFamily="34" charset="0"/>
              </a:rPr>
              <a:t>Marco, à Barr</a:t>
            </a:r>
          </a:p>
          <a:p>
            <a:pPr algn="ctr"/>
            <a:endParaRPr lang="fr-FR" sz="2800" b="1" dirty="0">
              <a:latin typeface="Cabin Sketch" pitchFamily="34" charset="0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rr_hotelmarco_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-396000"/>
            <a:ext cx="9120717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0000" y="5436000"/>
            <a:ext cx="9180000" cy="1384995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Cabin Sketch" pitchFamily="34" charset="0"/>
              </a:rPr>
              <a:t>La « Folie Marco » est aujourd’hui un musée présentant du mobilier bourgeois alsacien du 17e au 19e siècle, de la Renaissance à la Restauration, complété par des collections de faïences, de porcelaines, d’étains </a:t>
            </a:r>
            <a:endParaRPr lang="fr-FR" dirty="0" smtClean="0">
              <a:solidFill>
                <a:schemeClr val="bg1"/>
              </a:solidFill>
              <a:latin typeface="Cabin Sketch" pitchFamily="34" charset="0"/>
            </a:endParaRP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Cabin Sketch" pitchFamily="34" charset="0"/>
              </a:rPr>
              <a:t>et </a:t>
            </a:r>
            <a:r>
              <a:rPr lang="fr-FR" dirty="0" smtClean="0">
                <a:solidFill>
                  <a:schemeClr val="bg1"/>
                </a:solidFill>
                <a:latin typeface="Cabin Sketch" pitchFamily="34" charset="0"/>
              </a:rPr>
              <a:t>de souvenirs locaux.</a:t>
            </a:r>
            <a:endParaRPr lang="fr-FR" dirty="0">
              <a:solidFill>
                <a:schemeClr val="bg1"/>
              </a:solidFill>
              <a:latin typeface="Cabin Sketch" pitchFamily="34" charset="0"/>
            </a:endParaRPr>
          </a:p>
        </p:txBody>
      </p:sp>
      <p:pic>
        <p:nvPicPr>
          <p:cNvPr id="4" name="Image 3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16000" y="6372000"/>
            <a:ext cx="371475" cy="371475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846136_8706294729404365_90937347449023341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663308_8706291269404711_91881032903684579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729527_8706292049404633_91228395265350789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860050_8706293176071187_45379848016419442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61387_8706294592737712_4901767852005275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61630_8706291769404661_72322499404565378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61842_8706292646071240_10559932295767513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63220_8706292342737937_29113278017298988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63397_8706292876071217_73476476647023670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089821_8706293839404454_90012622347406314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800" cy="684106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090560_8706293649404473_51627190739670078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113870_8706294329404405_22565667759540792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168272_8706293429404495_42115366950823514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249142_8706294102737761_8625890244719621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196706_8706291502738021_42677675004719400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077431_8706291046071400_11070828709681770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4127" y="5860151"/>
            <a:ext cx="1881337" cy="87730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640078" y="2821788"/>
            <a:ext cx="1410845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5473362" y="4106963"/>
            <a:ext cx="119708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2215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8733587" y="6230663"/>
            <a:ext cx="986224" cy="308441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1300" b="1" dirty="0" smtClean="0">
                <a:solidFill>
                  <a:srgbClr val="FF0000"/>
                </a:solidFill>
              </a:rPr>
              <a:t>25.09.2024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652452" y="6029639"/>
            <a:ext cx="2518951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6328432" y="2396764"/>
            <a:ext cx="2518118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213852" y="288000"/>
            <a:ext cx="7005180" cy="2093545"/>
          </a:xfrm>
          <a:prstGeom prst="rect">
            <a:avLst/>
          </a:prstGeom>
          <a:noFill/>
        </p:spPr>
        <p:txBody>
          <a:bodyPr wrap="square" lIns="107343" tIns="53669" rIns="107343" bIns="53669" rtlCol="0">
            <a:spAutoFit/>
          </a:bodyPr>
          <a:lstStyle/>
          <a:p>
            <a:pPr algn="ctr" defTabSz="1080269"/>
            <a:r>
              <a:rPr lang="en-US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Oliver  </a:t>
            </a:r>
            <a:r>
              <a:rPr lang="en-US" sz="43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Shanti</a:t>
            </a:r>
            <a:r>
              <a:rPr lang="en-US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</a:t>
            </a:r>
          </a:p>
          <a:p>
            <a:pPr algn="ctr" defTabSz="1080269"/>
            <a:r>
              <a:rPr lang="en-US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Tales </a:t>
            </a:r>
            <a:r>
              <a:rPr lang="en-US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From  The  </a:t>
            </a:r>
            <a:r>
              <a:rPr lang="en-US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Heart </a:t>
            </a:r>
            <a:r>
              <a:rPr lang="en-US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Of  Chuang  </a:t>
            </a:r>
            <a:r>
              <a:rPr lang="en-US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Tzu</a:t>
            </a:r>
            <a:endParaRPr lang="fr-FR" sz="4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727980" y="3078283"/>
            <a:ext cx="3420231" cy="1709826"/>
          </a:xfrm>
          <a:prstGeom prst="round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7696675" y="260702"/>
            <a:ext cx="2351408" cy="2351011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  <p:bldP spid="12" grpId="0"/>
      <p:bldP spid="14" grpId="0"/>
      <p:bldP spid="17" grpId="0" animBg="1"/>
    </p:bldLst>
  </p:timing>
</p:sld>
</file>

<file path=ppt/theme/theme1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5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3497</TotalTime>
  <Words>143</Words>
  <Application>Microsoft Office PowerPoint</Application>
  <PresentationFormat>Personnalisé</PresentationFormat>
  <Paragraphs>30</Paragraphs>
  <Slides>45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45</vt:i4>
      </vt:variant>
    </vt:vector>
  </HeadingPairs>
  <TitlesOfParts>
    <vt:vector size="47" baseType="lpstr">
      <vt:lpstr>22_Thème Office</vt:lpstr>
      <vt:lpstr>53_Thème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407</cp:revision>
  <dcterms:created xsi:type="dcterms:W3CDTF">2020-05-12T17:47:43Z</dcterms:created>
  <dcterms:modified xsi:type="dcterms:W3CDTF">2024-09-25T14:22:02Z</dcterms:modified>
</cp:coreProperties>
</file>