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704" r:id="rId2"/>
  </p:sldMasterIdLst>
  <p:notesMasterIdLst>
    <p:notesMasterId r:id="rId57"/>
  </p:notesMasterIdLst>
  <p:sldIdLst>
    <p:sldId id="553" r:id="rId3"/>
    <p:sldId id="554" r:id="rId4"/>
    <p:sldId id="556" r:id="rId5"/>
    <p:sldId id="555" r:id="rId6"/>
    <p:sldId id="557" r:id="rId7"/>
    <p:sldId id="558" r:id="rId8"/>
    <p:sldId id="559" r:id="rId9"/>
    <p:sldId id="560" r:id="rId10"/>
    <p:sldId id="561" r:id="rId11"/>
    <p:sldId id="562" r:id="rId12"/>
    <p:sldId id="563" r:id="rId13"/>
    <p:sldId id="564" r:id="rId14"/>
    <p:sldId id="565" r:id="rId15"/>
    <p:sldId id="566" r:id="rId16"/>
    <p:sldId id="567" r:id="rId17"/>
    <p:sldId id="568" r:id="rId18"/>
    <p:sldId id="569" r:id="rId19"/>
    <p:sldId id="570" r:id="rId20"/>
    <p:sldId id="571" r:id="rId21"/>
    <p:sldId id="572" r:id="rId22"/>
    <p:sldId id="573" r:id="rId23"/>
    <p:sldId id="574" r:id="rId24"/>
    <p:sldId id="575" r:id="rId25"/>
    <p:sldId id="576" r:id="rId26"/>
    <p:sldId id="579" r:id="rId27"/>
    <p:sldId id="578" r:id="rId28"/>
    <p:sldId id="577" r:id="rId29"/>
    <p:sldId id="580" r:id="rId30"/>
    <p:sldId id="581" r:id="rId31"/>
    <p:sldId id="582" r:id="rId32"/>
    <p:sldId id="583" r:id="rId33"/>
    <p:sldId id="584" r:id="rId34"/>
    <p:sldId id="585" r:id="rId35"/>
    <p:sldId id="586" r:id="rId36"/>
    <p:sldId id="588" r:id="rId37"/>
    <p:sldId id="589" r:id="rId38"/>
    <p:sldId id="590" r:id="rId39"/>
    <p:sldId id="591" r:id="rId40"/>
    <p:sldId id="593" r:id="rId41"/>
    <p:sldId id="595" r:id="rId42"/>
    <p:sldId id="596" r:id="rId43"/>
    <p:sldId id="597" r:id="rId44"/>
    <p:sldId id="598" r:id="rId45"/>
    <p:sldId id="599" r:id="rId46"/>
    <p:sldId id="600" r:id="rId47"/>
    <p:sldId id="601" r:id="rId48"/>
    <p:sldId id="602" r:id="rId49"/>
    <p:sldId id="603" r:id="rId50"/>
    <p:sldId id="604" r:id="rId51"/>
    <p:sldId id="605" r:id="rId52"/>
    <p:sldId id="606" r:id="rId53"/>
    <p:sldId id="607" r:id="rId54"/>
    <p:sldId id="592" r:id="rId55"/>
    <p:sldId id="390" r:id="rId56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bFXepVPrh/fIeyDlm4IRQ==" hashData="agUuxoObxcwIiF3VVZ06nhxV9r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23/09/2024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A977D-B3EE-4D06-950F-96BDD6F217AA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69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8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48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1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1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316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4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06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4" y="2126964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4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2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7104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4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83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2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6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0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4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24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419" y="159675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04" y="159675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04" y="153121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424" indent="0">
              <a:buNone/>
              <a:defRPr sz="2400" b="1"/>
            </a:lvl2pPr>
            <a:lvl3pPr marL="1088838" indent="0">
              <a:buNone/>
              <a:defRPr sz="2100" b="1"/>
            </a:lvl3pPr>
            <a:lvl4pPr marL="1633216" indent="0">
              <a:buNone/>
              <a:defRPr sz="1900" b="1"/>
            </a:lvl4pPr>
            <a:lvl5pPr marL="2177639" indent="0">
              <a:buNone/>
              <a:defRPr sz="1900" b="1"/>
            </a:lvl5pPr>
            <a:lvl6pPr marL="2722024" indent="0">
              <a:buNone/>
              <a:defRPr sz="1900" b="1"/>
            </a:lvl6pPr>
            <a:lvl7pPr marL="3266441" indent="0">
              <a:buNone/>
              <a:defRPr sz="1900" b="1"/>
            </a:lvl7pPr>
            <a:lvl8pPr marL="3810844" indent="0">
              <a:buNone/>
              <a:defRPr sz="1900" b="1"/>
            </a:lvl8pPr>
            <a:lvl9pPr marL="435524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04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3430" y="1531217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424" indent="0">
              <a:buNone/>
              <a:defRPr sz="2400" b="1"/>
            </a:lvl2pPr>
            <a:lvl3pPr marL="1088838" indent="0">
              <a:buNone/>
              <a:defRPr sz="2100" b="1"/>
            </a:lvl3pPr>
            <a:lvl4pPr marL="1633216" indent="0">
              <a:buNone/>
              <a:defRPr sz="1900" b="1"/>
            </a:lvl4pPr>
            <a:lvl5pPr marL="2177639" indent="0">
              <a:buNone/>
              <a:defRPr sz="1900" b="1"/>
            </a:lvl5pPr>
            <a:lvl6pPr marL="2722024" indent="0">
              <a:buNone/>
              <a:defRPr sz="1900" b="1"/>
            </a:lvl6pPr>
            <a:lvl7pPr marL="3266441" indent="0">
              <a:buNone/>
              <a:defRPr sz="1900" b="1"/>
            </a:lvl7pPr>
            <a:lvl8pPr marL="3810844" indent="0">
              <a:buNone/>
              <a:defRPr sz="1900" b="1"/>
            </a:lvl8pPr>
            <a:lvl9pPr marL="435524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3430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48" y="274321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29" y="273779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48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424" indent="0">
              <a:buNone/>
              <a:defRPr sz="1500"/>
            </a:lvl2pPr>
            <a:lvl3pPr marL="1088838" indent="0">
              <a:buNone/>
              <a:defRPr sz="1200"/>
            </a:lvl3pPr>
            <a:lvl4pPr marL="1633216" indent="0">
              <a:buNone/>
              <a:defRPr sz="1100"/>
            </a:lvl4pPr>
            <a:lvl5pPr marL="2177639" indent="0">
              <a:buNone/>
              <a:defRPr sz="1100"/>
            </a:lvl5pPr>
            <a:lvl6pPr marL="2722024" indent="0">
              <a:buNone/>
              <a:defRPr sz="1100"/>
            </a:lvl6pPr>
            <a:lvl7pPr marL="3266441" indent="0">
              <a:buNone/>
              <a:defRPr sz="1100"/>
            </a:lvl7pPr>
            <a:lvl8pPr marL="3810844" indent="0">
              <a:buNone/>
              <a:defRPr sz="1100"/>
            </a:lvl8pPr>
            <a:lvl9pPr marL="435524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9800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3255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424" indent="0">
              <a:buNone/>
              <a:defRPr sz="3300"/>
            </a:lvl2pPr>
            <a:lvl3pPr marL="1088838" indent="0">
              <a:buNone/>
              <a:defRPr sz="2900"/>
            </a:lvl3pPr>
            <a:lvl4pPr marL="1633216" indent="0">
              <a:buNone/>
              <a:defRPr sz="2400"/>
            </a:lvl4pPr>
            <a:lvl5pPr marL="2177639" indent="0">
              <a:buNone/>
              <a:defRPr sz="2400"/>
            </a:lvl5pPr>
            <a:lvl6pPr marL="2722024" indent="0">
              <a:buNone/>
              <a:defRPr sz="2400"/>
            </a:lvl6pPr>
            <a:lvl7pPr marL="3266441" indent="0">
              <a:buNone/>
              <a:defRPr sz="2400"/>
            </a:lvl7pPr>
            <a:lvl8pPr marL="3810844" indent="0">
              <a:buNone/>
              <a:defRPr sz="2400"/>
            </a:lvl8pPr>
            <a:lvl9pPr marL="435524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424" indent="0">
              <a:buNone/>
              <a:defRPr sz="1500"/>
            </a:lvl2pPr>
            <a:lvl3pPr marL="1088838" indent="0">
              <a:buNone/>
              <a:defRPr sz="1200"/>
            </a:lvl3pPr>
            <a:lvl4pPr marL="1633216" indent="0">
              <a:buNone/>
              <a:defRPr sz="1100"/>
            </a:lvl4pPr>
            <a:lvl5pPr marL="2177639" indent="0">
              <a:buNone/>
              <a:defRPr sz="1100"/>
            </a:lvl5pPr>
            <a:lvl6pPr marL="2722024" indent="0">
              <a:buNone/>
              <a:defRPr sz="1100"/>
            </a:lvl6pPr>
            <a:lvl7pPr marL="3266441" indent="0">
              <a:buNone/>
              <a:defRPr sz="1100"/>
            </a:lvl7pPr>
            <a:lvl8pPr marL="3810844" indent="0">
              <a:buNone/>
              <a:defRPr sz="1100"/>
            </a:lvl8pPr>
            <a:lvl9pPr marL="435524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536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96" y="27536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65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8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6" y="6344138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5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8" y="275901"/>
            <a:ext cx="9235440" cy="1140091"/>
          </a:xfrm>
          <a:prstGeom prst="rect">
            <a:avLst/>
          </a:prstGeom>
        </p:spPr>
        <p:txBody>
          <a:bodyPr vert="horz" lIns="108404" tIns="54199" rIns="108404" bIns="541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8" y="1596756"/>
            <a:ext cx="9235440" cy="4514439"/>
          </a:xfrm>
          <a:prstGeom prst="rect">
            <a:avLst/>
          </a:prstGeom>
        </p:spPr>
        <p:txBody>
          <a:bodyPr vert="horz" lIns="108404" tIns="54199" rIns="108404" bIns="541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5" y="6341588"/>
            <a:ext cx="2394373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l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721" y="6341588"/>
            <a:ext cx="3249507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ctr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5846" y="6341588"/>
            <a:ext cx="2394373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r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05" r:id="rId1"/>
    <p:sldLayoutId id="2147484706" r:id="rId2"/>
    <p:sldLayoutId id="2147484707" r:id="rId3"/>
    <p:sldLayoutId id="2147484708" r:id="rId4"/>
    <p:sldLayoutId id="2147484709" r:id="rId5"/>
    <p:sldLayoutId id="2147484710" r:id="rId6"/>
    <p:sldLayoutId id="2147484711" r:id="rId7"/>
    <p:sldLayoutId id="2147484712" r:id="rId8"/>
    <p:sldLayoutId id="2147484713" r:id="rId9"/>
    <p:sldLayoutId id="2147484714" r:id="rId10"/>
    <p:sldLayoutId id="2147484715" r:id="rId11"/>
  </p:sldLayoutIdLst>
  <p:transition spd="med" advTm="4000">
    <p:random/>
  </p:transition>
  <p:txStyles>
    <p:titleStyle>
      <a:lvl1pPr algn="ctr" defTabSz="1088838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320" indent="-408320" algn="l" defTabSz="1088838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48" indent="-340256" algn="l" defTabSz="1088838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016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421" indent="-272223" algn="l" defTabSz="1088838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828" indent="-272223" algn="l" defTabSz="1088838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223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635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3056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469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42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838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216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639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02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441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84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243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gif"/><Relationship Id="rId5" Type="http://schemas.openxmlformats.org/officeDocument/2006/relationships/image" Target="../media/image69.jpeg"/><Relationship Id="rId4" Type="http://schemas.openxmlformats.org/officeDocument/2006/relationships/image" Target="../media/image6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3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080000">
            <a:off x="4932000" y="1368000"/>
            <a:ext cx="4528730" cy="4415434"/>
          </a:xfrm>
          <a:prstGeom prst="rect">
            <a:avLst/>
          </a:prstGeom>
          <a:noFill/>
        </p:spPr>
        <p:txBody>
          <a:bodyPr wrap="none" lIns="90886" tIns="45441" rIns="90886" bIns="45441" rtlCol="0">
            <a:prstTxWarp prst="textArchUp">
              <a:avLst/>
            </a:prstTxWarp>
            <a:spAutoFit/>
          </a:bodyPr>
          <a:lstStyle/>
          <a:p>
            <a:pPr defTabSz="1088838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82680" y="5616000"/>
            <a:ext cx="9640124" cy="1260029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0886" tIns="45441" rIns="90886" bIns="45441" rtlCol="0">
            <a:prstTxWarp prst="textPlain">
              <a:avLst/>
            </a:prstTxWarp>
            <a:spAutoFit/>
          </a:bodyPr>
          <a:lstStyle/>
          <a:p>
            <a:pPr defTabSz="1088838"/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roadway" pitchFamily="82" charset="0"/>
              </a:rPr>
              <a:t>Journée  du  patrimoine</a:t>
            </a:r>
            <a:endParaRPr lang="fr-FR" sz="5900" dirty="0">
              <a:ln w="25400">
                <a:solidFill>
                  <a:schemeClr val="tx1"/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8272" y="2304000"/>
            <a:ext cx="3330604" cy="2584701"/>
          </a:xfrm>
          <a:prstGeom prst="rect">
            <a:avLst/>
          </a:prstGeom>
          <a:solidFill>
            <a:schemeClr val="bg1">
              <a:lumMod val="85000"/>
              <a:alpha val="63000"/>
            </a:schemeClr>
          </a:solidFill>
          <a:effectLst>
            <a:softEdge rad="63500"/>
          </a:effectLst>
        </p:spPr>
        <p:txBody>
          <a:bodyPr wrap="square" lIns="121337" tIns="60652" rIns="121337" bIns="60652">
            <a:spAutoFit/>
          </a:bodyPr>
          <a:lstStyle/>
          <a:p>
            <a:pPr algn="ctr" defTabSz="1088838"/>
            <a:r>
              <a:rPr lang="fr-FR" sz="3200" b="1" dirty="0" smtClean="0">
                <a:latin typeface="Chiller" pitchFamily="82" charset="0"/>
              </a:rPr>
              <a:t>    La </a:t>
            </a:r>
          </a:p>
          <a:p>
            <a:pPr algn="ctr" defTabSz="1088838"/>
            <a:r>
              <a:rPr lang="fr-FR" sz="3200" b="1" dirty="0" smtClean="0">
                <a:latin typeface="Chiller" pitchFamily="82" charset="0"/>
              </a:rPr>
              <a:t>photographie </a:t>
            </a:r>
          </a:p>
          <a:p>
            <a:pPr algn="ctr" defTabSz="1088838"/>
            <a:r>
              <a:rPr lang="fr-FR" sz="3200" b="1" dirty="0" smtClean="0">
                <a:latin typeface="Chiller" pitchFamily="82" charset="0"/>
              </a:rPr>
              <a:t>est le seul langage </a:t>
            </a:r>
          </a:p>
          <a:p>
            <a:pPr algn="ctr" defTabSz="1088838"/>
            <a:r>
              <a:rPr lang="fr-FR" sz="3200" b="1" dirty="0" smtClean="0">
                <a:latin typeface="Chiller" pitchFamily="82" charset="0"/>
              </a:rPr>
              <a:t>qui peut être compris partout dans le monde.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56000" y="144000"/>
            <a:ext cx="1800933" cy="1476764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0886" tIns="45441" rIns="90886" bIns="45441" rtlCol="0">
            <a:spAutoFit/>
          </a:bodyPr>
          <a:lstStyle/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Photos  prises par différents</a:t>
            </a:r>
          </a:p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visiteurs </a:t>
            </a:r>
          </a:p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rgbClr val="FFFF00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72000" y="3384000"/>
            <a:ext cx="1979861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931000" y="2160000"/>
            <a:ext cx="667170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25400">
                  <a:solidFill>
                    <a:prstClr val="black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roadway" pitchFamily="82" charset="0"/>
              </a:rPr>
              <a:t>2</a:t>
            </a: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2872110" y="4860429"/>
            <a:ext cx="2892138" cy="954107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fr-FR" sz="2800" b="1" dirty="0" smtClean="0">
                <a:latin typeface="Cabin Sketch" pitchFamily="34" charset="0"/>
              </a:rPr>
              <a:t>L'Ancienne Forge </a:t>
            </a:r>
            <a:endParaRPr lang="fr-FR" sz="2800" b="1" dirty="0" smtClean="0">
              <a:latin typeface="Cabin Sketch" pitchFamily="34" charset="0"/>
            </a:endParaRPr>
          </a:p>
          <a:p>
            <a:pPr algn="ctr"/>
            <a:r>
              <a:rPr lang="fr-FR" sz="2800" b="1" dirty="0" smtClean="0">
                <a:latin typeface="Cabin Sketch" pitchFamily="34" charset="0"/>
              </a:rPr>
              <a:t>de </a:t>
            </a:r>
            <a:r>
              <a:rPr lang="fr-FR" sz="2800" b="1" dirty="0" smtClean="0">
                <a:latin typeface="Cabin Sketch" pitchFamily="34" charset="0"/>
              </a:rPr>
              <a:t>Lutzelhouse</a:t>
            </a:r>
            <a:endParaRPr lang="fr-FR" sz="2800" b="1" dirty="0">
              <a:latin typeface="Cabin Sketch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007991" y="108000"/>
            <a:ext cx="2199641" cy="954107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fr-FR" sz="2800" b="1" dirty="0" smtClean="0">
                <a:latin typeface="Cabin Sketch" pitchFamily="34" charset="0"/>
              </a:rPr>
              <a:t>L'église de</a:t>
            </a:r>
          </a:p>
          <a:p>
            <a:pPr algn="ctr"/>
            <a:r>
              <a:rPr lang="fr-FR" sz="2800" b="1" dirty="0" smtClean="0">
                <a:latin typeface="Cabin Sketch" pitchFamily="34" charset="0"/>
              </a:rPr>
              <a:t> </a:t>
            </a:r>
            <a:r>
              <a:rPr lang="fr-FR" sz="2800" b="1" dirty="0" smtClean="0">
                <a:latin typeface="Cabin Sketch" pitchFamily="34" charset="0"/>
              </a:rPr>
              <a:t>Blancherupt</a:t>
            </a:r>
            <a:endParaRPr lang="fr-FR" sz="2800" b="1" dirty="0">
              <a:latin typeface="Cabin Sketch" pitchFamily="34" charset="0"/>
            </a:endParaRPr>
          </a:p>
        </p:txBody>
      </p:sp>
      <p:pic>
        <p:nvPicPr>
          <p:cNvPr id="12" name="Oliver Shanti - Sacral Nirvana 1.wav">
            <a:hlinkClick r:id="" action="ppaction://media"/>
          </p:cNvPr>
          <p:cNvPicPr>
            <a:picLocks noRot="1" noChangeAspect="1"/>
          </p:cNvPicPr>
          <p:nvPr>
            <a:wavAudioFile r:embed="rId1" name="Oliver Shanti - Sacral Nirvana 1.wav"/>
          </p:nvPr>
        </p:nvPicPr>
        <p:blipFill>
          <a:blip r:embed="rId6" cstate="print"/>
          <a:stretch>
            <a:fillRect/>
          </a:stretch>
        </p:blipFill>
        <p:spPr>
          <a:xfrm>
            <a:off x="4698752" y="320424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6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6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4" grpId="0" animBg="1"/>
      <p:bldP spid="5" grpId="0"/>
      <p:bldP spid="7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23 14042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828000"/>
            <a:ext cx="10260000" cy="76918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180000">
            <a:off x="4345020" y="2232000"/>
            <a:ext cx="6119828" cy="52322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abin Sketch" pitchFamily="34" charset="0"/>
              </a:rPr>
              <a:t>L'Ancienne  Forge  de  Lutzelhouse</a:t>
            </a:r>
            <a:endParaRPr lang="fr-FR" sz="2800" b="1" dirty="0">
              <a:solidFill>
                <a:schemeClr val="bg1"/>
              </a:solidFill>
              <a:latin typeface="Cabin Sketch" pitchFamily="34" charset="0"/>
            </a:endParaRPr>
          </a:p>
        </p:txBody>
      </p:sp>
      <p:sp>
        <p:nvSpPr>
          <p:cNvPr id="5" name="Rectangle à coins arrondis 4"/>
          <p:cNvSpPr/>
          <p:nvPr/>
        </p:nvSpPr>
        <p:spPr>
          <a:xfrm rot="240000">
            <a:off x="4572000" y="180000"/>
            <a:ext cx="4899601" cy="144945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Le métier ancestral du forgeron au </a:t>
            </a:r>
            <a:endParaRPr lang="fr-FR" b="1" dirty="0" smtClean="0">
              <a:solidFill>
                <a:schemeClr val="bg1"/>
              </a:solidFill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XIXe siècle; </a:t>
            </a:r>
            <a:r>
              <a:rPr lang="fr-FR" b="1" dirty="0" smtClean="0">
                <a:solidFill>
                  <a:schemeClr val="bg1"/>
                </a:solidFill>
              </a:rPr>
              <a:t>Ancienne forge </a:t>
            </a:r>
            <a:r>
              <a:rPr lang="fr-FR" b="1" dirty="0" smtClean="0">
                <a:solidFill>
                  <a:schemeClr val="bg1"/>
                </a:solidFill>
              </a:rPr>
              <a:t>Lutzelhouse.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6" name="Image 5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4000" y="6300589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23 14012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0"/>
            <a:ext cx="10248876" cy="6948000"/>
          </a:xfrm>
          <a:prstGeom prst="rect">
            <a:avLst/>
          </a:prstGeom>
        </p:spPr>
      </p:pic>
      <p:pic>
        <p:nvPicPr>
          <p:cNvPr id="3" name="Image 2" descr="ancienne-forge-lutzelhouse-2024-09-21t100000.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3492277"/>
            <a:ext cx="3545813" cy="334826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4000" y="6300589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'Ancienne Forge de Lutzelhou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2568" y="0"/>
            <a:ext cx="7387781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324000"/>
            <a:ext cx="3042568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900" b="1" dirty="0" smtClean="0">
                <a:solidFill>
                  <a:schemeClr val="bg1"/>
                </a:solidFill>
              </a:rPr>
              <a:t>Découvrez cette ancienne forge du XIXème siècle entièrement restaurée où le temps est resté figé et plongez-vous dans le travail quotidien du forgeron. Présentation de ce métier d’un autre temps et de ses outils de travail.</a:t>
            </a:r>
            <a:endParaRPr lang="fr-FR" sz="2900" b="1" dirty="0">
              <a:solidFill>
                <a:schemeClr val="bg1"/>
              </a:solidFill>
            </a:endParaRPr>
          </a:p>
        </p:txBody>
      </p:sp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4000" y="6300589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'Ancienne Forge de Lutzelhous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0"/>
            <a:ext cx="6494182" cy="6840538"/>
          </a:xfrm>
          <a:prstGeom prst="rect">
            <a:avLst/>
          </a:prstGeom>
        </p:spPr>
      </p:pic>
      <p:pic>
        <p:nvPicPr>
          <p:cNvPr id="5" name="Image 4" descr="1eb7eb28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72000" y="0"/>
            <a:ext cx="6552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000" y="0"/>
            <a:ext cx="729087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'Ancienne Forge de Lutzelhous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9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864000"/>
            <a:ext cx="10260000" cy="5104350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8000" y="684000"/>
            <a:ext cx="10476000" cy="5472000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0"/>
            <a:ext cx="5328592" cy="68383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54418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9386673" cy="6840538"/>
          </a:xfrm>
          <a:prstGeom prst="rect">
            <a:avLst/>
          </a:prstGeom>
        </p:spPr>
      </p:pic>
      <p:pic>
        <p:nvPicPr>
          <p:cNvPr id="3" name="Image 2" descr="6e29ec58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68000" y="720000"/>
            <a:ext cx="7812000" cy="6228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364453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717116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80148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0"/>
            <a:ext cx="750749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83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58300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0"/>
            <a:ext cx="740488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0931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928317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0"/>
            <a:ext cx="89440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Ancienne Forge de Lutzelhous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608" cy="690916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ancherupt-Kirch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68192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4986784" cy="6840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/>
              <a:t>En 1859, suite à la décision de Monseigneur </a:t>
            </a:r>
            <a:r>
              <a:rPr lang="fr-FR" sz="2800" b="1" dirty="0" err="1" smtClean="0"/>
              <a:t>Raess</a:t>
            </a:r>
            <a:r>
              <a:rPr lang="fr-FR" sz="2800" b="1" dirty="0" smtClean="0"/>
              <a:t>, une église est construite à Blancherupt, afin d’éviter aux fidèles de se rendre jusqu’à </a:t>
            </a:r>
            <a:r>
              <a:rPr lang="fr-FR" sz="2800" b="1" dirty="0" err="1" smtClean="0"/>
              <a:t>Steige</a:t>
            </a:r>
            <a:r>
              <a:rPr lang="fr-FR" sz="2800" b="1" dirty="0" smtClean="0"/>
              <a:t> ou </a:t>
            </a:r>
            <a:r>
              <a:rPr lang="fr-FR" sz="2800" b="1" dirty="0" err="1" smtClean="0"/>
              <a:t>Colroy</a:t>
            </a:r>
            <a:r>
              <a:rPr lang="fr-FR" sz="2800" b="1" dirty="0" smtClean="0"/>
              <a:t>-la-Roche. L’édifice est bâti selon les plans de l’architecte Eugène </a:t>
            </a:r>
            <a:r>
              <a:rPr lang="fr-FR" sz="2800" b="1" dirty="0" err="1" smtClean="0"/>
              <a:t>Petiti</a:t>
            </a:r>
            <a:r>
              <a:rPr lang="fr-FR" sz="2800" b="1" dirty="0" smtClean="0"/>
              <a:t>, originaire de Strasbourg.</a:t>
            </a:r>
            <a:br>
              <a:rPr lang="fr-FR" sz="2800" b="1" dirty="0" smtClean="0"/>
            </a:br>
            <a:r>
              <a:rPr lang="fr-FR" sz="2800" b="1" dirty="0" smtClean="0"/>
              <a:t>Elle fut construite en 1861.</a:t>
            </a:r>
            <a:br>
              <a:rPr lang="fr-FR" sz="2800" b="1" dirty="0" smtClean="0"/>
            </a:br>
            <a:r>
              <a:rPr lang="fr-FR" sz="2800" b="1" dirty="0" smtClean="0"/>
              <a:t>La tour-porche de 1901 remplace un clocher en bois datant de 1860.</a:t>
            </a:r>
            <a:br>
              <a:rPr lang="fr-FR" sz="2800" b="1" dirty="0" smtClean="0"/>
            </a:br>
            <a:r>
              <a:rPr lang="fr-FR" sz="2800" b="1" dirty="0" smtClean="0"/>
              <a:t>Les vitraux sont issus de l’atelier d’Ott Frères, datant du début du XXème siècle.</a:t>
            </a:r>
            <a:endParaRPr lang="fr-FR" sz="2800" b="1" dirty="0"/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82728" y="6300589"/>
            <a:ext cx="371475" cy="3714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274817" y="108000"/>
            <a:ext cx="4932816" cy="52322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fr-FR" sz="2800" b="1" dirty="0" smtClean="0">
                <a:latin typeface="Cabin Sketch" pitchFamily="34" charset="0"/>
              </a:rPr>
              <a:t>L'église de </a:t>
            </a:r>
            <a:r>
              <a:rPr lang="fr-FR" sz="2800" b="1" dirty="0" smtClean="0">
                <a:latin typeface="Cabin Sketch" pitchFamily="34" charset="0"/>
              </a:rPr>
              <a:t>Blancherupt</a:t>
            </a:r>
            <a:endParaRPr lang="fr-FR" sz="2800" b="1" dirty="0">
              <a:latin typeface="Cabin Sketch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5002812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944000" y="8287"/>
            <a:ext cx="10261600" cy="682396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30800" y="0"/>
            <a:ext cx="5130800" cy="6840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/>
              <a:t>Cette église orientée au nord </a:t>
            </a:r>
            <a:endParaRPr lang="fr-FR" sz="2800" b="1" dirty="0" smtClean="0"/>
          </a:p>
          <a:p>
            <a:pPr algn="ctr"/>
            <a:r>
              <a:rPr lang="fr-FR" sz="2800" b="1" dirty="0" smtClean="0"/>
              <a:t>est </a:t>
            </a:r>
            <a:r>
              <a:rPr lang="fr-FR" sz="2800" b="1" dirty="0" smtClean="0"/>
              <a:t>construite selon un plan allongé. Elle se compose d'une tour- porche hors œuvre ouvrant sur une nef à trois travées et se terminant par un chevet semi-circulaire à trois pans coupés. </a:t>
            </a:r>
            <a:endParaRPr lang="fr-FR" sz="2800" b="1" dirty="0" smtClean="0"/>
          </a:p>
          <a:p>
            <a:pPr algn="ctr"/>
            <a:r>
              <a:rPr lang="fr-FR" sz="2800" b="1" dirty="0" smtClean="0"/>
              <a:t>La </a:t>
            </a:r>
            <a:r>
              <a:rPr lang="fr-FR" sz="2800" b="1" dirty="0" smtClean="0"/>
              <a:t>sacristie est accolée sur le flanc est du chevet. </a:t>
            </a:r>
            <a:endParaRPr lang="fr-FR" sz="2800" b="1" dirty="0" smtClean="0"/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82728" y="6300589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34829_996063468876530_5491259322669305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0"/>
            <a:ext cx="472424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36653_996065278876349_36622995249776477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47627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88297_996064875543056_1841115883905967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8000" y="0"/>
            <a:ext cx="353997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21682_996065368876340_83990844110172647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-1"/>
            <a:ext cx="4908087" cy="6840539"/>
          </a:xfrm>
          <a:prstGeom prst="rect">
            <a:avLst/>
          </a:prstGeom>
        </p:spPr>
      </p:pic>
      <p:pic>
        <p:nvPicPr>
          <p:cNvPr id="4" name="Image 3" descr="5b5f2ffe7e12b018b8f8c2023626635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25800" y="432000"/>
            <a:ext cx="3810000" cy="6408538"/>
          </a:xfrm>
          <a:prstGeom prst="rect">
            <a:avLst/>
          </a:prstGeom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24180_996064372209773_74641470688246068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6139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25016_996065062209704_50987064294751909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0"/>
            <a:ext cx="997708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40380_996064165543127_87732135370380217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41377_996064452209765_4100088329039674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6000" y="0"/>
            <a:ext cx="875588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60221_996064662209744_9138830186612540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631434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20279_996064542209756_4841351770706781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6045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45602_996065102209700_6991833067943645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6000" y="0"/>
            <a:ext cx="481402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46581_996065165543027_8495609417636894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84000" y="0"/>
            <a:ext cx="3467298" cy="6840538"/>
          </a:xfrm>
          <a:prstGeom prst="rect">
            <a:avLst/>
          </a:prstGeom>
        </p:spPr>
      </p:pic>
      <p:pic>
        <p:nvPicPr>
          <p:cNvPr id="3" name="Image 2" descr="1259737_aa91f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8000" y="0"/>
            <a:ext cx="3708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46991_996064715543072_8432221650059829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0"/>
            <a:ext cx="5235106" cy="6840538"/>
          </a:xfrm>
          <a:prstGeom prst="rect">
            <a:avLst/>
          </a:prstGeom>
        </p:spPr>
      </p:pic>
      <p:pic>
        <p:nvPicPr>
          <p:cNvPr id="5" name="Image 4" descr="8f787018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-60000">
            <a:off x="2568141" y="-252116"/>
            <a:ext cx="5580000" cy="74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98453_996064488876428_4520103239580987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699445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19686_996064252209785_2007086527871496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8000" y="0"/>
            <a:ext cx="432236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34124_996064832209727_18647646893491943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62621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46478_996065245543019_725824562036830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68000"/>
            <a:ext cx="10260000" cy="4136063"/>
          </a:xfrm>
          <a:prstGeom prst="rect">
            <a:avLst/>
          </a:prstGeom>
        </p:spPr>
      </p:pic>
      <p:pic>
        <p:nvPicPr>
          <p:cNvPr id="3" name="Image 2" descr="2592035_0a18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20000">
            <a:off x="3762648" y="2268141"/>
            <a:ext cx="2016224" cy="1656184"/>
          </a:xfrm>
          <a:prstGeom prst="rect">
            <a:avLst/>
          </a:prstGeom>
        </p:spPr>
      </p:pic>
      <p:pic>
        <p:nvPicPr>
          <p:cNvPr id="4" name="Image 3" descr="2592035_0a186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-120000">
            <a:off x="8026662" y="2016724"/>
            <a:ext cx="1692000" cy="2268000"/>
          </a:xfrm>
          <a:prstGeom prst="rect">
            <a:avLst/>
          </a:prstGeom>
        </p:spPr>
      </p:pic>
      <p:pic>
        <p:nvPicPr>
          <p:cNvPr id="6" name="Image 5" descr="2592035_0a186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180000">
            <a:off x="351102" y="2076391"/>
            <a:ext cx="1512000" cy="2052000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50087_996065222209688_7079163611136263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96000" y="0"/>
            <a:ext cx="408294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55279_996064595543084_3299890637649606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1953_996064005543143_1082907808998586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538625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90395_996065452209665_3263199968986282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48525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69628_996064912209719_5186449501632130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84000" y="0"/>
            <a:ext cx="3518602" cy="6840538"/>
          </a:xfrm>
          <a:prstGeom prst="rect">
            <a:avLst/>
          </a:prstGeom>
        </p:spPr>
      </p:pic>
      <p:pic>
        <p:nvPicPr>
          <p:cNvPr id="4" name="Image 3" descr="1259737_aa91f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8000" y="0"/>
            <a:ext cx="3708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60845355_996064768876400_5841066755643132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864000" y="0"/>
            <a:ext cx="4933738" cy="6840538"/>
          </a:xfrm>
          <a:prstGeom prst="rect">
            <a:avLst/>
          </a:prstGeom>
        </p:spPr>
      </p:pic>
      <p:pic>
        <p:nvPicPr>
          <p:cNvPr id="3" name="Image 2" descr="460845355_996064768876400_5841066755643132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32000" y="0"/>
            <a:ext cx="4933738" cy="6840538"/>
          </a:xfrm>
          <a:prstGeom prst="rect">
            <a:avLst/>
          </a:prstGeom>
        </p:spPr>
      </p:pic>
      <p:pic>
        <p:nvPicPr>
          <p:cNvPr id="2" name="Image 1" descr="461113723_996065412209669_15595848770968071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0000" y="0"/>
            <a:ext cx="452330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11763_996064962209714_69533426828843781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977219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7" y="5860151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78" y="2821788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2" y="4106963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2213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3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23.09.2024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3852" y="727896"/>
            <a:ext cx="628510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Oliver  </a:t>
            </a:r>
            <a:r>
              <a:rPr lang="en-US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Shanti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80269"/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Sacral 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Nirvana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0" y="3078283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2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5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2993</TotalTime>
  <Words>203</Words>
  <Application>Microsoft Office PowerPoint</Application>
  <PresentationFormat>Personnalisé</PresentationFormat>
  <Paragraphs>30</Paragraphs>
  <Slides>54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56" baseType="lpstr">
      <vt:lpstr>22_Thème Office</vt:lpstr>
      <vt:lpstr>53_Thème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362</cp:revision>
  <dcterms:created xsi:type="dcterms:W3CDTF">2020-05-12T17:47:43Z</dcterms:created>
  <dcterms:modified xsi:type="dcterms:W3CDTF">2024-09-23T18:53:33Z</dcterms:modified>
</cp:coreProperties>
</file>