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2" r:id="rId3"/>
    <p:sldId id="258" r:id="rId4"/>
    <p:sldId id="259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81" autoAdjust="0"/>
    <p:restoredTop sz="94660"/>
  </p:normalViewPr>
  <p:slideViewPr>
    <p:cSldViewPr snapToGrid="0">
      <p:cViewPr varScale="1">
        <p:scale>
          <a:sx n="81" d="100"/>
          <a:sy n="81" d="100"/>
        </p:scale>
        <p:origin x="49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F78B2-8952-412B-8D43-E9636D25E134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01E5E-6C66-488F-B840-06F19F71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00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01E5E-6C66-488F-B840-06F19F71559A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675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D5C7E-B638-5CDE-49A4-82A7ED96F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64DCEF-7A77-D74D-4FE8-0D4DE7180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3D2D62-AA3E-F4A3-D1B8-7452B233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4EBCC-EF9B-9DDB-D4C1-CF3A42A5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4F726C-0506-77DA-E2FF-53A4601AF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13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D0DE5-D9EA-48B9-666E-79D3C3F61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31B7A2-2EB5-B94C-91BA-31100FB5F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BC8C75-D34E-0B2B-DA1F-0C0FEA5D1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F73FD-21B1-C3B3-65DE-B9E55D1E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4F7B94-F782-937B-529D-ABAB613E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3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31719-2CCB-F163-DA88-6C28D48A6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729963-E935-042D-4D41-4C6DF3D5C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5BD8E9-87EF-433E-972E-8B65BC80D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8415B6-7B1A-1538-9A29-1B599FA79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216F09-2604-BFFC-3231-5DEAE0A4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9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955E3-FAC8-73D1-5108-CCD936AB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BAE665-1C04-09B5-AB17-0C665C12E0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EE7730-CB50-F417-BB96-B8D651A2F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5FDE66-0474-8FFF-0C97-7F96FBB04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256288-DCA9-602E-7E54-D28E7FDA0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01BD4-DE9B-C60E-3580-D55F0DF7E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8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24B36-3790-6DB1-57B4-8E62F2B14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E36C69-1363-CF91-90A8-1D85617F5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77E0F5-351D-122C-D756-13E72A8D7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4B203-7C00-9F7E-DD92-44B03BDFD1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A0CB72-0FF9-B79F-E772-27FF509F4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172230-E076-D943-D80A-4AB7E17E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25EA0ED-5671-C7FC-D1DC-335AE3032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AC8755-A510-CD0E-28F0-F6B3345F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00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7E869-3DD6-E6BD-4B93-01E3CC50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BC3D72-B878-2101-BFEE-9429533D2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529A53-42E3-349A-7E81-755C8A36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130E9D-AEF6-7E8C-E21F-6539364B7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83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AD74A9-6269-81B6-888F-6F881511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8FF284-E136-D522-3664-8E5552629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1D882-40CC-A1B0-3EAD-A11C3C0EA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95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BC861-81A7-6A21-C454-D60CFE215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096254-EA11-736E-5359-49D5A8AD2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C146C2-6921-EA87-9BC9-6D0918089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43DB7-62CC-66C2-B04E-DBDD51BD6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B61C24-7FB3-162F-E1E3-3594DA16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6AC909-B937-9F03-1A4E-A15B6867A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7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95AF5-BE20-E0A1-5B1F-0F0C61057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F14E01-6A2A-C466-F1C4-A4A785905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F06E71-8F3B-9EDB-0D40-021A1D00B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43A8F2-36E4-43F9-6F4C-324F5D26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F9BDAA-79BC-90F9-024F-750D8A33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D19F36-613D-276B-9B21-0CDF44A8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21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8893E-FDF9-42D4-547B-739E2973C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A5DE1B-6F09-7FCB-D7D2-83379E638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EC1B1-5688-5CF2-6D50-52DE204E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F88AC-33CC-4429-2B9B-2B59D702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4EFF12-9512-750D-55B2-2D07DAE37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2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E247BC-5E1D-687B-7ACD-B6D757DE7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EF91EA-DA02-823F-865C-B6BEA82EC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BF5A3C-1ECA-3AD4-C9F7-4A83A3A9D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CC93B0-202A-57D8-C6F3-3636D22AB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CAE41E-FA57-483B-F76E-BA71E1932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7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24685AD-640D-E4A2-5E5C-1C1C30553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DDC53D-143C-19D9-6F42-0E8B0066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E2D52A-77FC-06CF-6747-32741C172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FA3CD-CA82-42F5-ADE5-DDDA7BC9052B}" type="datetimeFigureOut">
              <a:rPr lang="fr-FR" smtClean="0"/>
              <a:t>26/02/2025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A4C7F5-EC2D-CDF5-439A-4636F8207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6588F2-59E3-0640-C58C-458135367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77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gentleman&#10;&#10;Le contenu généré par l’IA peut être incorrect.">
            <a:extLst>
              <a:ext uri="{FF2B5EF4-FFF2-40B4-BE49-F238E27FC236}">
                <a16:creationId xmlns:a16="http://schemas.microsoft.com/office/drawing/2014/main" id="{2EA2C0B7-CC86-012E-140A-63342B3DFC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422" y="189000"/>
            <a:ext cx="446896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9B3F2-37F9-C102-8F15-74BE60722FB9}"/>
              </a:ext>
            </a:extLst>
          </p:cNvPr>
          <p:cNvSpPr txBox="1"/>
          <p:nvPr/>
        </p:nvSpPr>
        <p:spPr>
          <a:xfrm>
            <a:off x="3875314" y="189000"/>
            <a:ext cx="4085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Rafael Romero Barros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2C022E5-96F6-5AEE-BC0D-852E23CECB31}"/>
              </a:ext>
            </a:extLst>
          </p:cNvPr>
          <p:cNvSpPr txBox="1"/>
          <p:nvPr/>
        </p:nvSpPr>
        <p:spPr>
          <a:xfrm>
            <a:off x="7841672" y="5714893"/>
            <a:ext cx="3582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Cliquer Gauche PPS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En Manuel –Merci -</a:t>
            </a:r>
          </a:p>
        </p:txBody>
      </p:sp>
    </p:spTree>
    <p:extLst>
      <p:ext uri="{BB962C8B-B14F-4D97-AF65-F5344CB8AC3E}">
        <p14:creationId xmlns:p14="http://schemas.microsoft.com/office/powerpoint/2010/main" val="127697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  <p:sndAc>
          <p:stSnd>
            <p:snd r:embed="rId2" name="Richard CLAYDERMAN  - Murmures.wav"/>
          </p:stSnd>
        </p:sndAc>
      </p:transition>
    </mc:Choice>
    <mc:Fallback>
      <p:transition spd="slow">
        <p:fade/>
        <p:sndAc>
          <p:stSnd>
            <p:snd r:embed="rId2" name="Richard CLAYDERMAN  - Murmu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71402-8528-339D-282D-60E21CAB1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5D43EF-97B9-1D5D-3776-8DE1E1D3236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Rafael Romero Barros est un peintre espagnol connu comme paysagiste et peintre de scènes de genre de la campagne espagnole. Il occupa aussi les postes de conservateur-restaurateur dans l'actuel musée des beaux-arts de Cordoue puis de conservateur dans l'actuel musée archéologique et ethnologique de la ville. Wikipédia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Date/Lieu de naissance : 30 mai 1832, </a:t>
            </a:r>
            <a:r>
              <a:rPr lang="fr-FR" sz="3200" b="1" dirty="0" err="1">
                <a:solidFill>
                  <a:srgbClr val="FFFF00"/>
                </a:solidFill>
              </a:rPr>
              <a:t>Moguer</a:t>
            </a:r>
            <a:r>
              <a:rPr lang="fr-FR" sz="3200" b="1" dirty="0">
                <a:solidFill>
                  <a:srgbClr val="FFFF00"/>
                </a:solidFill>
              </a:rPr>
              <a:t>, Espagne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Date de décès : 2 décembre 1895, Cordoue, Espagne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Périodes : </a:t>
            </a:r>
            <a:r>
              <a:rPr lang="fr-FR" sz="3200" b="1" dirty="0" err="1">
                <a:solidFill>
                  <a:srgbClr val="FFFF00"/>
                </a:solidFill>
              </a:rPr>
              <a:t>Costumbrismo</a:t>
            </a:r>
            <a:r>
              <a:rPr lang="fr-FR" sz="3200" b="1" dirty="0">
                <a:solidFill>
                  <a:srgbClr val="FFFF00"/>
                </a:solidFill>
              </a:rPr>
              <a:t>, Orientalisme</a:t>
            </a: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Petit-enfant : Rafael Romero de Torres </a:t>
            </a:r>
            <a:r>
              <a:rPr lang="fr-FR" sz="3200" b="1" dirty="0" err="1">
                <a:solidFill>
                  <a:srgbClr val="FFFF00"/>
                </a:solidFill>
              </a:rPr>
              <a:t>Pellicer</a:t>
            </a:r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Enfants : Rafael Romero de Torres, Enrique Romero de Torres, Julio Romero de Torres, María de los </a:t>
            </a:r>
            <a:r>
              <a:rPr lang="fr-FR" sz="3200" b="1" dirty="0" err="1">
                <a:solidFill>
                  <a:srgbClr val="FFFF00"/>
                </a:solidFill>
              </a:rPr>
              <a:t>Ángeles</a:t>
            </a:r>
            <a:r>
              <a:rPr lang="fr-FR" sz="3200" b="1" dirty="0">
                <a:solidFill>
                  <a:srgbClr val="FFFF00"/>
                </a:solidFill>
              </a:rPr>
              <a:t> Romero de Torres</a:t>
            </a:r>
          </a:p>
        </p:txBody>
      </p:sp>
    </p:spTree>
    <p:extLst>
      <p:ext uri="{BB962C8B-B14F-4D97-AF65-F5344CB8AC3E}">
        <p14:creationId xmlns:p14="http://schemas.microsoft.com/office/powerpoint/2010/main" val="133665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EDBAA9-9CD7-1F5D-910D-757FD3B0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Aliments naturels, nature morte, Photographie de nature morte&#10;&#10;Le contenu généré par l’IA peut être incorrect.">
            <a:extLst>
              <a:ext uri="{FF2B5EF4-FFF2-40B4-BE49-F238E27FC236}">
                <a16:creationId xmlns:a16="http://schemas.microsoft.com/office/drawing/2014/main" id="{3C566AA7-775A-52D4-47C3-456B0DF0B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018" y="189000"/>
            <a:ext cx="501354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A0747-4E40-E874-81D5-3D3339661A98}"/>
              </a:ext>
            </a:extLst>
          </p:cNvPr>
          <p:cNvSpPr txBox="1"/>
          <p:nvPr/>
        </p:nvSpPr>
        <p:spPr>
          <a:xfrm>
            <a:off x="1199408" y="3013501"/>
            <a:ext cx="3313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Nature morte d'oranges (1863)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762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4AA36-1A26-928C-3274-960E5209B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aysage, peinture, plein air&#10;&#10;Le contenu généré par l’IA peut être incorrect.">
            <a:extLst>
              <a:ext uri="{FF2B5EF4-FFF2-40B4-BE49-F238E27FC236}">
                <a16:creationId xmlns:a16="http://schemas.microsoft.com/office/drawing/2014/main" id="{B409FB46-3CA8-7B02-E4C1-83BE940DC0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94" y="279000"/>
            <a:ext cx="8989964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83B3FE-F252-A06A-0720-C91C18519139}"/>
              </a:ext>
            </a:extLst>
          </p:cNvPr>
          <p:cNvSpPr txBox="1"/>
          <p:nvPr/>
        </p:nvSpPr>
        <p:spPr>
          <a:xfrm>
            <a:off x="9552195" y="2828835"/>
            <a:ext cx="2208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Chemin des ermites (1874-75)</a:t>
            </a:r>
          </a:p>
        </p:txBody>
      </p:sp>
    </p:spTree>
    <p:extLst>
      <p:ext uri="{BB962C8B-B14F-4D97-AF65-F5344CB8AC3E}">
        <p14:creationId xmlns:p14="http://schemas.microsoft.com/office/powerpoint/2010/main" val="243554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5767B-2401-936D-B5A2-5C06D2CD5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95B0A7FC-1227-E781-51CB-4B988AA5F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851" y="279000"/>
            <a:ext cx="5111562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FF4706-E44D-B20B-0491-C33461708A3C}"/>
              </a:ext>
            </a:extLst>
          </p:cNvPr>
          <p:cNvSpPr txBox="1"/>
          <p:nvPr/>
        </p:nvSpPr>
        <p:spPr>
          <a:xfrm>
            <a:off x="226264" y="3099459"/>
            <a:ext cx="3182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doña Serapia Muñoz (1875)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9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D47FB1-EF11-B14A-286E-CE2970469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âne, cheval, mule&#10;&#10;Le contenu généré par l’IA peut être incorrect.">
            <a:extLst>
              <a:ext uri="{FF2B5EF4-FFF2-40B4-BE49-F238E27FC236}">
                <a16:creationId xmlns:a16="http://schemas.microsoft.com/office/drawing/2014/main" id="{4882252D-8455-4744-7DD0-6AAE76726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053" y="279000"/>
            <a:ext cx="926891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4584E8-4805-05FE-CF64-AE48F31FE6DF}"/>
              </a:ext>
            </a:extLst>
          </p:cNvPr>
          <p:cNvSpPr txBox="1"/>
          <p:nvPr/>
        </p:nvSpPr>
        <p:spPr>
          <a:xfrm>
            <a:off x="9915896" y="2897579"/>
            <a:ext cx="2113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À l'écurie (1878)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4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61E34-8642-E2C8-28CC-7C616B8E2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arbre, ciel&#10;&#10;Le contenu généré par l’IA peut être incorrect.">
            <a:extLst>
              <a:ext uri="{FF2B5EF4-FFF2-40B4-BE49-F238E27FC236}">
                <a16:creationId xmlns:a16="http://schemas.microsoft.com/office/drawing/2014/main" id="{8CFDBB00-1B89-C859-1967-5F15C179B0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00" y="431362"/>
            <a:ext cx="10296000" cy="599527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D21473-08B2-DE50-EA5E-4316BE8D289F}"/>
              </a:ext>
            </a:extLst>
          </p:cNvPr>
          <p:cNvSpPr txBox="1"/>
          <p:nvPr/>
        </p:nvSpPr>
        <p:spPr>
          <a:xfrm>
            <a:off x="2857995" y="431362"/>
            <a:ext cx="9951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berges du Guadalquivir (vers 1880-1885)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8503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F76392-0B9D-1184-08C2-D31210EA0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arbre, ciel&#10;&#10;Le contenu généré par l’IA peut être incorrect.">
            <a:extLst>
              <a:ext uri="{FF2B5EF4-FFF2-40B4-BE49-F238E27FC236}">
                <a16:creationId xmlns:a16="http://schemas.microsoft.com/office/drawing/2014/main" id="{BA1DB837-4996-6644-F8B1-089A4508C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348" y="279000"/>
            <a:ext cx="928177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E65B0A-00C4-E262-5FFA-27A1C2BE7D16}"/>
              </a:ext>
            </a:extLst>
          </p:cNvPr>
          <p:cNvSpPr txBox="1"/>
          <p:nvPr/>
        </p:nvSpPr>
        <p:spPr>
          <a:xfrm>
            <a:off x="402792" y="2660073"/>
            <a:ext cx="20425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Español: Domingo en Córdoba a orillas del Guadalquivir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1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E120CC-568B-7B14-BB74-BD983A8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agrume, peinture, Mandarine&#10;&#10;Le contenu généré par l’IA peut être incorrect.">
            <a:extLst>
              <a:ext uri="{FF2B5EF4-FFF2-40B4-BE49-F238E27FC236}">
                <a16:creationId xmlns:a16="http://schemas.microsoft.com/office/drawing/2014/main" id="{99F172E2-3AE1-F036-0B7F-2172C3CDD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598" y="279000"/>
            <a:ext cx="408080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3480D3-5EB2-AF4F-4491-9E19E2D6F83F}"/>
              </a:ext>
            </a:extLst>
          </p:cNvPr>
          <p:cNvSpPr txBox="1"/>
          <p:nvPr/>
        </p:nvSpPr>
        <p:spPr>
          <a:xfrm>
            <a:off x="8372104" y="3218213"/>
            <a:ext cx="3610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Naranja abierta y azahar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B7B034F-9D8F-04B7-F177-8B02E1011E9E}"/>
              </a:ext>
            </a:extLst>
          </p:cNvPr>
          <p:cNvSpPr txBox="1"/>
          <p:nvPr/>
        </p:nvSpPr>
        <p:spPr>
          <a:xfrm>
            <a:off x="8526483" y="3847605"/>
            <a:ext cx="3455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Musée des Beaux-Arts de Cordoue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8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B2BB7B-F687-B9D4-BC2B-CBA3B96A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Crinoline&#10;&#10;Le contenu généré par l’IA peut être incorrect.">
            <a:extLst>
              <a:ext uri="{FF2B5EF4-FFF2-40B4-BE49-F238E27FC236}">
                <a16:creationId xmlns:a16="http://schemas.microsoft.com/office/drawing/2014/main" id="{3E02FEC2-447D-48B7-C99B-F0BD59EBB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000" y="256970"/>
            <a:ext cx="4536000" cy="634406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2BEC16-ACD6-47C8-7E86-E2452A0CC608}"/>
              </a:ext>
            </a:extLst>
          </p:cNvPr>
          <p:cNvSpPr txBox="1"/>
          <p:nvPr/>
        </p:nvSpPr>
        <p:spPr>
          <a:xfrm>
            <a:off x="1864426" y="2850814"/>
            <a:ext cx="2493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Maja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E3380B-B026-2352-D22C-4CC9D3F4EA09}"/>
              </a:ext>
            </a:extLst>
          </p:cNvPr>
          <p:cNvSpPr txBox="1"/>
          <p:nvPr/>
        </p:nvSpPr>
        <p:spPr>
          <a:xfrm>
            <a:off x="811668" y="3312479"/>
            <a:ext cx="3016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</a:rPr>
              <a:t>	Museo de Bellas Artes de Córdoba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AFC21-C325-1B47-BA8F-698A69B45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peinture&#10;&#10;Le contenu généré par l’IA peut être incorrect.">
            <a:extLst>
              <a:ext uri="{FF2B5EF4-FFF2-40B4-BE49-F238E27FC236}">
                <a16:creationId xmlns:a16="http://schemas.microsoft.com/office/drawing/2014/main" id="{8E6BF0DE-84FF-DA6C-C484-27195DA3C8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5071" y="279000"/>
            <a:ext cx="4028771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8E1F7D-8407-DCD2-06B0-AC5F2034FFCE}"/>
              </a:ext>
            </a:extLst>
          </p:cNvPr>
          <p:cNvSpPr txBox="1"/>
          <p:nvPr/>
        </p:nvSpPr>
        <p:spPr>
          <a:xfrm>
            <a:off x="5237018" y="6234546"/>
            <a:ext cx="384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Mendiant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48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8B56A-8C54-02FB-F4C1-FBBBD8566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bébé&#10;&#10;Le contenu généré par l’IA peut être incorrect.">
            <a:extLst>
              <a:ext uri="{FF2B5EF4-FFF2-40B4-BE49-F238E27FC236}">
                <a16:creationId xmlns:a16="http://schemas.microsoft.com/office/drawing/2014/main" id="{3BA86CC6-F26B-35D0-D0AC-5320C7F382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179" y="279000"/>
            <a:ext cx="807205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24E072-4822-F3F4-6335-15017A516FED}"/>
              </a:ext>
            </a:extLst>
          </p:cNvPr>
          <p:cNvSpPr txBox="1"/>
          <p:nvPr/>
        </p:nvSpPr>
        <p:spPr>
          <a:xfrm>
            <a:off x="8728364" y="2909455"/>
            <a:ext cx="3463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Enfants jouant aux cartes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7007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5F6C90-BA7C-FF00-D74B-97CD66146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mur&#10;&#10;Le contenu généré par l’IA peut être incorrect.">
            <a:extLst>
              <a:ext uri="{FF2B5EF4-FFF2-40B4-BE49-F238E27FC236}">
                <a16:creationId xmlns:a16="http://schemas.microsoft.com/office/drawing/2014/main" id="{CC5F18A7-5C6F-74D2-904D-30F85076ED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507" y="279000"/>
            <a:ext cx="4741298" cy="6300000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39739D-0684-E579-9C83-6E2C79F61ECB}"/>
              </a:ext>
            </a:extLst>
          </p:cNvPr>
          <p:cNvSpPr txBox="1"/>
          <p:nvPr/>
        </p:nvSpPr>
        <p:spPr>
          <a:xfrm>
            <a:off x="534390" y="2692730"/>
            <a:ext cx="3064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Le comte de Cañete de las Torres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081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EC82E9-7F2A-8C9F-9926-F8962445B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âne, mammifère, peinture&#10;&#10;Le contenu généré par l’IA peut être incorrect.">
            <a:extLst>
              <a:ext uri="{FF2B5EF4-FFF2-40B4-BE49-F238E27FC236}">
                <a16:creationId xmlns:a16="http://schemas.microsoft.com/office/drawing/2014/main" id="{D407E613-BED3-7015-2D0A-C2C593A2A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438" y="279000"/>
            <a:ext cx="745806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D30366-4A72-32BE-83A0-907416A9D884}"/>
              </a:ext>
            </a:extLst>
          </p:cNvPr>
          <p:cNvSpPr txBox="1"/>
          <p:nvPr/>
        </p:nvSpPr>
        <p:spPr>
          <a:xfrm>
            <a:off x="7908966" y="2588821"/>
            <a:ext cx="3939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 coin de l'ancien hôpital de la Charité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3190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A9A34D-53EF-555B-C5D6-C0E434362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arbre, peinture&#10;&#10;Le contenu généré par l’IA peut être incorrect.">
            <a:extLst>
              <a:ext uri="{FF2B5EF4-FFF2-40B4-BE49-F238E27FC236}">
                <a16:creationId xmlns:a16="http://schemas.microsoft.com/office/drawing/2014/main" id="{5677BE61-0061-1E03-EC6C-116980DA2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6411" y="430200"/>
            <a:ext cx="8568000" cy="59976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F3F78B-6D41-84E8-CED7-B2DC917AADEB}"/>
              </a:ext>
            </a:extLst>
          </p:cNvPr>
          <p:cNvSpPr txBox="1"/>
          <p:nvPr/>
        </p:nvSpPr>
        <p:spPr>
          <a:xfrm>
            <a:off x="1187533" y="3589036"/>
            <a:ext cx="2933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Crépuscule</a:t>
            </a:r>
          </a:p>
        </p:txBody>
      </p:sp>
    </p:spTree>
    <p:extLst>
      <p:ext uri="{BB962C8B-B14F-4D97-AF65-F5344CB8AC3E}">
        <p14:creationId xmlns:p14="http://schemas.microsoft.com/office/powerpoint/2010/main" val="361801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839247-7BD8-F2A1-8755-FE33F1611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F1FAC5-DD5C-EF51-C44B-8CABBD759B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201" y="279000"/>
            <a:ext cx="8694001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EC4A68-103E-B696-905B-C21658955E6B}"/>
              </a:ext>
            </a:extLst>
          </p:cNvPr>
          <p:cNvSpPr txBox="1"/>
          <p:nvPr/>
        </p:nvSpPr>
        <p:spPr>
          <a:xfrm>
            <a:off x="9120249" y="2814452"/>
            <a:ext cx="27765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Paisaje del Arroyo de Pedroche</a:t>
            </a:r>
          </a:p>
          <a:p>
            <a:r>
              <a:rPr lang="fr-FR" sz="2400" b="1"/>
              <a:t>Rafael Romero Barros - musée des Beaux-Arts de Cordoue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913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2095-E4B8-6E69-2C93-9BA78CD50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dessin&#10;&#10;Le contenu généré par l’IA peut être incorrect.">
            <a:extLst>
              <a:ext uri="{FF2B5EF4-FFF2-40B4-BE49-F238E27FC236}">
                <a16:creationId xmlns:a16="http://schemas.microsoft.com/office/drawing/2014/main" id="{E9525B62-D7E5-0A68-CD37-64698CA50F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00" y="395944"/>
            <a:ext cx="10836000" cy="5541856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47F805-7CF5-3DA3-401B-D86A33D4ED57}"/>
              </a:ext>
            </a:extLst>
          </p:cNvPr>
          <p:cNvSpPr txBox="1"/>
          <p:nvPr/>
        </p:nvSpPr>
        <p:spPr>
          <a:xfrm>
            <a:off x="1185553" y="5937800"/>
            <a:ext cx="9820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Acueducto árabe</a:t>
            </a:r>
          </a:p>
          <a:p>
            <a:r>
              <a:rPr lang="fr-FR" sz="2400" b="1">
                <a:solidFill>
                  <a:srgbClr val="FFFF00"/>
                </a:solidFill>
              </a:rPr>
              <a:t>Rafael Romero Barros - musée des Beaux-Arts de Cordoue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4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8AD001-6C9C-B398-B27C-9BE0FD30B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1238CC35-4476-C713-AD33-A5331013A3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668" y="279000"/>
            <a:ext cx="461813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BFAE7-B0BB-29AE-56EA-ADA4D276BD1F}"/>
              </a:ext>
            </a:extLst>
          </p:cNvPr>
          <p:cNvSpPr txBox="1"/>
          <p:nvPr/>
        </p:nvSpPr>
        <p:spPr>
          <a:xfrm>
            <a:off x="142504" y="2930237"/>
            <a:ext cx="32538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Estanque</a:t>
            </a:r>
            <a:r>
              <a:rPr lang="fr-FR" sz="2400" b="1" dirty="0">
                <a:solidFill>
                  <a:srgbClr val="FFFF00"/>
                </a:solidFill>
              </a:rPr>
              <a:t> de la Huerta de Morales, Rafael Romero Barros, 1875 - musée des Beaux-Arts de Cordoue </a:t>
            </a:r>
          </a:p>
        </p:txBody>
      </p:sp>
    </p:spTree>
    <p:extLst>
      <p:ext uri="{BB962C8B-B14F-4D97-AF65-F5344CB8AC3E}">
        <p14:creationId xmlns:p14="http://schemas.microsoft.com/office/powerpoint/2010/main" val="33553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0C0327-40D3-8462-4248-935867887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nuage, arbre, ciel, plein air&#10;&#10;Le contenu généré par l’IA peut être incorrect.">
            <a:extLst>
              <a:ext uri="{FF2B5EF4-FFF2-40B4-BE49-F238E27FC236}">
                <a16:creationId xmlns:a16="http://schemas.microsoft.com/office/drawing/2014/main" id="{089B08C5-EDFC-B7AE-E6B3-5D0F087C29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636" y="279000"/>
            <a:ext cx="6271971" cy="630000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51B64B3-ABDB-960B-51C5-94548707D4F9}"/>
              </a:ext>
            </a:extLst>
          </p:cNvPr>
          <p:cNvSpPr txBox="1"/>
          <p:nvPr/>
        </p:nvSpPr>
        <p:spPr>
          <a:xfrm>
            <a:off x="9274629" y="2529444"/>
            <a:ext cx="2766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Paisaje de Luna, Rafael Romero Barros, 1862 - musée des Beaux-Arts de Cordoue (CE2605P)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1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D9AE6A-8F44-F036-F0EF-64245FA08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peinture, personne, habits&#10;&#10;Le contenu généré par l’IA peut être incorrect.">
            <a:extLst>
              <a:ext uri="{FF2B5EF4-FFF2-40B4-BE49-F238E27FC236}">
                <a16:creationId xmlns:a16="http://schemas.microsoft.com/office/drawing/2014/main" id="{15F3E603-22F6-6283-1A44-334F319FA9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0267" y="279000"/>
            <a:ext cx="5117001" cy="630000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3C216D-BD04-E20F-93E2-2C9F347619A8}"/>
              </a:ext>
            </a:extLst>
          </p:cNvPr>
          <p:cNvSpPr txBox="1"/>
          <p:nvPr/>
        </p:nvSpPr>
        <p:spPr>
          <a:xfrm>
            <a:off x="282683" y="2274838"/>
            <a:ext cx="3087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Portrait of José Sánchez Peña, Rafael Romero Barros, 1874 - musée des Beaux-Arts de Cordoue (DJ1525P)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0141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CD32C7-6869-6026-5FC2-DB73E03F4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nuage, bâtiment&#10;&#10;Le contenu généré par l’IA peut être incorrect.">
            <a:extLst>
              <a:ext uri="{FF2B5EF4-FFF2-40B4-BE49-F238E27FC236}">
                <a16:creationId xmlns:a16="http://schemas.microsoft.com/office/drawing/2014/main" id="{9216D25F-B17E-A56F-A608-2A9046A039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23" y="279000"/>
            <a:ext cx="4344827" cy="6300000"/>
          </a:xfrm>
          <a:prstGeom prst="rect">
            <a:avLst/>
          </a:prstGeom>
          <a:ln w="889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724B27-BCCE-FD1E-B3D9-0451496262C3}"/>
              </a:ext>
            </a:extLst>
          </p:cNvPr>
          <p:cNvSpPr txBox="1"/>
          <p:nvPr/>
        </p:nvSpPr>
        <p:spPr>
          <a:xfrm>
            <a:off x="8205849" y="2778826"/>
            <a:ext cx="38832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Orillas del Guadalquivir, Rafael Romero Barros, 1885 - musée des Beaux-Arts de Cordoue (CE1593P)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3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993DD0-584C-55E4-9EB5-B8981F493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dessin, Visage humain&#10;&#10;Le contenu généré par l’IA peut être incorrect.">
            <a:extLst>
              <a:ext uri="{FF2B5EF4-FFF2-40B4-BE49-F238E27FC236}">
                <a16:creationId xmlns:a16="http://schemas.microsoft.com/office/drawing/2014/main" id="{A5612AF4-6039-5EBE-A858-9E7CD236B1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635" y="279000"/>
            <a:ext cx="540225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8D283-5A51-9B91-56E5-54DB4597244F}"/>
              </a:ext>
            </a:extLst>
          </p:cNvPr>
          <p:cNvSpPr txBox="1"/>
          <p:nvPr/>
        </p:nvSpPr>
        <p:spPr>
          <a:xfrm>
            <a:off x="353056" y="2274838"/>
            <a:ext cx="28975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Riña de Gitanos, Rafael Romero Barros, 1871 - musée des Beaux-Arts de Cordoue (DJ0231P)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64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BFAF43-93BB-E4E0-4C05-828B11A7F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bâtiment, Arts visuels&#10;&#10;Le contenu généré par l’IA peut être incorrect.">
            <a:extLst>
              <a:ext uri="{FF2B5EF4-FFF2-40B4-BE49-F238E27FC236}">
                <a16:creationId xmlns:a16="http://schemas.microsoft.com/office/drawing/2014/main" id="{993857F6-0D4F-E125-52D9-93200ACC96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12" y="279000"/>
            <a:ext cx="740088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60582B0-7D03-796B-C8D7-09F86FD14E27}"/>
              </a:ext>
            </a:extLst>
          </p:cNvPr>
          <p:cNvSpPr txBox="1"/>
          <p:nvPr/>
        </p:nvSpPr>
        <p:spPr>
          <a:xfrm>
            <a:off x="8039595" y="2612571"/>
            <a:ext cx="3621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Mujer limpiando un patio, Rafael Romero Barros - musée des Beaux-Arts de Cordoue (DJ0237P)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416E6-7DB4-030B-3BE4-DAA6872D4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dessin, plein air&#10;&#10;Le contenu généré par l’IA peut être incorrect.">
            <a:extLst>
              <a:ext uri="{FF2B5EF4-FFF2-40B4-BE49-F238E27FC236}">
                <a16:creationId xmlns:a16="http://schemas.microsoft.com/office/drawing/2014/main" id="{A3A5E1D5-4914-276B-9236-47A3AD1CEA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0003" y="279000"/>
            <a:ext cx="9526999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E3EF1-7DB7-1A66-941F-5C7B8FD2173E}"/>
              </a:ext>
            </a:extLst>
          </p:cNvPr>
          <p:cNvSpPr txBox="1"/>
          <p:nvPr/>
        </p:nvSpPr>
        <p:spPr>
          <a:xfrm>
            <a:off x="83126" y="1840675"/>
            <a:ext cx="21019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El Genil </a:t>
            </a:r>
            <a:r>
              <a:rPr lang="fr-FR" sz="2400" b="1" dirty="0" err="1"/>
              <a:t>por</a:t>
            </a:r>
            <a:r>
              <a:rPr lang="fr-FR" sz="2400" b="1" dirty="0"/>
              <a:t> Granada, Rafael Romero Barros, 1888 - musée des Beaux-Arts de Cordoue (CE2598P)</a:t>
            </a:r>
          </a:p>
        </p:txBody>
      </p:sp>
    </p:spTree>
    <p:extLst>
      <p:ext uri="{BB962C8B-B14F-4D97-AF65-F5344CB8AC3E}">
        <p14:creationId xmlns:p14="http://schemas.microsoft.com/office/powerpoint/2010/main" val="221813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6CBC3-06E3-CEFE-D33A-490C72BE6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art&#10;&#10;Le contenu généré par l’IA peut être incorrect.">
            <a:extLst>
              <a:ext uri="{FF2B5EF4-FFF2-40B4-BE49-F238E27FC236}">
                <a16:creationId xmlns:a16="http://schemas.microsoft.com/office/drawing/2014/main" id="{E11777F1-0A27-7900-6E01-29B7DC20B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20" y="279000"/>
            <a:ext cx="8584573" cy="6300000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3E5563-6E8D-F478-68F2-2A677BE4F404}"/>
              </a:ext>
            </a:extLst>
          </p:cNvPr>
          <p:cNvSpPr txBox="1"/>
          <p:nvPr/>
        </p:nvSpPr>
        <p:spPr>
          <a:xfrm>
            <a:off x="9025247" y="2612571"/>
            <a:ext cx="32657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Día de campo, Rafael Romero Barros, 1879 - musée des Beaux-Arts de Cordoue (DJ0238P)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349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0B0816-8B46-173F-FC5B-8DC1869B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habits, intérieur, personne&#10;&#10;Le contenu généré par l’IA peut être incorrect.">
            <a:extLst>
              <a:ext uri="{FF2B5EF4-FFF2-40B4-BE49-F238E27FC236}">
                <a16:creationId xmlns:a16="http://schemas.microsoft.com/office/drawing/2014/main" id="{A2D01289-FE42-4DA5-866A-7A39972B93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117" y="279000"/>
            <a:ext cx="8265304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A5723C-2AE3-ABE9-088B-6EC7D92225DC}"/>
              </a:ext>
            </a:extLst>
          </p:cNvPr>
          <p:cNvSpPr txBox="1"/>
          <p:nvPr/>
        </p:nvSpPr>
        <p:spPr>
          <a:xfrm>
            <a:off x="310579" y="2778825"/>
            <a:ext cx="31944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</a:rPr>
              <a:t>Estudio del pintor</a:t>
            </a:r>
          </a:p>
          <a:p>
            <a:r>
              <a:rPr lang="es-ES" sz="2800" b="1">
                <a:solidFill>
                  <a:srgbClr val="FFFF00"/>
                </a:solidFill>
              </a:rPr>
              <a:t>Óleo sobre lienzo.</a:t>
            </a:r>
          </a:p>
          <a:p>
            <a:r>
              <a:rPr lang="es-ES" sz="2800" b="1">
                <a:solidFill>
                  <a:srgbClr val="FFFF00"/>
                </a:solidFill>
              </a:rPr>
              <a:t>Colección particular. Sevilla</a:t>
            </a:r>
          </a:p>
          <a:p>
            <a:r>
              <a:rPr lang="es-ES" sz="2800" b="1">
                <a:solidFill>
                  <a:srgbClr val="FFFF00"/>
                </a:solidFill>
              </a:rPr>
              <a:t>34 x 45 cm.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65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78168-AA93-8E59-D08B-A500B9FF3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nuage, peinture&#10;&#10;Le contenu généré par l’IA peut être incorrect.">
            <a:extLst>
              <a:ext uri="{FF2B5EF4-FFF2-40B4-BE49-F238E27FC236}">
                <a16:creationId xmlns:a16="http://schemas.microsoft.com/office/drawing/2014/main" id="{126367FC-BF2D-AF97-B080-687DF3D90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361" y="279000"/>
            <a:ext cx="46914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BA9FCB-98C9-434B-81B2-8AF6A753DDCF}"/>
              </a:ext>
            </a:extLst>
          </p:cNvPr>
          <p:cNvSpPr txBox="1"/>
          <p:nvPr/>
        </p:nvSpPr>
        <p:spPr>
          <a:xfrm>
            <a:off x="8419605" y="2274838"/>
            <a:ext cx="36892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Huerta de Morales en la sierra</a:t>
            </a:r>
          </a:p>
          <a:p>
            <a:r>
              <a:rPr lang="es-ES" sz="2400" b="1">
                <a:solidFill>
                  <a:srgbClr val="FFFF00"/>
                </a:solidFill>
              </a:rPr>
              <a:t>Óleo sobre lienzo.</a:t>
            </a:r>
          </a:p>
          <a:p>
            <a:r>
              <a:rPr lang="es-ES" sz="2400" b="1">
                <a:solidFill>
                  <a:srgbClr val="FFFF00"/>
                </a:solidFill>
              </a:rPr>
              <a:t>Museo de Bellas Artes. Córdoba</a:t>
            </a:r>
          </a:p>
          <a:p>
            <a:r>
              <a:rPr lang="es-ES" sz="2400" b="1">
                <a:solidFill>
                  <a:srgbClr val="FFFF00"/>
                </a:solidFill>
              </a:rPr>
              <a:t>63.5 × 46.7 cm.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23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D41AB-515D-5A1F-71A5-B1F660387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liments naturels, baie, légume, produits&#10;&#10;Le contenu généré par l’IA peut être incorrect.">
            <a:extLst>
              <a:ext uri="{FF2B5EF4-FFF2-40B4-BE49-F238E27FC236}">
                <a16:creationId xmlns:a16="http://schemas.microsoft.com/office/drawing/2014/main" id="{D6D3C8C7-F9FA-6E60-062A-CD9EE7398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0E48D66-8860-C4BD-F5D8-575F982C8EF3}"/>
              </a:ext>
            </a:extLst>
          </p:cNvPr>
          <p:cNvSpPr txBox="1"/>
          <p:nvPr/>
        </p:nvSpPr>
        <p:spPr>
          <a:xfrm>
            <a:off x="77649" y="2588820"/>
            <a:ext cx="27907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à l'huile avec kakis, nature morte 20 x 20 cm, peinture de fruits, décoration de cuisine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5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637DF-CD60-8FF7-EAF3-80A3BEB8F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Visage humain, peinture, portrait&#10;&#10;Le contenu généré par l’IA peut être incorrect.">
            <a:extLst>
              <a:ext uri="{FF2B5EF4-FFF2-40B4-BE49-F238E27FC236}">
                <a16:creationId xmlns:a16="http://schemas.microsoft.com/office/drawing/2014/main" id="{9800390D-BF98-3B70-6C8E-D7D7D3D493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192" y="279000"/>
            <a:ext cx="4164662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C7E84D-1620-33BC-2FAA-CD872A04B468}"/>
              </a:ext>
            </a:extLst>
          </p:cNvPr>
          <p:cNvSpPr txBox="1"/>
          <p:nvPr/>
        </p:nvSpPr>
        <p:spPr>
          <a:xfrm>
            <a:off x="1425038" y="5938008"/>
            <a:ext cx="3420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Rafael Romero Barros (1832-1895).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A21A9C-B26D-BDC4-02A3-964A15A25495}"/>
              </a:ext>
            </a:extLst>
          </p:cNvPr>
          <p:cNvSpPr txBox="1"/>
          <p:nvPr/>
        </p:nvSpPr>
        <p:spPr>
          <a:xfrm>
            <a:off x="4949854" y="546265"/>
            <a:ext cx="6937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Le Peintre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Rafaël Romero Barros -1832 1895-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CA729C3-31B5-491C-4A56-0B1CD4D22EFF}"/>
              </a:ext>
            </a:extLst>
          </p:cNvPr>
          <p:cNvSpPr txBox="1"/>
          <p:nvPr/>
        </p:nvSpPr>
        <p:spPr>
          <a:xfrm>
            <a:off x="5201392" y="3008876"/>
            <a:ext cx="5878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B8DB06F-9712-11A8-2D41-3B0FC5DB9AC1}"/>
              </a:ext>
            </a:extLst>
          </p:cNvPr>
          <p:cNvSpPr txBox="1"/>
          <p:nvPr/>
        </p:nvSpPr>
        <p:spPr>
          <a:xfrm>
            <a:off x="7053943" y="4609712"/>
            <a:ext cx="4702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757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Content="1" isInverted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464</Words>
  <Application>Microsoft Office PowerPoint</Application>
  <PresentationFormat>Grand écran</PresentationFormat>
  <Paragraphs>52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2025-02-23T08:07:32Z</dcterms:created>
  <dcterms:modified xsi:type="dcterms:W3CDTF">2025-02-26T08:42:18Z</dcterms:modified>
</cp:coreProperties>
</file>