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0" r:id="rId3"/>
    <p:sldId id="258" r:id="rId4"/>
    <p:sldId id="278" r:id="rId5"/>
    <p:sldId id="265" r:id="rId6"/>
    <p:sldId id="274" r:id="rId7"/>
    <p:sldId id="259" r:id="rId8"/>
    <p:sldId id="271" r:id="rId9"/>
    <p:sldId id="263" r:id="rId10"/>
    <p:sldId id="262" r:id="rId11"/>
    <p:sldId id="279" r:id="rId12"/>
    <p:sldId id="261" r:id="rId13"/>
    <p:sldId id="280" r:id="rId14"/>
    <p:sldId id="267" r:id="rId15"/>
    <p:sldId id="264" r:id="rId16"/>
    <p:sldId id="266" r:id="rId17"/>
    <p:sldId id="268" r:id="rId18"/>
    <p:sldId id="272" r:id="rId19"/>
    <p:sldId id="276" r:id="rId20"/>
    <p:sldId id="269" r:id="rId21"/>
    <p:sldId id="270" r:id="rId22"/>
    <p:sldId id="273" r:id="rId23"/>
    <p:sldId id="275" r:id="rId24"/>
    <p:sldId id="277" r:id="rId25"/>
    <p:sldId id="281" r:id="rId26"/>
    <p:sldId id="282" r:id="rId27"/>
    <p:sldId id="283"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FKlTuWSUPtqbOH2c6tecg==" hashData="b35qCiswItO5wn+FOiXboPbpe+GOkG01+mdTb6rkdrprYP39fXq1z6Wus4VE2dENUj8rRr09Ex0qqLfi5GqLm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7"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13C28608-F3F7-4C53-8238-A5C1D8031CF6}" type="datetimeFigureOut">
              <a:rPr lang="fr-FR" smtClean="0"/>
              <a:t>16/02/2025</a:t>
            </a:fld>
            <a:endParaRPr lang="fr-FR"/>
          </a:p>
        </p:txBody>
      </p:sp>
      <p:sp>
        <p:nvSpPr>
          <p:cNvPr id="5" name="Footer Placeholder 4"/>
          <p:cNvSpPr>
            <a:spLocks noGrp="1"/>
          </p:cNvSpPr>
          <p:nvPr>
            <p:ph type="ftr" sz="quarter" idx="11"/>
          </p:nvPr>
        </p:nvSpPr>
        <p:spPr/>
        <p:txBody>
          <a:bodyPr/>
          <a:lstStyle/>
          <a:p>
            <a:endParaRPr lang="fr-FR"/>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9C0DAF5A-D0CD-49CB-9E00-2C10E81617E0}" type="slidenum">
              <a:rPr lang="fr-FR" smtClean="0"/>
              <a:t>‹N°›</a:t>
            </a:fld>
            <a:endParaRPr lang="fr-FR"/>
          </a:p>
        </p:txBody>
      </p:sp>
    </p:spTree>
    <p:extLst>
      <p:ext uri="{BB962C8B-B14F-4D97-AF65-F5344CB8AC3E}">
        <p14:creationId xmlns:p14="http://schemas.microsoft.com/office/powerpoint/2010/main" val="317258876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3C28608-F3F7-4C53-8238-A5C1D8031CF6}" type="datetimeFigureOut">
              <a:rPr lang="fr-FR" smtClean="0"/>
              <a:t>16/02/2025</a:t>
            </a:fld>
            <a:endParaRPr lang="fr-FR"/>
          </a:p>
        </p:txBody>
      </p:sp>
      <p:sp>
        <p:nvSpPr>
          <p:cNvPr id="5" name="Footer Placeholder 4"/>
          <p:cNvSpPr>
            <a:spLocks noGrp="1"/>
          </p:cNvSpPr>
          <p:nvPr>
            <p:ph type="ftr" sz="quarter" idx="11"/>
          </p:nvPr>
        </p:nvSpPr>
        <p:spPr/>
        <p:txBody>
          <a:bodyPr/>
          <a:lstStyle/>
          <a:p>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C0DAF5A-D0CD-49CB-9E00-2C10E81617E0}" type="slidenum">
              <a:rPr lang="fr-FR" smtClean="0"/>
              <a:t>‹N°›</a:t>
            </a:fld>
            <a:endParaRPr lang="fr-FR"/>
          </a:p>
        </p:txBody>
      </p:sp>
    </p:spTree>
    <p:extLst>
      <p:ext uri="{BB962C8B-B14F-4D97-AF65-F5344CB8AC3E}">
        <p14:creationId xmlns:p14="http://schemas.microsoft.com/office/powerpoint/2010/main" val="270090562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13C28608-F3F7-4C53-8238-A5C1D8031CF6}" type="datetimeFigureOut">
              <a:rPr lang="fr-FR" smtClean="0"/>
              <a:t>16/02/2025</a:t>
            </a:fld>
            <a:endParaRPr lang="fr-FR"/>
          </a:p>
        </p:txBody>
      </p:sp>
      <p:sp>
        <p:nvSpPr>
          <p:cNvPr id="5" name="Footer Placeholder 4"/>
          <p:cNvSpPr>
            <a:spLocks noGrp="1"/>
          </p:cNvSpPr>
          <p:nvPr>
            <p:ph type="ftr" sz="quarter" idx="11"/>
          </p:nvPr>
        </p:nvSpPr>
        <p:spPr/>
        <p:txBody>
          <a:bodyPr/>
          <a:lstStyle/>
          <a:p>
            <a:endParaRPr lang="fr-F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C0DAF5A-D0CD-49CB-9E00-2C10E81617E0}" type="slidenum">
              <a:rPr lang="fr-FR" smtClean="0"/>
              <a:t>‹N°›</a:t>
            </a:fld>
            <a:endParaRPr lang="fr-FR"/>
          </a:p>
        </p:txBody>
      </p:sp>
    </p:spTree>
    <p:extLst>
      <p:ext uri="{BB962C8B-B14F-4D97-AF65-F5344CB8AC3E}">
        <p14:creationId xmlns:p14="http://schemas.microsoft.com/office/powerpoint/2010/main" val="38652463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3C28608-F3F7-4C53-8238-A5C1D8031CF6}" type="datetimeFigureOut">
              <a:rPr lang="fr-FR" smtClean="0"/>
              <a:t>16/02/2025</a:t>
            </a:fld>
            <a:endParaRPr lang="fr-FR"/>
          </a:p>
        </p:txBody>
      </p:sp>
      <p:sp>
        <p:nvSpPr>
          <p:cNvPr id="6" name="Footer Placeholder 5"/>
          <p:cNvSpPr>
            <a:spLocks noGrp="1"/>
          </p:cNvSpPr>
          <p:nvPr>
            <p:ph type="ftr" sz="quarter" idx="11"/>
          </p:nvPr>
        </p:nvSpPr>
        <p:spPr/>
        <p:txBody>
          <a:bodyPr/>
          <a:lstStyle/>
          <a:p>
            <a:endParaRPr lang="fr-FR"/>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9C0DAF5A-D0CD-49CB-9E00-2C10E81617E0}" type="slidenum">
              <a:rPr lang="fr-FR" smtClean="0"/>
              <a:t>‹N°›</a:t>
            </a:fld>
            <a:endParaRPr lang="fr-FR"/>
          </a:p>
        </p:txBody>
      </p:sp>
    </p:spTree>
    <p:extLst>
      <p:ext uri="{BB962C8B-B14F-4D97-AF65-F5344CB8AC3E}">
        <p14:creationId xmlns:p14="http://schemas.microsoft.com/office/powerpoint/2010/main" val="173481651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13C28608-F3F7-4C53-8238-A5C1D8031CF6}" type="datetimeFigureOut">
              <a:rPr lang="fr-FR" smtClean="0"/>
              <a:t>16/02/2025</a:t>
            </a:fld>
            <a:endParaRPr lang="fr-FR"/>
          </a:p>
        </p:txBody>
      </p:sp>
      <p:sp>
        <p:nvSpPr>
          <p:cNvPr id="8" name="Footer Placeholder 7"/>
          <p:cNvSpPr>
            <a:spLocks noGrp="1"/>
          </p:cNvSpPr>
          <p:nvPr>
            <p:ph type="ftr" sz="quarter" idx="11"/>
          </p:nvPr>
        </p:nvSpPr>
        <p:spPr/>
        <p:txBody>
          <a:bodyPr/>
          <a:lstStyle/>
          <a:p>
            <a:endParaRPr lang="fr-F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9C0DAF5A-D0CD-49CB-9E00-2C10E81617E0}" type="slidenum">
              <a:rPr lang="fr-FR" smtClean="0"/>
              <a:t>‹N°›</a:t>
            </a:fld>
            <a:endParaRPr lang="fr-FR"/>
          </a:p>
        </p:txBody>
      </p:sp>
    </p:spTree>
    <p:extLst>
      <p:ext uri="{BB962C8B-B14F-4D97-AF65-F5344CB8AC3E}">
        <p14:creationId xmlns:p14="http://schemas.microsoft.com/office/powerpoint/2010/main" val="402599981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13C28608-F3F7-4C53-8238-A5C1D8031CF6}" type="datetimeFigureOut">
              <a:rPr lang="fr-FR" smtClean="0"/>
              <a:t>16/02/2025</a:t>
            </a:fld>
            <a:endParaRPr lang="fr-FR"/>
          </a:p>
        </p:txBody>
      </p:sp>
      <p:sp>
        <p:nvSpPr>
          <p:cNvPr id="4" name="Footer Placeholder 3"/>
          <p:cNvSpPr>
            <a:spLocks noGrp="1"/>
          </p:cNvSpPr>
          <p:nvPr>
            <p:ph type="ftr" sz="quarter" idx="11"/>
          </p:nvPr>
        </p:nvSpPr>
        <p:spPr/>
        <p:txBody>
          <a:bodyPr/>
          <a:lstStyle/>
          <a:p>
            <a:endParaRPr lang="fr-FR"/>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9C0DAF5A-D0CD-49CB-9E00-2C10E81617E0}" type="slidenum">
              <a:rPr lang="fr-FR" smtClean="0"/>
              <a:t>‹N°›</a:t>
            </a:fld>
            <a:endParaRPr lang="fr-FR"/>
          </a:p>
        </p:txBody>
      </p:sp>
    </p:spTree>
    <p:extLst>
      <p:ext uri="{BB962C8B-B14F-4D97-AF65-F5344CB8AC3E}">
        <p14:creationId xmlns:p14="http://schemas.microsoft.com/office/powerpoint/2010/main" val="62490124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C28608-F3F7-4C53-8238-A5C1D8031CF6}" type="datetimeFigureOut">
              <a:rPr lang="fr-FR" smtClean="0"/>
              <a:t>16/02/2025</a:t>
            </a:fld>
            <a:endParaRPr lang="fr-FR"/>
          </a:p>
        </p:txBody>
      </p:sp>
      <p:sp>
        <p:nvSpPr>
          <p:cNvPr id="3" name="Footer Placeholder 2"/>
          <p:cNvSpPr>
            <a:spLocks noGrp="1"/>
          </p:cNvSpPr>
          <p:nvPr>
            <p:ph type="ftr" sz="quarter" idx="11"/>
          </p:nvPr>
        </p:nvSpPr>
        <p:spPr/>
        <p:txBody>
          <a:bodyPr/>
          <a:lstStyle/>
          <a:p>
            <a:endParaRPr lang="fr-FR"/>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9C0DAF5A-D0CD-49CB-9E00-2C10E81617E0}" type="slidenum">
              <a:rPr lang="fr-FR" smtClean="0"/>
              <a:t>‹N°›</a:t>
            </a:fld>
            <a:endParaRPr lang="fr-FR"/>
          </a:p>
        </p:txBody>
      </p:sp>
    </p:spTree>
    <p:extLst>
      <p:ext uri="{BB962C8B-B14F-4D97-AF65-F5344CB8AC3E}">
        <p14:creationId xmlns:p14="http://schemas.microsoft.com/office/powerpoint/2010/main" val="249159814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13C28608-F3F7-4C53-8238-A5C1D8031CF6}" type="datetimeFigureOut">
              <a:rPr lang="fr-FR" smtClean="0"/>
              <a:t>16/02/2025</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9C0DAF5A-D0CD-49CB-9E00-2C10E81617E0}" type="slidenum">
              <a:rPr lang="fr-FR" smtClean="0"/>
              <a:t>‹N°›</a:t>
            </a:fld>
            <a:endParaRPr lang="fr-FR"/>
          </a:p>
        </p:txBody>
      </p:sp>
    </p:spTree>
    <p:extLst>
      <p:ext uri="{BB962C8B-B14F-4D97-AF65-F5344CB8AC3E}">
        <p14:creationId xmlns:p14="http://schemas.microsoft.com/office/powerpoint/2010/main" val="20927045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13C28608-F3F7-4C53-8238-A5C1D8031CF6}" type="datetimeFigureOut">
              <a:rPr lang="fr-FR" smtClean="0"/>
              <a:t>16/02/2025</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C0DAF5A-D0CD-49CB-9E00-2C10E81617E0}" type="slidenum">
              <a:rPr lang="fr-FR" smtClean="0"/>
              <a:t>‹N°›</a:t>
            </a:fld>
            <a:endParaRPr lang="fr-FR"/>
          </a:p>
        </p:txBody>
      </p:sp>
    </p:spTree>
    <p:extLst>
      <p:ext uri="{BB962C8B-B14F-4D97-AF65-F5344CB8AC3E}">
        <p14:creationId xmlns:p14="http://schemas.microsoft.com/office/powerpoint/2010/main" val="290832193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13C28608-F3F7-4C53-8238-A5C1D8031CF6}" type="datetimeFigureOut">
              <a:rPr lang="fr-FR" smtClean="0"/>
              <a:t>16/02/2025</a:t>
            </a:fld>
            <a:endParaRPr lang="fr-FR"/>
          </a:p>
        </p:txBody>
      </p:sp>
      <p:sp>
        <p:nvSpPr>
          <p:cNvPr id="5" name="Footer Placeholder 4"/>
          <p:cNvSpPr>
            <a:spLocks noGrp="1"/>
          </p:cNvSpPr>
          <p:nvPr>
            <p:ph type="ftr" sz="quarter" idx="11"/>
          </p:nvPr>
        </p:nvSpPr>
        <p:spPr/>
        <p:txBody>
          <a:bodyPr/>
          <a:lstStyle/>
          <a:p>
            <a:endParaRPr lang="fr-F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C0DAF5A-D0CD-49CB-9E00-2C10E81617E0}" type="slidenum">
              <a:rPr lang="fr-FR" smtClean="0"/>
              <a:t>‹N°›</a:t>
            </a:fld>
            <a:endParaRPr lang="fr-FR"/>
          </a:p>
        </p:txBody>
      </p:sp>
    </p:spTree>
    <p:extLst>
      <p:ext uri="{BB962C8B-B14F-4D97-AF65-F5344CB8AC3E}">
        <p14:creationId xmlns:p14="http://schemas.microsoft.com/office/powerpoint/2010/main" val="89091367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p>
            <a:fld id="{13C28608-F3F7-4C53-8238-A5C1D8031CF6}" type="datetimeFigureOut">
              <a:rPr lang="fr-FR" smtClean="0"/>
              <a:t>16/02/2025</a:t>
            </a:fld>
            <a:endParaRPr lang="fr-FR"/>
          </a:p>
        </p:txBody>
      </p:sp>
      <p:sp>
        <p:nvSpPr>
          <p:cNvPr id="5" name="Footer Placeholder 4"/>
          <p:cNvSpPr>
            <a:spLocks noGrp="1"/>
          </p:cNvSpPr>
          <p:nvPr>
            <p:ph type="ftr" sz="quarter" idx="11"/>
          </p:nvPr>
        </p:nvSpPr>
        <p:spPr/>
        <p:txBody>
          <a:bodyPr/>
          <a:lstStyle/>
          <a:p>
            <a:endParaRPr lang="fr-FR"/>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9C0DAF5A-D0CD-49CB-9E00-2C10E81617E0}" type="slidenum">
              <a:rPr lang="fr-FR" smtClean="0"/>
              <a:t>‹N°›</a:t>
            </a:fld>
            <a:endParaRPr lang="fr-FR"/>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72826596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13C28608-F3F7-4C53-8238-A5C1D8031CF6}" type="datetimeFigureOut">
              <a:rPr lang="fr-FR" smtClean="0"/>
              <a:t>16/02/2025</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C0DAF5A-D0CD-49CB-9E00-2C10E81617E0}" type="slidenum">
              <a:rPr lang="fr-FR" smtClean="0"/>
              <a:t>‹N°›</a:t>
            </a:fld>
            <a:endParaRPr lang="fr-FR"/>
          </a:p>
        </p:txBody>
      </p:sp>
    </p:spTree>
    <p:extLst>
      <p:ext uri="{BB962C8B-B14F-4D97-AF65-F5344CB8AC3E}">
        <p14:creationId xmlns:p14="http://schemas.microsoft.com/office/powerpoint/2010/main" val="279217380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13C28608-F3F7-4C53-8238-A5C1D8031CF6}" type="datetimeFigureOut">
              <a:rPr lang="fr-FR" smtClean="0"/>
              <a:t>16/02/2025</a:t>
            </a:fld>
            <a:endParaRPr lang="fr-FR"/>
          </a:p>
        </p:txBody>
      </p:sp>
      <p:sp>
        <p:nvSpPr>
          <p:cNvPr id="6" name="Footer Placeholder 5"/>
          <p:cNvSpPr>
            <a:spLocks noGrp="1"/>
          </p:cNvSpPr>
          <p:nvPr>
            <p:ph type="ftr" sz="quarter" idx="11"/>
          </p:nvPr>
        </p:nvSpPr>
        <p:spPr/>
        <p:txBody>
          <a:bodyPr/>
          <a:lstStyle/>
          <a:p>
            <a:endParaRPr lang="fr-FR"/>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C0DAF5A-D0CD-49CB-9E00-2C10E81617E0}" type="slidenum">
              <a:rPr lang="fr-FR" smtClean="0"/>
              <a:t>‹N°›</a:t>
            </a:fld>
            <a:endParaRPr lang="fr-FR"/>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9471835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Modifier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Modifier les styles du texte du masque</a:t>
            </a:r>
          </a:p>
        </p:txBody>
      </p:sp>
      <p:sp>
        <p:nvSpPr>
          <p:cNvPr id="5" name="Date Placeholder 4"/>
          <p:cNvSpPr>
            <a:spLocks noGrp="1"/>
          </p:cNvSpPr>
          <p:nvPr>
            <p:ph type="dt" sz="half" idx="10"/>
          </p:nvPr>
        </p:nvSpPr>
        <p:spPr/>
        <p:txBody>
          <a:bodyPr/>
          <a:lstStyle/>
          <a:p>
            <a:fld id="{13C28608-F3F7-4C53-8238-A5C1D8031CF6}" type="datetimeFigureOut">
              <a:rPr lang="fr-FR" smtClean="0"/>
              <a:t>16/02/2025</a:t>
            </a:fld>
            <a:endParaRPr lang="fr-FR"/>
          </a:p>
        </p:txBody>
      </p:sp>
      <p:sp>
        <p:nvSpPr>
          <p:cNvPr id="6" name="Footer Placeholder 5"/>
          <p:cNvSpPr>
            <a:spLocks noGrp="1"/>
          </p:cNvSpPr>
          <p:nvPr>
            <p:ph type="ftr" sz="quarter" idx="11"/>
          </p:nvPr>
        </p:nvSpPr>
        <p:spPr/>
        <p:txBody>
          <a:bodyPr/>
          <a:lstStyle/>
          <a:p>
            <a:endParaRPr lang="fr-F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9C0DAF5A-D0CD-49CB-9E00-2C10E81617E0}" type="slidenum">
              <a:rPr lang="fr-FR" smtClean="0"/>
              <a:t>‹N°›</a:t>
            </a:fld>
            <a:endParaRPr lang="fr-FR"/>
          </a:p>
        </p:txBody>
      </p:sp>
    </p:spTree>
    <p:extLst>
      <p:ext uri="{BB962C8B-B14F-4D97-AF65-F5344CB8AC3E}">
        <p14:creationId xmlns:p14="http://schemas.microsoft.com/office/powerpoint/2010/main" val="162493949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3C28608-F3F7-4C53-8238-A5C1D8031CF6}" type="datetimeFigureOut">
              <a:rPr lang="fr-FR" smtClean="0"/>
              <a:t>16/02/2025</a:t>
            </a:fld>
            <a:endParaRPr lang="fr-FR"/>
          </a:p>
        </p:txBody>
      </p:sp>
      <p:sp>
        <p:nvSpPr>
          <p:cNvPr id="5" name="Footer Placeholder 4"/>
          <p:cNvSpPr>
            <a:spLocks noGrp="1"/>
          </p:cNvSpPr>
          <p:nvPr>
            <p:ph type="ftr" sz="quarter" idx="11"/>
          </p:nvPr>
        </p:nvSpPr>
        <p:spPr/>
        <p:txBody>
          <a:bodyPr/>
          <a:lstStyle/>
          <a:p>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C0DAF5A-D0CD-49CB-9E00-2C10E81617E0}" type="slidenum">
              <a:rPr lang="fr-FR" smtClean="0"/>
              <a:t>‹N°›</a:t>
            </a:fld>
            <a:endParaRPr lang="fr-FR"/>
          </a:p>
        </p:txBody>
      </p:sp>
    </p:spTree>
    <p:extLst>
      <p:ext uri="{BB962C8B-B14F-4D97-AF65-F5344CB8AC3E}">
        <p14:creationId xmlns:p14="http://schemas.microsoft.com/office/powerpoint/2010/main" val="90433527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3C28608-F3F7-4C53-8238-A5C1D8031CF6}" type="datetimeFigureOut">
              <a:rPr lang="fr-FR" smtClean="0"/>
              <a:t>16/02/2025</a:t>
            </a:fld>
            <a:endParaRPr lang="fr-FR"/>
          </a:p>
        </p:txBody>
      </p:sp>
      <p:sp>
        <p:nvSpPr>
          <p:cNvPr id="5" name="Footer Placeholder 4"/>
          <p:cNvSpPr>
            <a:spLocks noGrp="1"/>
          </p:cNvSpPr>
          <p:nvPr>
            <p:ph type="ftr" sz="quarter" idx="11"/>
          </p:nvPr>
        </p:nvSpPr>
        <p:spPr/>
        <p:txBody>
          <a:bodyPr/>
          <a:lstStyle/>
          <a:p>
            <a:endParaRPr lang="fr-F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C0DAF5A-D0CD-49CB-9E00-2C10E81617E0}" type="slidenum">
              <a:rPr lang="fr-FR" smtClean="0"/>
              <a:t>‹N°›</a:t>
            </a:fld>
            <a:endParaRPr lang="fr-FR"/>
          </a:p>
        </p:txBody>
      </p:sp>
    </p:spTree>
    <p:extLst>
      <p:ext uri="{BB962C8B-B14F-4D97-AF65-F5344CB8AC3E}">
        <p14:creationId xmlns:p14="http://schemas.microsoft.com/office/powerpoint/2010/main" val="27272636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13C28608-F3F7-4C53-8238-A5C1D8031CF6}" type="datetimeFigureOut">
              <a:rPr lang="fr-FR" smtClean="0"/>
              <a:t>16/02/2025</a:t>
            </a:fld>
            <a:endParaRPr lang="fr-FR"/>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9C0DAF5A-D0CD-49CB-9E00-2C10E81617E0}" type="slidenum">
              <a:rPr lang="fr-FR" smtClean="0"/>
              <a:t>‹N°›</a:t>
            </a:fld>
            <a:endParaRPr lang="fr-FR"/>
          </a:p>
        </p:txBody>
      </p:sp>
    </p:spTree>
    <p:extLst>
      <p:ext uri="{BB962C8B-B14F-4D97-AF65-F5344CB8AC3E}">
        <p14:creationId xmlns:p14="http://schemas.microsoft.com/office/powerpoint/2010/main" val="3562512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mc:AlternateContent xmlns:mc="http://schemas.openxmlformats.org/markup-compatibility/2006">
    <mc:Choice xmlns:p14="http://schemas.microsoft.com/office/powerpoint/2010/main" Requires="p14">
      <p:transition spd="slow" p14:dur="2000"/>
    </mc:Choice>
    <mc:Fallback>
      <p:transition spd="slow"/>
    </mc:Fallback>
  </mc:AlternateConten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7.xml"/><Relationship Id="rId7" Type="http://schemas.openxmlformats.org/officeDocument/2006/relationships/image" Target="../media/image4.gif"/><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immaterielles.org/liste-inedites/evolution-de-l" TargetMode="External"/><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42031" y="2650731"/>
            <a:ext cx="2751195" cy="2844000"/>
          </a:xfrm>
          <a:prstGeom prst="rect">
            <a:avLst/>
          </a:prstGeom>
        </p:spPr>
      </p:pic>
      <p:sp>
        <p:nvSpPr>
          <p:cNvPr id="4" name="Rectangle 3"/>
          <p:cNvSpPr/>
          <p:nvPr/>
        </p:nvSpPr>
        <p:spPr>
          <a:xfrm>
            <a:off x="532472" y="5494731"/>
            <a:ext cx="2801655" cy="923330"/>
          </a:xfrm>
          <a:prstGeom prst="rect">
            <a:avLst/>
          </a:prstGeom>
        </p:spPr>
        <p:txBody>
          <a:bodyPr wrap="square">
            <a:spAutoFit/>
          </a:bodyPr>
          <a:lstStyle/>
          <a:p>
            <a:r>
              <a:rPr lang="fr-FR" b="0" i="0" dirty="0" smtClean="0">
                <a:solidFill>
                  <a:srgbClr val="FF0000"/>
                </a:solidFill>
                <a:effectLst/>
                <a:latin typeface="arial" panose="020B0604020202020204" pitchFamily="34" charset="0"/>
              </a:rPr>
              <a:t>Buste d'Edouard-Alfred Martel, découvreur du Gouffre de Padirac</a:t>
            </a:r>
            <a:endParaRPr lang="fr-FR" dirty="0">
              <a:solidFill>
                <a:srgbClr val="FF0000"/>
              </a:solidFill>
            </a:endParaRPr>
          </a:p>
        </p:txBody>
      </p:sp>
      <p:pic>
        <p:nvPicPr>
          <p:cNvPr id="5" name="Imag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4224" y="2650731"/>
            <a:ext cx="2751195" cy="2844000"/>
          </a:xfrm>
          <a:prstGeom prst="rect">
            <a:avLst/>
          </a:prstGeom>
        </p:spPr>
      </p:pic>
      <p:sp>
        <p:nvSpPr>
          <p:cNvPr id="6" name="Rectangle 5"/>
          <p:cNvSpPr/>
          <p:nvPr/>
        </p:nvSpPr>
        <p:spPr>
          <a:xfrm>
            <a:off x="3334127" y="6094895"/>
            <a:ext cx="6096000" cy="646331"/>
          </a:xfrm>
          <a:prstGeom prst="rect">
            <a:avLst/>
          </a:prstGeom>
        </p:spPr>
        <p:txBody>
          <a:bodyPr>
            <a:spAutoFit/>
          </a:bodyPr>
          <a:lstStyle/>
          <a:p>
            <a:r>
              <a:rPr lang="fr-FR" b="1" i="1" dirty="0">
                <a:solidFill>
                  <a:srgbClr val="000000"/>
                </a:solidFill>
                <a:latin typeface="Roboto"/>
              </a:rPr>
              <a:t>En 2019, le Gouffre de Padirac célèbre les 130 ans de sa découverte par Edouard-Alfred Martel.</a:t>
            </a:r>
            <a:endParaRPr lang="fr-FR" dirty="0"/>
          </a:p>
        </p:txBody>
      </p:sp>
      <p:sp>
        <p:nvSpPr>
          <p:cNvPr id="7" name="Rectangle 6"/>
          <p:cNvSpPr/>
          <p:nvPr/>
        </p:nvSpPr>
        <p:spPr>
          <a:xfrm>
            <a:off x="975372" y="1000749"/>
            <a:ext cx="1588897" cy="923330"/>
          </a:xfrm>
          <a:prstGeom prst="rect">
            <a:avLst/>
          </a:prstGeom>
          <a:noFill/>
        </p:spPr>
        <p:txBody>
          <a:bodyPr wrap="none" lIns="91440" tIns="45720" rIns="91440" bIns="45720">
            <a:spAutoFit/>
          </a:bodyPr>
          <a:lstStyle/>
          <a:p>
            <a:pPr algn="ctr"/>
            <a:r>
              <a:rPr lang="fr-FR" sz="5400" b="1" cap="none" spc="0" dirty="0" smtClean="0">
                <a:ln w="22225">
                  <a:solidFill>
                    <a:schemeClr val="accent2"/>
                  </a:solidFill>
                  <a:prstDash val="solid"/>
                </a:ln>
                <a:solidFill>
                  <a:schemeClr val="accent2">
                    <a:lumMod val="40000"/>
                    <a:lumOff val="60000"/>
                  </a:schemeClr>
                </a:solidFill>
                <a:effectLst/>
                <a:latin typeface="Baskerville Old Face" panose="02020602080505020303" pitchFamily="18" charset="0"/>
              </a:rPr>
              <a:t>1889</a:t>
            </a:r>
            <a:endParaRPr lang="fr-FR" sz="5400" b="1" cap="none" spc="0" dirty="0">
              <a:ln w="22225">
                <a:solidFill>
                  <a:schemeClr val="accent2"/>
                </a:solidFill>
                <a:prstDash val="solid"/>
              </a:ln>
              <a:solidFill>
                <a:schemeClr val="accent2">
                  <a:lumMod val="40000"/>
                  <a:lumOff val="60000"/>
                </a:schemeClr>
              </a:solidFill>
              <a:effectLst/>
              <a:latin typeface="Baskerville Old Face" panose="02020602080505020303" pitchFamily="18" charset="0"/>
            </a:endParaRPr>
          </a:p>
        </p:txBody>
      </p:sp>
      <p:sp>
        <p:nvSpPr>
          <p:cNvPr id="9" name="Rectangle 8"/>
          <p:cNvSpPr/>
          <p:nvPr/>
        </p:nvSpPr>
        <p:spPr>
          <a:xfrm>
            <a:off x="9623179" y="1000749"/>
            <a:ext cx="1588897" cy="923330"/>
          </a:xfrm>
          <a:prstGeom prst="rect">
            <a:avLst/>
          </a:prstGeom>
          <a:noFill/>
        </p:spPr>
        <p:txBody>
          <a:bodyPr wrap="none" lIns="91440" tIns="45720" rIns="91440" bIns="45720">
            <a:spAutoFit/>
          </a:bodyPr>
          <a:lstStyle/>
          <a:p>
            <a:pPr algn="ctr"/>
            <a:r>
              <a:rPr lang="fr-FR" sz="5400" b="1" cap="none" spc="0" dirty="0" smtClean="0">
                <a:ln w="22225">
                  <a:solidFill>
                    <a:schemeClr val="accent2"/>
                  </a:solidFill>
                  <a:prstDash val="solid"/>
                </a:ln>
                <a:solidFill>
                  <a:schemeClr val="accent2">
                    <a:lumMod val="40000"/>
                    <a:lumOff val="60000"/>
                  </a:schemeClr>
                </a:solidFill>
                <a:effectLst/>
                <a:latin typeface="Baskerville Old Face" panose="02020602080505020303" pitchFamily="18" charset="0"/>
              </a:rPr>
              <a:t>2019</a:t>
            </a:r>
            <a:endParaRPr lang="fr-FR" sz="5400" b="1" cap="none" spc="0" dirty="0">
              <a:ln w="22225">
                <a:solidFill>
                  <a:schemeClr val="accent2"/>
                </a:solidFill>
                <a:prstDash val="solid"/>
              </a:ln>
              <a:solidFill>
                <a:schemeClr val="accent2">
                  <a:lumMod val="40000"/>
                  <a:lumOff val="60000"/>
                </a:schemeClr>
              </a:solidFill>
              <a:effectLst/>
              <a:latin typeface="Baskerville Old Face" panose="02020602080505020303" pitchFamily="18" charset="0"/>
            </a:endParaRPr>
          </a:p>
        </p:txBody>
      </p:sp>
      <p:pic>
        <p:nvPicPr>
          <p:cNvPr id="8" name="Imag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702324" y="5559524"/>
            <a:ext cx="1509752" cy="1233683"/>
          </a:xfrm>
          <a:prstGeom prst="rect">
            <a:avLst/>
          </a:prstGeom>
        </p:spPr>
      </p:pic>
      <p:pic>
        <p:nvPicPr>
          <p:cNvPr id="10" name="GouffrePadirac_00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71751395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10"/>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9537979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56571" y="1579933"/>
            <a:ext cx="6096000" cy="3693319"/>
          </a:xfrm>
          <a:prstGeom prst="rect">
            <a:avLst/>
          </a:prstGeom>
        </p:spPr>
        <p:txBody>
          <a:bodyPr>
            <a:spAutoFit/>
          </a:bodyPr>
          <a:lstStyle/>
          <a:p>
            <a:pPr algn="ctr"/>
            <a:r>
              <a:rPr lang="fr-FR" dirty="0">
                <a:solidFill>
                  <a:srgbClr val="333333"/>
                </a:solidFill>
                <a:latin typeface="Arial, sans-serif"/>
              </a:rPr>
              <a:t>Issu d’une famille de juriste, Martel (1859-1938) est promis à une carrière d’avocat. Il obtient son diplôme en 1886. Partagé entre sa passion et le tribunal, Martel saute le pas dès 1888 pour s’orienter définitivement vers l’exploration.</a:t>
            </a:r>
            <a:endParaRPr lang="fr-FR" b="0" i="0" dirty="0" smtClean="0">
              <a:solidFill>
                <a:srgbClr val="333333"/>
              </a:solidFill>
              <a:effectLst/>
              <a:latin typeface="Tahoma" panose="020B0604030504040204" pitchFamily="34" charset="0"/>
            </a:endParaRPr>
          </a:p>
          <a:p>
            <a:pPr algn="ctr"/>
            <a:r>
              <a:rPr lang="fr-FR" dirty="0">
                <a:solidFill>
                  <a:srgbClr val="333333"/>
                </a:solidFill>
                <a:latin typeface="Arial, sans-serif"/>
              </a:rPr>
              <a:t>Père fondateur de la spéléologie moderne, il accumule les découvertes. Ses travaux sur l’hygiène des sources et la propagation de certaines épidémies, aidés par le professeur Eugène Fournier, lui ont valu le titre de « Bienfaiteur de l’Humanité » et sont à l’origine de la « Loi Martel ».</a:t>
            </a:r>
            <a:endParaRPr lang="fr-FR" b="0" i="0" dirty="0" smtClean="0">
              <a:solidFill>
                <a:srgbClr val="333333"/>
              </a:solidFill>
              <a:effectLst/>
              <a:latin typeface="Tahoma" panose="020B0604030504040204" pitchFamily="34" charset="0"/>
            </a:endParaRPr>
          </a:p>
          <a:p>
            <a:pPr algn="ctr"/>
            <a:r>
              <a:rPr lang="fr-FR" dirty="0">
                <a:solidFill>
                  <a:srgbClr val="333333"/>
                </a:solidFill>
                <a:latin typeface="Arial, sans-serif"/>
              </a:rPr>
              <a:t>Promulguée le 15 février 1902, elle interdit « le jet de bêtes mortes... dans les cavités naturelles du calcaire».</a:t>
            </a:r>
            <a:endParaRPr lang="fr-FR" b="0" i="0" dirty="0">
              <a:solidFill>
                <a:srgbClr val="333333"/>
              </a:solidFill>
              <a:effectLst/>
              <a:latin typeface="Tahoma" panose="020B0604030504040204" pitchFamily="34" charset="0"/>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69334" y="1579933"/>
            <a:ext cx="2794000" cy="3873500"/>
          </a:xfrm>
          <a:prstGeom prst="rect">
            <a:avLst/>
          </a:prstGeom>
        </p:spPr>
      </p:pic>
    </p:spTree>
    <p:extLst>
      <p:ext uri="{BB962C8B-B14F-4D97-AF65-F5344CB8AC3E}">
        <p14:creationId xmlns:p14="http://schemas.microsoft.com/office/powerpoint/2010/main" val="38518088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0129" y="1005562"/>
            <a:ext cx="10058400" cy="5682711"/>
          </a:xfrm>
          <a:prstGeom prst="rect">
            <a:avLst/>
          </a:prstGeom>
        </p:spPr>
      </p:pic>
      <p:sp>
        <p:nvSpPr>
          <p:cNvPr id="3" name="Rectangle 2"/>
          <p:cNvSpPr/>
          <p:nvPr/>
        </p:nvSpPr>
        <p:spPr>
          <a:xfrm>
            <a:off x="1390649" y="161505"/>
            <a:ext cx="10058400" cy="646331"/>
          </a:xfrm>
          <a:prstGeom prst="rect">
            <a:avLst/>
          </a:prstGeom>
        </p:spPr>
        <p:txBody>
          <a:bodyPr wrap="square">
            <a:spAutoFit/>
          </a:bodyPr>
          <a:lstStyle/>
          <a:p>
            <a:r>
              <a:rPr lang="fr-FR" dirty="0">
                <a:latin typeface="Frank Ruhl Libre"/>
              </a:rPr>
              <a:t>En 1890, les découvreurs G. </a:t>
            </a:r>
            <a:r>
              <a:rPr lang="fr-FR" dirty="0" err="1">
                <a:latin typeface="Frank Ruhl Libre"/>
              </a:rPr>
              <a:t>Gaupillat</a:t>
            </a:r>
            <a:r>
              <a:rPr lang="fr-FR" dirty="0">
                <a:latin typeface="Frank Ruhl Libre"/>
              </a:rPr>
              <a:t>, L. Armand, L. de Launay, E. </a:t>
            </a:r>
            <a:r>
              <a:rPr lang="fr-FR" dirty="0" err="1">
                <a:latin typeface="Frank Ruhl Libre"/>
              </a:rPr>
              <a:t>Foulquier</a:t>
            </a:r>
            <a:r>
              <a:rPr lang="fr-FR" dirty="0">
                <a:latin typeface="Frank Ruhl Libre"/>
              </a:rPr>
              <a:t> et E.-A. Martel (E. Rupin/Coll. </a:t>
            </a:r>
            <a:r>
              <a:rPr lang="fr-FR" dirty="0" err="1">
                <a:latin typeface="Frank Ruhl Libre"/>
              </a:rPr>
              <a:t>Renouard</a:t>
            </a:r>
            <a:r>
              <a:rPr lang="fr-FR" dirty="0">
                <a:latin typeface="Frank Ruhl Libre"/>
              </a:rPr>
              <a:t>)</a:t>
            </a:r>
            <a:endParaRPr lang="fr-FR" dirty="0"/>
          </a:p>
        </p:txBody>
      </p:sp>
    </p:spTree>
    <p:extLst>
      <p:ext uri="{BB962C8B-B14F-4D97-AF65-F5344CB8AC3E}">
        <p14:creationId xmlns:p14="http://schemas.microsoft.com/office/powerpoint/2010/main" val="233215298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45074" y="0"/>
            <a:ext cx="8532000" cy="6744125"/>
          </a:xfrm>
          <a:prstGeom prst="rect">
            <a:avLst/>
          </a:prstGeom>
        </p:spPr>
      </p:pic>
      <p:sp>
        <p:nvSpPr>
          <p:cNvPr id="6" name="Rectangle 5"/>
          <p:cNvSpPr/>
          <p:nvPr/>
        </p:nvSpPr>
        <p:spPr>
          <a:xfrm>
            <a:off x="630477" y="1902623"/>
            <a:ext cx="3014597" cy="1754326"/>
          </a:xfrm>
          <a:prstGeom prst="rect">
            <a:avLst/>
          </a:prstGeom>
        </p:spPr>
        <p:txBody>
          <a:bodyPr wrap="square">
            <a:spAutoFit/>
          </a:bodyPr>
          <a:lstStyle/>
          <a:p>
            <a:r>
              <a:rPr lang="fr-FR" b="0" i="0" dirty="0" smtClean="0">
                <a:solidFill>
                  <a:srgbClr val="000000"/>
                </a:solidFill>
                <a:effectLst/>
                <a:latin typeface="Open Sans"/>
              </a:rPr>
              <a:t>L'album réalisé par Martel comporte une dizaine de clichés de l'entrée du puits. Ils sont rares car antérieurs à l'aménagement du gouffre.</a:t>
            </a:r>
            <a:endParaRPr lang="fr-FR" dirty="0"/>
          </a:p>
        </p:txBody>
      </p:sp>
    </p:spTree>
    <p:extLst>
      <p:ext uri="{BB962C8B-B14F-4D97-AF65-F5344CB8AC3E}">
        <p14:creationId xmlns:p14="http://schemas.microsoft.com/office/powerpoint/2010/main" val="272579957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92.243.27.173/gsdl/collect/vire/index/assoc/CAO-I-01/02.dir/CAO-I-01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9712" y="1127344"/>
            <a:ext cx="8572500" cy="511061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51144" y="2482324"/>
            <a:ext cx="2676395" cy="1200329"/>
          </a:xfrm>
          <a:prstGeom prst="rect">
            <a:avLst/>
          </a:prstGeom>
        </p:spPr>
        <p:txBody>
          <a:bodyPr wrap="square">
            <a:spAutoFit/>
          </a:bodyPr>
          <a:lstStyle/>
          <a:p>
            <a:r>
              <a:rPr lang="fr-FR" b="0" i="0" dirty="0" smtClean="0">
                <a:solidFill>
                  <a:srgbClr val="000000"/>
                </a:solidFill>
                <a:effectLst/>
                <a:latin typeface="Open Sans"/>
              </a:rPr>
              <a:t>Au second plan, derrière le gouffre, il y a à présent 2 petites constructions.</a:t>
            </a:r>
            <a:endParaRPr lang="fr-FR" dirty="0"/>
          </a:p>
        </p:txBody>
      </p:sp>
      <p:sp>
        <p:nvSpPr>
          <p:cNvPr id="3" name="Rectangle 2"/>
          <p:cNvSpPr/>
          <p:nvPr/>
        </p:nvSpPr>
        <p:spPr>
          <a:xfrm>
            <a:off x="5718093" y="400927"/>
            <a:ext cx="3820277" cy="369332"/>
          </a:xfrm>
          <a:prstGeom prst="rect">
            <a:avLst/>
          </a:prstGeom>
        </p:spPr>
        <p:txBody>
          <a:bodyPr wrap="none">
            <a:spAutoFit/>
          </a:bodyPr>
          <a:lstStyle/>
          <a:p>
            <a:r>
              <a:rPr lang="fr-FR" b="1" i="0" u="none" strike="noStrike" dirty="0" smtClean="0">
                <a:effectLst/>
                <a:latin typeface="Open Sans"/>
                <a:hlinkClick r:id="rId3" action="ppaction://hlinkfile"/>
              </a:rPr>
              <a:t>L'évolution de l'entrée du gouffre</a:t>
            </a:r>
            <a:endParaRPr lang="fr-FR" b="1" dirty="0"/>
          </a:p>
        </p:txBody>
      </p:sp>
    </p:spTree>
    <p:extLst>
      <p:ext uri="{BB962C8B-B14F-4D97-AF65-F5344CB8AC3E}">
        <p14:creationId xmlns:p14="http://schemas.microsoft.com/office/powerpoint/2010/main" val="219480835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0581" y="1113886"/>
            <a:ext cx="6096000" cy="5632311"/>
          </a:xfrm>
          <a:prstGeom prst="rect">
            <a:avLst/>
          </a:prstGeom>
        </p:spPr>
        <p:txBody>
          <a:bodyPr>
            <a:spAutoFit/>
          </a:bodyPr>
          <a:lstStyle/>
          <a:p>
            <a:pPr algn="ctr"/>
            <a:r>
              <a:rPr lang="fr-FR" dirty="0">
                <a:solidFill>
                  <a:srgbClr val="333333"/>
                </a:solidFill>
                <a:latin typeface="Arial, sans-serif"/>
              </a:rPr>
              <a:t>Juillet 1889 marque l’année de la consécration de la spéléologie française. En effet, c’est au cours de sa 24 </a:t>
            </a:r>
            <a:r>
              <a:rPr lang="fr-FR" dirty="0" err="1">
                <a:solidFill>
                  <a:srgbClr val="333333"/>
                </a:solidFill>
                <a:latin typeface="Arial, sans-serif"/>
              </a:rPr>
              <a:t>ème</a:t>
            </a:r>
            <a:r>
              <a:rPr lang="fr-FR" dirty="0">
                <a:solidFill>
                  <a:srgbClr val="333333"/>
                </a:solidFill>
                <a:latin typeface="Arial, sans-serif"/>
              </a:rPr>
              <a:t> expédition que Martel et son équipe découvrent le Gouffre de Padirac. A midi ce 9 juillet 1889, équipé de bougies, de cordes en chanvre, de lourdes échelles de corde aux barreaux de bois et de bêtes de somme, </a:t>
            </a:r>
            <a:r>
              <a:rPr lang="fr-FR" dirty="0">
                <a:solidFill>
                  <a:srgbClr val="FF0000"/>
                </a:solidFill>
                <a:latin typeface="Arial, sans-serif"/>
              </a:rPr>
              <a:t>Edouard-Alfred Martel descend dans le Gouffre de Padirac. Suspendu à un câble long de 75 mètres, il s’enfonce au centre de la terre. L</a:t>
            </a:r>
            <a:r>
              <a:rPr lang="fr-FR" dirty="0">
                <a:solidFill>
                  <a:srgbClr val="333333"/>
                </a:solidFill>
                <a:latin typeface="Arial, sans-serif"/>
              </a:rPr>
              <a:t>orsque son pied touche le sol, il pénètre dans cet abîme alors nommé d’après les croyances locales : « le trou du diable ». Martel et </a:t>
            </a:r>
            <a:r>
              <a:rPr lang="fr-FR" dirty="0" err="1">
                <a:solidFill>
                  <a:srgbClr val="333333"/>
                </a:solidFill>
                <a:latin typeface="Arial, sans-serif"/>
              </a:rPr>
              <a:t>sonéquipe</a:t>
            </a:r>
            <a:r>
              <a:rPr lang="fr-FR" dirty="0">
                <a:solidFill>
                  <a:srgbClr val="333333"/>
                </a:solidFill>
                <a:latin typeface="Arial, sans-serif"/>
              </a:rPr>
              <a:t> se lancent à la découverte de l’inconnu. Stoppés dans leur expédition car le niveau d’eau devenait impraticable, ils rebroussent chemin. Le lendemain, dès l’aube, Martel redescend muni d’une lampe à magnésium, et d’un canot pour naviguer sur ce qui deviendra plus tard la Rivière Plane.</a:t>
            </a:r>
            <a:endParaRPr lang="fr-FR" b="0" i="0" dirty="0" smtClean="0">
              <a:solidFill>
                <a:srgbClr val="333333"/>
              </a:solidFill>
              <a:effectLst/>
              <a:latin typeface="Tahoma" panose="020B0604030504040204" pitchFamily="34" charset="0"/>
            </a:endParaRPr>
          </a:p>
          <a:p>
            <a:pPr algn="ctr"/>
            <a:r>
              <a:rPr lang="fr-FR" dirty="0">
                <a:solidFill>
                  <a:srgbClr val="333333"/>
                </a:solidFill>
                <a:latin typeface="Arial, sans-serif"/>
              </a:rPr>
              <a:t>Isolée dans ces profondeurs, l’expédition avance silencieusement malgré la peur de l’inconnu... Padirac est né !</a:t>
            </a:r>
            <a:endParaRPr lang="fr-FR" b="0" i="0" dirty="0">
              <a:solidFill>
                <a:srgbClr val="333333"/>
              </a:solidFill>
              <a:effectLst/>
              <a:latin typeface="Tahoma" panose="020B0604030504040204" pitchFamily="34" charset="0"/>
            </a:endParaRPr>
          </a:p>
        </p:txBody>
      </p:sp>
      <p:pic>
        <p:nvPicPr>
          <p:cNvPr id="4098" name="Picture 2" descr="Padirac - 1903 - La PremiÃ¨re Descente Dans Le Gouffre - Padirac"/>
          <p:cNvPicPr>
            <a:picLocks noChangeAspect="1" noChangeArrowheads="1"/>
          </p:cNvPicPr>
          <p:nvPr/>
        </p:nvPicPr>
        <p:blipFill rotWithShape="1">
          <a:blip r:embed="rId2">
            <a:extLst>
              <a:ext uri="{28A0092B-C50C-407E-A947-70E740481C1C}">
                <a14:useLocalDpi xmlns:a14="http://schemas.microsoft.com/office/drawing/2010/main" val="0"/>
              </a:ext>
            </a:extLst>
          </a:blip>
          <a:srcRect b="1521"/>
          <a:stretch/>
        </p:blipFill>
        <p:spPr bwMode="auto">
          <a:xfrm>
            <a:off x="7002050" y="0"/>
            <a:ext cx="480164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29586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92.243.27.173/gsdl/collect/vire/index/assoc/CAO-I-00/28.dir/CAO-I-002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74764" y="556473"/>
            <a:ext cx="8572500" cy="610552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05007" y="1176827"/>
            <a:ext cx="2814181" cy="5078313"/>
          </a:xfrm>
          <a:prstGeom prst="rect">
            <a:avLst/>
          </a:prstGeom>
        </p:spPr>
        <p:txBody>
          <a:bodyPr wrap="square">
            <a:spAutoFit/>
          </a:bodyPr>
          <a:lstStyle/>
          <a:p>
            <a:r>
              <a:rPr lang="fr-FR" b="0" i="0" dirty="0" smtClean="0">
                <a:solidFill>
                  <a:srgbClr val="000000"/>
                </a:solidFill>
                <a:effectLst/>
                <a:latin typeface="Open Sans"/>
              </a:rPr>
              <a:t>Il fallut faire de nombreuses manœuvres durant 2 heures pour la descente des hommes et du matériel</a:t>
            </a:r>
          </a:p>
          <a:p>
            <a:endParaRPr lang="fr-FR" dirty="0">
              <a:solidFill>
                <a:srgbClr val="000000"/>
              </a:solidFill>
              <a:latin typeface="Open Sans"/>
            </a:endParaRPr>
          </a:p>
          <a:p>
            <a:r>
              <a:rPr lang="fr-FR" dirty="0"/>
              <a:t>Lors des expéditions suivantes : 2 en 1895 et 2 en 1896, le public sera également nombreux pour assister au départ et au retour des équipes, d'autant que le projet d'aménagement du gouffre qui a germé dans l'esprit de Martel à l'issue de l'expédition de 1990 est à présent connu de tous.</a:t>
            </a:r>
          </a:p>
        </p:txBody>
      </p:sp>
    </p:spTree>
    <p:extLst>
      <p:ext uri="{BB962C8B-B14F-4D97-AF65-F5344CB8AC3E}">
        <p14:creationId xmlns:p14="http://schemas.microsoft.com/office/powerpoint/2010/main" val="234233106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b="1681"/>
          <a:stretch/>
        </p:blipFill>
        <p:spPr>
          <a:xfrm>
            <a:off x="1703573" y="300626"/>
            <a:ext cx="10058400" cy="6450904"/>
          </a:xfrm>
          <a:prstGeom prst="rect">
            <a:avLst/>
          </a:prstGeom>
        </p:spPr>
      </p:pic>
      <p:sp>
        <p:nvSpPr>
          <p:cNvPr id="3" name="Rectangle 2"/>
          <p:cNvSpPr/>
          <p:nvPr/>
        </p:nvSpPr>
        <p:spPr>
          <a:xfrm>
            <a:off x="2945738" y="1164300"/>
            <a:ext cx="6096000" cy="646331"/>
          </a:xfrm>
          <a:prstGeom prst="rect">
            <a:avLst/>
          </a:prstGeom>
        </p:spPr>
        <p:txBody>
          <a:bodyPr>
            <a:spAutoFit/>
          </a:bodyPr>
          <a:lstStyle/>
          <a:p>
            <a:r>
              <a:rPr lang="fr-FR" b="0" i="0" dirty="0" smtClean="0">
                <a:solidFill>
                  <a:srgbClr val="000000"/>
                </a:solidFill>
                <a:effectLst/>
                <a:latin typeface="Open Sans"/>
              </a:rPr>
              <a:t>l est difficile de dater les clichés de l'entrée du puits. Un grillage de sécurité a sans doute été installé après 1890.</a:t>
            </a:r>
            <a:endParaRPr lang="fr-FR" dirty="0"/>
          </a:p>
        </p:txBody>
      </p:sp>
    </p:spTree>
    <p:extLst>
      <p:ext uri="{BB962C8B-B14F-4D97-AF65-F5344CB8AC3E}">
        <p14:creationId xmlns:p14="http://schemas.microsoft.com/office/powerpoint/2010/main" val="280378876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b="2141"/>
          <a:stretch/>
        </p:blipFill>
        <p:spPr>
          <a:xfrm>
            <a:off x="1588142" y="87682"/>
            <a:ext cx="10058400" cy="6638795"/>
          </a:xfrm>
          <a:prstGeom prst="rect">
            <a:avLst/>
          </a:prstGeom>
        </p:spPr>
      </p:pic>
    </p:spTree>
    <p:extLst>
      <p:ext uri="{BB962C8B-B14F-4D97-AF65-F5344CB8AC3E}">
        <p14:creationId xmlns:p14="http://schemas.microsoft.com/office/powerpoint/2010/main" val="187064025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61kk 2025 CPA - GOUFFRE DE PADIRAC - LE CHALET DU GOUFFRE ET LA TERRASSE - Padirac"/>
          <p:cNvPicPr>
            <a:picLocks noChangeAspect="1" noChangeArrowheads="1"/>
          </p:cNvPicPr>
          <p:nvPr/>
        </p:nvPicPr>
        <p:blipFill rotWithShape="1">
          <a:blip r:embed="rId2">
            <a:extLst>
              <a:ext uri="{28A0092B-C50C-407E-A947-70E740481C1C}">
                <a14:useLocalDpi xmlns:a14="http://schemas.microsoft.com/office/drawing/2010/main" val="0"/>
              </a:ext>
            </a:extLst>
          </a:blip>
          <a:srcRect b="1612"/>
          <a:stretch/>
        </p:blipFill>
        <p:spPr bwMode="auto">
          <a:xfrm>
            <a:off x="6363223" y="538620"/>
            <a:ext cx="5595654" cy="5837129"/>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67013" y="1048898"/>
            <a:ext cx="6196210" cy="5909310"/>
          </a:xfrm>
          <a:prstGeom prst="rect">
            <a:avLst/>
          </a:prstGeom>
        </p:spPr>
        <p:txBody>
          <a:bodyPr wrap="square">
            <a:spAutoFit/>
          </a:bodyPr>
          <a:lstStyle/>
          <a:p>
            <a:pPr algn="just"/>
            <a:r>
              <a:rPr lang="fr-FR" dirty="0">
                <a:solidFill>
                  <a:srgbClr val="232323"/>
                </a:solidFill>
                <a:latin typeface="Roboto"/>
              </a:rPr>
              <a:t>Ainsi, en 1867, le comte Murat et M. De </a:t>
            </a:r>
            <a:r>
              <a:rPr lang="fr-FR" dirty="0" err="1">
                <a:solidFill>
                  <a:srgbClr val="232323"/>
                </a:solidFill>
                <a:latin typeface="Roboto"/>
              </a:rPr>
              <a:t>Salvagnac</a:t>
            </a:r>
            <a:r>
              <a:rPr lang="fr-FR" dirty="0">
                <a:solidFill>
                  <a:srgbClr val="232323"/>
                </a:solidFill>
                <a:latin typeface="Roboto"/>
              </a:rPr>
              <a:t> s'engouffrent dans l’abîme, à l'aide d'un panier retenu par des cordes. Ils ne remarquent cependant pas le petit orifice qui conduit à la rivière souterraine, abritée dans le Gouffre, une centaine de mètres sous terre</a:t>
            </a:r>
            <a:r>
              <a:rPr lang="fr-FR" dirty="0" smtClean="0">
                <a:solidFill>
                  <a:srgbClr val="232323"/>
                </a:solidFill>
                <a:latin typeface="Roboto"/>
              </a:rPr>
              <a:t>.</a:t>
            </a:r>
          </a:p>
          <a:p>
            <a:pPr algn="just"/>
            <a:endParaRPr lang="fr-FR" dirty="0">
              <a:solidFill>
                <a:srgbClr val="232323"/>
              </a:solidFill>
              <a:latin typeface="Roboto"/>
            </a:endParaRPr>
          </a:p>
          <a:p>
            <a:pPr algn="just"/>
            <a:r>
              <a:rPr lang="fr-FR" dirty="0">
                <a:solidFill>
                  <a:srgbClr val="232323"/>
                </a:solidFill>
                <a:latin typeface="Roboto"/>
              </a:rPr>
              <a:t>Ce n'est qu'en juillet 1889 qu’Edouard-Alfred Martel, avocat de formation, et trois de ses fidèles compagnons d’aventure, Gabriel </a:t>
            </a:r>
            <a:r>
              <a:rPr lang="fr-FR" dirty="0" err="1">
                <a:solidFill>
                  <a:srgbClr val="232323"/>
                </a:solidFill>
                <a:latin typeface="Roboto"/>
              </a:rPr>
              <a:t>Gaupillat</a:t>
            </a:r>
            <a:r>
              <a:rPr lang="fr-FR" dirty="0">
                <a:solidFill>
                  <a:srgbClr val="232323"/>
                </a:solidFill>
                <a:latin typeface="Roboto"/>
              </a:rPr>
              <a:t>, Emile </a:t>
            </a:r>
            <a:r>
              <a:rPr lang="fr-FR" dirty="0" err="1">
                <a:solidFill>
                  <a:srgbClr val="232323"/>
                </a:solidFill>
                <a:latin typeface="Roboto"/>
              </a:rPr>
              <a:t>Foulquier</a:t>
            </a:r>
            <a:r>
              <a:rPr lang="fr-FR" dirty="0">
                <a:solidFill>
                  <a:srgbClr val="232323"/>
                </a:solidFill>
                <a:latin typeface="Roboto"/>
              </a:rPr>
              <a:t> et Louis Armand, y pénètrent à nouveau. Ils sont aidés par six hommes de manœuvre. Eclairés par des bougies et munis d'une lampe à magnésium, ils descendent à l'aide d'une échelle flottante, sans savoir cependant ce qu'ils vont trouver quelques dizaines de mètres plus bas. Les pieds à nouveau au sol, et après quelques explorations dans la pénombre, les aventuriers sont subjugués par ce qu'ils découvrent. Le premier jour de l'expédition, ils ne s'aventurent cependant pas à plus de 400 mètres du puits d'entrée, bloqués par la rivière trop profonde. Le 10 juillet, Martel embarque avec </a:t>
            </a:r>
            <a:r>
              <a:rPr lang="fr-FR" dirty="0" err="1">
                <a:solidFill>
                  <a:srgbClr val="232323"/>
                </a:solidFill>
                <a:latin typeface="Roboto"/>
              </a:rPr>
              <a:t>Gaupillat</a:t>
            </a:r>
            <a:r>
              <a:rPr lang="fr-FR" dirty="0">
                <a:solidFill>
                  <a:srgbClr val="232323"/>
                </a:solidFill>
                <a:latin typeface="Roboto"/>
              </a:rPr>
              <a:t> sur leur embarcation, le Crocodile, un bateau en toile avec une armature en bois.</a:t>
            </a:r>
            <a:endParaRPr lang="fr-FR" b="0" i="0" dirty="0">
              <a:solidFill>
                <a:srgbClr val="232323"/>
              </a:solidFill>
              <a:effectLst/>
              <a:latin typeface="Roboto"/>
            </a:endParaRPr>
          </a:p>
        </p:txBody>
      </p:sp>
    </p:spTree>
    <p:extLst>
      <p:ext uri="{BB962C8B-B14F-4D97-AF65-F5344CB8AC3E}">
        <p14:creationId xmlns:p14="http://schemas.microsoft.com/office/powerpoint/2010/main" val="300659346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b="2466"/>
          <a:stretch/>
        </p:blipFill>
        <p:spPr>
          <a:xfrm>
            <a:off x="864295" y="0"/>
            <a:ext cx="6100175" cy="6726477"/>
          </a:xfrm>
          <a:prstGeom prst="rect">
            <a:avLst/>
          </a:prstGeom>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b="4658"/>
          <a:stretch/>
        </p:blipFill>
        <p:spPr>
          <a:xfrm>
            <a:off x="7373139" y="0"/>
            <a:ext cx="4392000" cy="6903782"/>
          </a:xfrm>
          <a:prstGeom prst="rect">
            <a:avLst/>
          </a:prstGeom>
        </p:spPr>
      </p:pic>
    </p:spTree>
    <p:extLst>
      <p:ext uri="{BB962C8B-B14F-4D97-AF65-F5344CB8AC3E}">
        <p14:creationId xmlns:p14="http://schemas.microsoft.com/office/powerpoint/2010/main" val="339718003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b="3111"/>
          <a:stretch/>
        </p:blipFill>
        <p:spPr>
          <a:xfrm>
            <a:off x="1657121" y="356992"/>
            <a:ext cx="10058400" cy="6501008"/>
          </a:xfrm>
          <a:prstGeom prst="rect">
            <a:avLst/>
          </a:prstGeom>
        </p:spPr>
      </p:pic>
      <p:sp>
        <p:nvSpPr>
          <p:cNvPr id="2" name="Rectangle 1"/>
          <p:cNvSpPr/>
          <p:nvPr/>
        </p:nvSpPr>
        <p:spPr>
          <a:xfrm>
            <a:off x="3735987" y="356992"/>
            <a:ext cx="4472699" cy="369332"/>
          </a:xfrm>
          <a:prstGeom prst="rect">
            <a:avLst/>
          </a:prstGeom>
        </p:spPr>
        <p:txBody>
          <a:bodyPr wrap="none">
            <a:spAutoFit/>
          </a:bodyPr>
          <a:lstStyle/>
          <a:p>
            <a:r>
              <a:rPr lang="fr-FR" dirty="0">
                <a:solidFill>
                  <a:srgbClr val="000000"/>
                </a:solidFill>
                <a:latin typeface="Open Sans"/>
              </a:rPr>
              <a:t>de la grotte d'accès à la terrasse en 1896.</a:t>
            </a:r>
            <a:endParaRPr lang="fr-FR" dirty="0"/>
          </a:p>
        </p:txBody>
      </p:sp>
    </p:spTree>
    <p:extLst>
      <p:ext uri="{BB962C8B-B14F-4D97-AF65-F5344CB8AC3E}">
        <p14:creationId xmlns:p14="http://schemas.microsoft.com/office/powerpoint/2010/main" val="34040227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b="3495"/>
          <a:stretch/>
        </p:blipFill>
        <p:spPr>
          <a:xfrm>
            <a:off x="3156558" y="228741"/>
            <a:ext cx="9035441" cy="6397527"/>
          </a:xfrm>
          <a:prstGeom prst="rect">
            <a:avLst/>
          </a:prstGeom>
        </p:spPr>
      </p:pic>
      <p:sp>
        <p:nvSpPr>
          <p:cNvPr id="5" name="Rectangle 4"/>
          <p:cNvSpPr/>
          <p:nvPr/>
        </p:nvSpPr>
        <p:spPr>
          <a:xfrm>
            <a:off x="204592" y="1303845"/>
            <a:ext cx="2951966" cy="4247317"/>
          </a:xfrm>
          <a:prstGeom prst="rect">
            <a:avLst/>
          </a:prstGeom>
        </p:spPr>
        <p:txBody>
          <a:bodyPr wrap="square">
            <a:spAutoFit/>
          </a:bodyPr>
          <a:lstStyle/>
          <a:p>
            <a:r>
              <a:rPr lang="fr-FR" b="0" i="0" dirty="0" smtClean="0">
                <a:solidFill>
                  <a:srgbClr val="000000"/>
                </a:solidFill>
                <a:effectLst/>
                <a:latin typeface="Open Sans"/>
              </a:rPr>
              <a:t>Le bâtiment qui termine la corniche est un très grand mystère. Ici sur ce cliché pris vers 1900, cette construction dotée de fenêtres à double arc de plein cintre sur colonnettes et terminée par une tour prise dans la végétation, semble très ancienne, et en tout cas bien antérieure à la première exploration de 1889 et à la découverte de la grotte d'accès à la terrasse en 1896.</a:t>
            </a:r>
            <a:endParaRPr lang="fr-FR" dirty="0"/>
          </a:p>
        </p:txBody>
      </p:sp>
    </p:spTree>
    <p:extLst>
      <p:ext uri="{BB962C8B-B14F-4D97-AF65-F5344CB8AC3E}">
        <p14:creationId xmlns:p14="http://schemas.microsoft.com/office/powerpoint/2010/main" val="7461424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7430" y="1443841"/>
            <a:ext cx="2576187" cy="3970318"/>
          </a:xfrm>
          <a:prstGeom prst="rect">
            <a:avLst/>
          </a:prstGeom>
        </p:spPr>
        <p:txBody>
          <a:bodyPr wrap="square">
            <a:spAutoFit/>
          </a:bodyPr>
          <a:lstStyle/>
          <a:p>
            <a:r>
              <a:rPr lang="fr-FR" b="0" i="0" dirty="0" smtClean="0">
                <a:solidFill>
                  <a:srgbClr val="000000"/>
                </a:solidFill>
                <a:effectLst/>
                <a:latin typeface="Open Sans"/>
              </a:rPr>
              <a:t>En mars 1896, Martel et Rupin ont découvert sur le causse, près du puits, une cavité rejoignant une terrasse naturelle qui domine le gouffre, plus bas d'une quinzaine de mères que l'ouverture du puits. Cette terrasse aménagée accueillera le restaurant et servira de départ au grand escalier.</a:t>
            </a:r>
            <a:endParaRPr lang="fr-FR" dirty="0"/>
          </a:p>
        </p:txBody>
      </p:sp>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b="1552"/>
          <a:stretch/>
        </p:blipFill>
        <p:spPr>
          <a:xfrm>
            <a:off x="3165127" y="0"/>
            <a:ext cx="9026873" cy="6751529"/>
          </a:xfrm>
          <a:prstGeom prst="rect">
            <a:avLst/>
          </a:prstGeom>
        </p:spPr>
      </p:pic>
    </p:spTree>
    <p:extLst>
      <p:ext uri="{BB962C8B-B14F-4D97-AF65-F5344CB8AC3E}">
        <p14:creationId xmlns:p14="http://schemas.microsoft.com/office/powerpoint/2010/main" val="296023349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13965" y="594000"/>
            <a:ext cx="9978035" cy="6264000"/>
          </a:xfrm>
          <a:prstGeom prst="rect">
            <a:avLst/>
          </a:prstGeom>
        </p:spPr>
      </p:pic>
      <p:sp>
        <p:nvSpPr>
          <p:cNvPr id="3" name="Rectangle 2"/>
          <p:cNvSpPr/>
          <p:nvPr/>
        </p:nvSpPr>
        <p:spPr>
          <a:xfrm>
            <a:off x="167014" y="1401581"/>
            <a:ext cx="2046951" cy="4801314"/>
          </a:xfrm>
          <a:prstGeom prst="rect">
            <a:avLst/>
          </a:prstGeom>
        </p:spPr>
        <p:txBody>
          <a:bodyPr wrap="square">
            <a:spAutoFit/>
          </a:bodyPr>
          <a:lstStyle/>
          <a:p>
            <a:r>
              <a:rPr lang="fr-FR" b="0" i="0" dirty="0" smtClean="0">
                <a:solidFill>
                  <a:srgbClr val="000000"/>
                </a:solidFill>
                <a:effectLst/>
                <a:latin typeface="Open Sans"/>
              </a:rPr>
              <a:t>La galerie qui donne accès à la terrasse en corniche aménagée en restaurant et point de départ du grand escalier qui descend au fond du gouffre.</a:t>
            </a:r>
          </a:p>
          <a:p>
            <a:r>
              <a:rPr lang="fr-FR" dirty="0">
                <a:latin typeface="Open Sans"/>
              </a:rPr>
              <a:t>Le restaurant connaît un grand succès auprès des Lotois, et devient une étape d'excursion dominicale.</a:t>
            </a:r>
          </a:p>
        </p:txBody>
      </p:sp>
    </p:spTree>
    <p:extLst>
      <p:ext uri="{BB962C8B-B14F-4D97-AF65-F5344CB8AC3E}">
        <p14:creationId xmlns:p14="http://schemas.microsoft.com/office/powerpoint/2010/main" val="19936925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0147" y="0"/>
            <a:ext cx="4764066" cy="6858000"/>
          </a:xfrm>
          <a:prstGeom prst="rect">
            <a:avLst/>
          </a:prstGeom>
        </p:spPr>
      </p:pic>
      <p:sp>
        <p:nvSpPr>
          <p:cNvPr id="3" name="Rectangle 2"/>
          <p:cNvSpPr/>
          <p:nvPr/>
        </p:nvSpPr>
        <p:spPr>
          <a:xfrm>
            <a:off x="254696" y="2013930"/>
            <a:ext cx="2050093" cy="4247317"/>
          </a:xfrm>
          <a:prstGeom prst="rect">
            <a:avLst/>
          </a:prstGeom>
        </p:spPr>
        <p:txBody>
          <a:bodyPr wrap="square">
            <a:spAutoFit/>
          </a:bodyPr>
          <a:lstStyle/>
          <a:p>
            <a:r>
              <a:rPr lang="fr-FR" b="0" i="0" dirty="0" smtClean="0">
                <a:solidFill>
                  <a:srgbClr val="000000"/>
                </a:solidFill>
                <a:effectLst/>
                <a:latin typeface="Open Sans"/>
              </a:rPr>
              <a:t>Sur cette carte un peu plus récente, la végétation qui couvrait la tour du mystérieux bâtiment du restaurant a été supprimée. Des tables métalliques complètent le mobilier. La date du cliché original de cette carte postale est inconnue.</a:t>
            </a:r>
            <a:endParaRPr lang="fr-FR" dirty="0"/>
          </a:p>
        </p:txBody>
      </p:sp>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t="1644" b="4110"/>
          <a:stretch/>
        </p:blipFill>
        <p:spPr>
          <a:xfrm>
            <a:off x="2304789" y="0"/>
            <a:ext cx="4536000" cy="6874046"/>
          </a:xfrm>
          <a:prstGeom prst="rect">
            <a:avLst/>
          </a:prstGeom>
        </p:spPr>
      </p:pic>
    </p:spTree>
    <p:extLst>
      <p:ext uri="{BB962C8B-B14F-4D97-AF65-F5344CB8AC3E}">
        <p14:creationId xmlns:p14="http://schemas.microsoft.com/office/powerpoint/2010/main" val="16382944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b="14155"/>
          <a:stretch/>
        </p:blipFill>
        <p:spPr>
          <a:xfrm>
            <a:off x="1791005" y="864296"/>
            <a:ext cx="9687228" cy="5887233"/>
          </a:xfrm>
          <a:prstGeom prst="rect">
            <a:avLst/>
          </a:prstGeom>
        </p:spPr>
      </p:pic>
      <p:sp>
        <p:nvSpPr>
          <p:cNvPr id="2" name="Rectangle 1"/>
          <p:cNvSpPr/>
          <p:nvPr/>
        </p:nvSpPr>
        <p:spPr>
          <a:xfrm>
            <a:off x="4394394" y="319600"/>
            <a:ext cx="4981492" cy="369332"/>
          </a:xfrm>
          <a:prstGeom prst="rect">
            <a:avLst/>
          </a:prstGeom>
        </p:spPr>
        <p:txBody>
          <a:bodyPr wrap="none">
            <a:spAutoFit/>
          </a:bodyPr>
          <a:lstStyle/>
          <a:p>
            <a:r>
              <a:rPr lang="fr-FR" dirty="0">
                <a:solidFill>
                  <a:srgbClr val="333333"/>
                </a:solidFill>
                <a:latin typeface="ArquitectaBook"/>
              </a:rPr>
              <a:t>Restaurant troglodytique à l'intérieur du gouffre</a:t>
            </a:r>
            <a:endParaRPr lang="fr-FR" dirty="0"/>
          </a:p>
        </p:txBody>
      </p:sp>
    </p:spTree>
    <p:extLst>
      <p:ext uri="{BB962C8B-B14F-4D97-AF65-F5344CB8AC3E}">
        <p14:creationId xmlns:p14="http://schemas.microsoft.com/office/powerpoint/2010/main" val="384161049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46- LE GOUFFRE DE PADIRAC-NÂ°098-E/0315 - Padirac"/>
          <p:cNvPicPr>
            <a:picLocks noChangeAspect="1" noChangeArrowheads="1"/>
          </p:cNvPicPr>
          <p:nvPr/>
        </p:nvPicPr>
        <p:blipFill rotWithShape="1">
          <a:blip r:embed="rId2">
            <a:extLst>
              <a:ext uri="{28A0092B-C50C-407E-A947-70E740481C1C}">
                <a14:useLocalDpi xmlns:a14="http://schemas.microsoft.com/office/drawing/2010/main" val="0"/>
              </a:ext>
            </a:extLst>
          </a:blip>
          <a:srcRect b="3379"/>
          <a:stretch/>
        </p:blipFill>
        <p:spPr bwMode="auto">
          <a:xfrm>
            <a:off x="6976997" y="0"/>
            <a:ext cx="478494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D46  PADIRAC  La Terrasse Et L'Escalier ..... - Padirac"/>
          <p:cNvPicPr>
            <a:picLocks noChangeAspect="1" noChangeArrowheads="1"/>
          </p:cNvPicPr>
          <p:nvPr/>
        </p:nvPicPr>
        <p:blipFill rotWithShape="1">
          <a:blip r:embed="rId3">
            <a:extLst>
              <a:ext uri="{28A0092B-C50C-407E-A947-70E740481C1C}">
                <a14:useLocalDpi xmlns:a14="http://schemas.microsoft.com/office/drawing/2010/main" val="0"/>
              </a:ext>
            </a:extLst>
          </a:blip>
          <a:srcRect b="3213"/>
          <a:stretch/>
        </p:blipFill>
        <p:spPr bwMode="auto">
          <a:xfrm>
            <a:off x="1415441" y="0"/>
            <a:ext cx="513567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527795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92.243.27.173/gsdl/collect/vire/index/assoc/CAO-I-00/94.dir/CAO-I-009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7498" y="654376"/>
            <a:ext cx="8572500" cy="59817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29852" y="1989592"/>
            <a:ext cx="2989545" cy="3139321"/>
          </a:xfrm>
          <a:prstGeom prst="rect">
            <a:avLst/>
          </a:prstGeom>
        </p:spPr>
        <p:txBody>
          <a:bodyPr wrap="square">
            <a:spAutoFit/>
          </a:bodyPr>
          <a:lstStyle/>
          <a:p>
            <a:r>
              <a:rPr lang="fr-FR" b="0" i="0" dirty="0" smtClean="0">
                <a:solidFill>
                  <a:srgbClr val="000000"/>
                </a:solidFill>
                <a:effectLst/>
                <a:latin typeface="Open Sans"/>
              </a:rPr>
              <a:t>Assemblage du bateau démontable "</a:t>
            </a:r>
            <a:r>
              <a:rPr lang="fr-FR" b="0" i="0" dirty="0" err="1" smtClean="0">
                <a:solidFill>
                  <a:srgbClr val="000000"/>
                </a:solidFill>
                <a:effectLst/>
                <a:latin typeface="Open Sans"/>
              </a:rPr>
              <a:t>Osgood</a:t>
            </a:r>
            <a:r>
              <a:rPr lang="fr-FR" b="0" i="0" dirty="0" smtClean="0">
                <a:solidFill>
                  <a:srgbClr val="000000"/>
                </a:solidFill>
                <a:effectLst/>
                <a:latin typeface="Open Sans"/>
              </a:rPr>
              <a:t>" aussi nommé "le crocodile" que Martel utilise dès la première expédition pour naviguer sur la rivière souterraine en compagnie d'Armand.</a:t>
            </a:r>
            <a:r>
              <a:rPr lang="fr-FR" dirty="0"/>
              <a:t> Le 10 juillet, Martel embarque avec </a:t>
            </a:r>
            <a:r>
              <a:rPr lang="fr-FR" dirty="0" err="1"/>
              <a:t>Gaupillat</a:t>
            </a:r>
            <a:r>
              <a:rPr lang="fr-FR" dirty="0"/>
              <a:t> sur leur embarcation</a:t>
            </a:r>
          </a:p>
        </p:txBody>
      </p:sp>
    </p:spTree>
    <p:extLst>
      <p:ext uri="{BB962C8B-B14F-4D97-AF65-F5344CB8AC3E}">
        <p14:creationId xmlns:p14="http://schemas.microsoft.com/office/powerpoint/2010/main" val="371923553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92.243.27.173/gsdl/collect/vire/index/assoc/CAO-I-00/34.dir/CAO-I-00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7187" y="636020"/>
            <a:ext cx="8572500" cy="591502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29981" y="2730767"/>
            <a:ext cx="2551214" cy="923330"/>
          </a:xfrm>
          <a:prstGeom prst="rect">
            <a:avLst/>
          </a:prstGeom>
        </p:spPr>
        <p:txBody>
          <a:bodyPr wrap="square">
            <a:spAutoFit/>
          </a:bodyPr>
          <a:lstStyle/>
          <a:p>
            <a:r>
              <a:rPr lang="fr-FR" b="0" i="0" dirty="0" smtClean="0">
                <a:solidFill>
                  <a:srgbClr val="000000"/>
                </a:solidFill>
                <a:effectLst/>
                <a:latin typeface="Open Sans"/>
              </a:rPr>
              <a:t>En bateau sur la rivière. Expédition de septembre1890.</a:t>
            </a:r>
            <a:endParaRPr lang="fr-FR" dirty="0"/>
          </a:p>
        </p:txBody>
      </p:sp>
    </p:spTree>
    <p:extLst>
      <p:ext uri="{BB962C8B-B14F-4D97-AF65-F5344CB8AC3E}">
        <p14:creationId xmlns:p14="http://schemas.microsoft.com/office/powerpoint/2010/main" val="211163630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e Lac de la Pluie - la Grande Pendeloque (1930?)"/>
          <p:cNvPicPr>
            <a:picLocks noChangeAspect="1" noChangeArrowheads="1"/>
          </p:cNvPicPr>
          <p:nvPr/>
        </p:nvPicPr>
        <p:blipFill rotWithShape="1">
          <a:blip r:embed="rId2">
            <a:extLst>
              <a:ext uri="{28A0092B-C50C-407E-A947-70E740481C1C}">
                <a14:useLocalDpi xmlns:a14="http://schemas.microsoft.com/office/drawing/2010/main" val="0"/>
              </a:ext>
            </a:extLst>
          </a:blip>
          <a:srcRect l="1979" r="1765"/>
          <a:stretch/>
        </p:blipFill>
        <p:spPr bwMode="auto">
          <a:xfrm>
            <a:off x="951971" y="776613"/>
            <a:ext cx="10464999" cy="543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493744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b="1708"/>
          <a:stretch/>
        </p:blipFill>
        <p:spPr>
          <a:xfrm>
            <a:off x="1578354" y="225469"/>
            <a:ext cx="10058400" cy="6388273"/>
          </a:xfrm>
          <a:prstGeom prst="rect">
            <a:avLst/>
          </a:prstGeom>
        </p:spPr>
      </p:pic>
    </p:spTree>
    <p:extLst>
      <p:ext uri="{BB962C8B-B14F-4D97-AF65-F5344CB8AC3E}">
        <p14:creationId xmlns:p14="http://schemas.microsoft.com/office/powerpoint/2010/main" val="420595031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9954" y="1661777"/>
            <a:ext cx="3565347" cy="3416320"/>
          </a:xfrm>
          <a:prstGeom prst="rect">
            <a:avLst/>
          </a:prstGeom>
        </p:spPr>
        <p:txBody>
          <a:bodyPr wrap="square">
            <a:spAutoFit/>
          </a:bodyPr>
          <a:lstStyle/>
          <a:p>
            <a:r>
              <a:rPr lang="fr-FR" dirty="0">
                <a:solidFill>
                  <a:srgbClr val="232323"/>
                </a:solidFill>
                <a:latin typeface="Roboto"/>
              </a:rPr>
              <a:t>Déambulant et naviguant dans des passages parfois très étroits, ils découvrent des stalactites, stalagmites, gours, colonnes de calcite … tout ce que les gouttes d'eau ont façonné depuis des millénaires. 1640 mètres de galeries sont explorées pour cette première expédition et la seconde a lieu 1 an plus tard avec des découvertes encore plus impressionnantes.</a:t>
            </a:r>
            <a:endParaRPr lang="fr-FR" dirty="0"/>
          </a:p>
        </p:txBody>
      </p:sp>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b="2648"/>
          <a:stretch/>
        </p:blipFill>
        <p:spPr>
          <a:xfrm>
            <a:off x="7850419" y="0"/>
            <a:ext cx="4341581" cy="6676373"/>
          </a:xfrm>
          <a:prstGeom prst="rect">
            <a:avLst/>
          </a:prstGeom>
        </p:spPr>
      </p:pic>
      <p:pic>
        <p:nvPicPr>
          <p:cNvPr id="5" name="Image 4"/>
          <p:cNvPicPr>
            <a:picLocks noChangeAspect="1"/>
          </p:cNvPicPr>
          <p:nvPr/>
        </p:nvPicPr>
        <p:blipFill rotWithShape="1">
          <a:blip r:embed="rId3">
            <a:extLst>
              <a:ext uri="{28A0092B-C50C-407E-A947-70E740481C1C}">
                <a14:useLocalDpi xmlns:a14="http://schemas.microsoft.com/office/drawing/2010/main" val="0"/>
              </a:ext>
            </a:extLst>
          </a:blip>
          <a:srcRect b="1735"/>
          <a:stretch/>
        </p:blipFill>
        <p:spPr>
          <a:xfrm>
            <a:off x="3945302" y="0"/>
            <a:ext cx="4301396" cy="6676373"/>
          </a:xfrm>
          <a:prstGeom prst="rect">
            <a:avLst/>
          </a:prstGeom>
        </p:spPr>
      </p:pic>
    </p:spTree>
    <p:extLst>
      <p:ext uri="{BB962C8B-B14F-4D97-AF65-F5344CB8AC3E}">
        <p14:creationId xmlns:p14="http://schemas.microsoft.com/office/powerpoint/2010/main" val="84904530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b="2101"/>
          <a:stretch/>
        </p:blipFill>
        <p:spPr>
          <a:xfrm>
            <a:off x="7638180" y="0"/>
            <a:ext cx="4280944" cy="6713951"/>
          </a:xfrm>
          <a:prstGeom prst="rect">
            <a:avLst/>
          </a:prstGeom>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b="1598"/>
          <a:stretch/>
        </p:blipFill>
        <p:spPr>
          <a:xfrm>
            <a:off x="3336784" y="0"/>
            <a:ext cx="4301396" cy="6713951"/>
          </a:xfrm>
          <a:prstGeom prst="rect">
            <a:avLst/>
          </a:prstGeom>
        </p:spPr>
      </p:pic>
      <p:sp>
        <p:nvSpPr>
          <p:cNvPr id="4" name="Rectangle 3"/>
          <p:cNvSpPr/>
          <p:nvPr/>
        </p:nvSpPr>
        <p:spPr>
          <a:xfrm>
            <a:off x="334027" y="1225689"/>
            <a:ext cx="3002757" cy="5632311"/>
          </a:xfrm>
          <a:prstGeom prst="rect">
            <a:avLst/>
          </a:prstGeom>
        </p:spPr>
        <p:txBody>
          <a:bodyPr wrap="square">
            <a:spAutoFit/>
          </a:bodyPr>
          <a:lstStyle/>
          <a:p>
            <a:r>
              <a:rPr lang="fr-FR" dirty="0">
                <a:solidFill>
                  <a:srgbClr val="232323"/>
                </a:solidFill>
                <a:latin typeface="Roboto"/>
              </a:rPr>
              <a:t>Edouard-Alfred Martel, considéré depuis comme père de la spéléologie moderne, souhaite alors partager cette découverte extraordinaire. Il veut rendre le Gouffre accessible au public afin que celui-ci puisse s'émerveiller à son tour devant ce lieu souterrain totalement nouveau. Quelle ne sera pas la surprise des visiteurs, comme l'a été la sienne, lorsqu'ils découvriront la Grande Pendeloque et la Salle du Grand Dôme, pièces symboliques du Gouffre de Padirac.</a:t>
            </a:r>
            <a:endParaRPr lang="fr-FR" dirty="0"/>
          </a:p>
        </p:txBody>
      </p:sp>
    </p:spTree>
    <p:extLst>
      <p:ext uri="{BB962C8B-B14F-4D97-AF65-F5344CB8AC3E}">
        <p14:creationId xmlns:p14="http://schemas.microsoft.com/office/powerpoint/2010/main" val="39887804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obert Doisneau au Gouffre de Padira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720" y="496857"/>
            <a:ext cx="4572000" cy="60960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802638" y="928993"/>
            <a:ext cx="6096000" cy="2031325"/>
          </a:xfrm>
          <a:prstGeom prst="rect">
            <a:avLst/>
          </a:prstGeom>
        </p:spPr>
        <p:txBody>
          <a:bodyPr>
            <a:spAutoFit/>
          </a:bodyPr>
          <a:lstStyle/>
          <a:p>
            <a:r>
              <a:rPr lang="fr-FR" dirty="0">
                <a:solidFill>
                  <a:srgbClr val="232323"/>
                </a:solidFill>
                <a:latin typeface="Roboto"/>
              </a:rPr>
              <a:t>Après de longs mois de travaux, le Gouffre de Padirac est enfin accessible au public, qui peut parcourir 2.2 kilomètres de galeries souterraines aller/retour. L'inauguration officielle a lieu le 10 avril 1899. Au fil des années, la notoriété du site augmente, et aujourd'hui, il ne reçoit pas moins de 480 000 visiteurs par an.</a:t>
            </a:r>
            <a:endParaRPr lang="fr-FR" dirty="0"/>
          </a:p>
        </p:txBody>
      </p:sp>
      <p:sp>
        <p:nvSpPr>
          <p:cNvPr id="3" name="Rectangle 2"/>
          <p:cNvSpPr/>
          <p:nvPr/>
        </p:nvSpPr>
        <p:spPr>
          <a:xfrm>
            <a:off x="5802638" y="2960318"/>
            <a:ext cx="6096000" cy="1754326"/>
          </a:xfrm>
          <a:prstGeom prst="rect">
            <a:avLst/>
          </a:prstGeom>
        </p:spPr>
        <p:txBody>
          <a:bodyPr>
            <a:spAutoFit/>
          </a:bodyPr>
          <a:lstStyle/>
          <a:p>
            <a:r>
              <a:rPr lang="fr-FR" dirty="0">
                <a:solidFill>
                  <a:srgbClr val="232323"/>
                </a:solidFill>
                <a:latin typeface="Roboto"/>
              </a:rPr>
              <a:t>Actuellement, le Gouffre de Padirac apparaît dans la liste des cent plus longues cavités souterraines naturelles. Si 42 kilomètres de galeries ont déjà été explorés et topographiés par des spéléologues, le Gouffre regorge encore de recoins inexplorés et qui sait, peut-être encore plus impressionnants ?</a:t>
            </a:r>
            <a:endParaRPr lang="fr-FR" dirty="0"/>
          </a:p>
        </p:txBody>
      </p:sp>
      <p:sp>
        <p:nvSpPr>
          <p:cNvPr id="4" name="Rectangle 3"/>
          <p:cNvSpPr/>
          <p:nvPr/>
        </p:nvSpPr>
        <p:spPr>
          <a:xfrm>
            <a:off x="5540679" y="4697243"/>
            <a:ext cx="6096000" cy="2031325"/>
          </a:xfrm>
          <a:prstGeom prst="rect">
            <a:avLst/>
          </a:prstGeom>
        </p:spPr>
        <p:txBody>
          <a:bodyPr>
            <a:spAutoFit/>
          </a:bodyPr>
          <a:lstStyle/>
          <a:p>
            <a:pPr algn="ctr"/>
            <a:r>
              <a:rPr lang="fr-FR" b="1" dirty="0">
                <a:solidFill>
                  <a:srgbClr val="09B1D6"/>
                </a:solidFill>
                <a:latin typeface="Roboto"/>
              </a:rPr>
              <a:t/>
            </a:r>
            <a:br>
              <a:rPr lang="fr-FR" b="1" dirty="0">
                <a:solidFill>
                  <a:srgbClr val="09B1D6"/>
                </a:solidFill>
                <a:latin typeface="Roboto"/>
              </a:rPr>
            </a:br>
            <a:r>
              <a:rPr lang="fr-FR" b="1" dirty="0">
                <a:solidFill>
                  <a:srgbClr val="09B1D6"/>
                </a:solidFill>
                <a:latin typeface="Roboto"/>
              </a:rPr>
              <a:t>L’exposition de Robert Doisneau</a:t>
            </a:r>
          </a:p>
          <a:p>
            <a:pPr algn="just"/>
            <a:r>
              <a:rPr lang="fr-FR" dirty="0">
                <a:solidFill>
                  <a:srgbClr val="232323"/>
                </a:solidFill>
                <a:latin typeface="Roboto"/>
              </a:rPr>
              <a:t>Parmi les 500.000 négatifs laissés par Robert Doisneau, un inestimable reportage réalisé durant l’été 1954 nous rend très fidèlement l’engouement pour Padirac des visiteurs de l’époque qui y affluent de plus en plus nombreux dès les premiers congés payés de 1937.</a:t>
            </a:r>
            <a:endParaRPr lang="fr-FR" b="0" i="0" dirty="0">
              <a:solidFill>
                <a:srgbClr val="232323"/>
              </a:solidFill>
              <a:effectLst/>
              <a:latin typeface="Roboto"/>
            </a:endParaRPr>
          </a:p>
        </p:txBody>
      </p:sp>
      <p:sp>
        <p:nvSpPr>
          <p:cNvPr id="5" name="Rectangle 4"/>
          <p:cNvSpPr/>
          <p:nvPr/>
        </p:nvSpPr>
        <p:spPr>
          <a:xfrm>
            <a:off x="6091841" y="312191"/>
            <a:ext cx="4993675" cy="369332"/>
          </a:xfrm>
          <a:prstGeom prst="rect">
            <a:avLst/>
          </a:prstGeom>
        </p:spPr>
        <p:txBody>
          <a:bodyPr wrap="none">
            <a:spAutoFit/>
          </a:bodyPr>
          <a:lstStyle/>
          <a:p>
            <a:pPr algn="ctr"/>
            <a:r>
              <a:rPr lang="fr-FR" b="1" dirty="0">
                <a:solidFill>
                  <a:srgbClr val="09B1D6"/>
                </a:solidFill>
                <a:latin typeface="Roboto"/>
              </a:rPr>
              <a:t>Les événements pour célébrer le centenaire</a:t>
            </a:r>
            <a:endParaRPr lang="fr-FR" b="1" i="0" dirty="0">
              <a:solidFill>
                <a:srgbClr val="09B1D6"/>
              </a:solidFill>
              <a:effectLst/>
              <a:latin typeface="Roboto"/>
            </a:endParaRPr>
          </a:p>
        </p:txBody>
      </p:sp>
    </p:spTree>
    <p:extLst>
      <p:ext uri="{BB962C8B-B14F-4D97-AF65-F5344CB8AC3E}">
        <p14:creationId xmlns:p14="http://schemas.microsoft.com/office/powerpoint/2010/main" val="20030642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32723" y="4584526"/>
            <a:ext cx="1860074" cy="1846587"/>
          </a:xfrm>
          <a:prstGeom prst="rect">
            <a:avLst/>
          </a:prstGeom>
        </p:spPr>
      </p:pic>
      <p:pic>
        <p:nvPicPr>
          <p:cNvPr id="2050" name="Picture 2" descr="RÃ©sultat de recherche d'images pour &quot;gouffre de padirac humour&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5962" y="220574"/>
            <a:ext cx="6601215" cy="3637441"/>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
        <p:nvSpPr>
          <p:cNvPr id="3" name="Rectangle 2"/>
          <p:cNvSpPr/>
          <p:nvPr/>
        </p:nvSpPr>
        <p:spPr>
          <a:xfrm>
            <a:off x="2389587" y="349396"/>
            <a:ext cx="3379451"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fr-FR" sz="5400" b="1" dirty="0" smtClean="0">
                <a:ln/>
                <a:solidFill>
                  <a:schemeClr val="accent4"/>
                </a:solidFill>
                <a:effectLst>
                  <a:glow rad="228600">
                    <a:schemeClr val="accent2">
                      <a:satMod val="175000"/>
                      <a:alpha val="40000"/>
                    </a:schemeClr>
                  </a:glow>
                </a:effectLst>
                <a:latin typeface="CASMIRA" panose="00000400000000000000" pitchFamily="2" charset="2"/>
              </a:rPr>
              <a:t>A Bientôt…!!!</a:t>
            </a:r>
            <a:endParaRPr lang="fr-FR" sz="5400" b="1" dirty="0">
              <a:ln/>
              <a:solidFill>
                <a:schemeClr val="accent4"/>
              </a:solidFill>
              <a:effectLst>
                <a:glow rad="228600">
                  <a:schemeClr val="accent2">
                    <a:satMod val="175000"/>
                    <a:alpha val="40000"/>
                  </a:schemeClr>
                </a:glow>
              </a:effectLst>
              <a:latin typeface="CASMIRA" panose="00000400000000000000" pitchFamily="2" charset="2"/>
            </a:endParaRPr>
          </a:p>
        </p:txBody>
      </p:sp>
      <p:sp>
        <p:nvSpPr>
          <p:cNvPr id="4" name="ZoneTexte 3"/>
          <p:cNvSpPr txBox="1"/>
          <p:nvPr/>
        </p:nvSpPr>
        <p:spPr>
          <a:xfrm>
            <a:off x="1665963" y="4345956"/>
            <a:ext cx="6338170" cy="369332"/>
          </a:xfrm>
          <a:prstGeom prst="rect">
            <a:avLst/>
          </a:prstGeom>
          <a:noFill/>
        </p:spPr>
        <p:txBody>
          <a:bodyPr wrap="square" rtlCol="0">
            <a:spAutoFit/>
          </a:bodyPr>
          <a:lstStyle/>
          <a:p>
            <a:r>
              <a:rPr lang="fr-FR" dirty="0" smtClean="0"/>
              <a:t>Commentaires du NET: Images de collections privées,</a:t>
            </a:r>
            <a:endParaRPr lang="fr-FR" dirty="0"/>
          </a:p>
        </p:txBody>
      </p:sp>
      <p:sp>
        <p:nvSpPr>
          <p:cNvPr id="5" name="ZoneTexte 4"/>
          <p:cNvSpPr txBox="1"/>
          <p:nvPr/>
        </p:nvSpPr>
        <p:spPr>
          <a:xfrm>
            <a:off x="1803748" y="5837129"/>
            <a:ext cx="4759890" cy="369332"/>
          </a:xfrm>
          <a:prstGeom prst="rect">
            <a:avLst/>
          </a:prstGeom>
          <a:noFill/>
        </p:spPr>
        <p:txBody>
          <a:bodyPr wrap="square" rtlCol="0">
            <a:spAutoFit/>
          </a:bodyPr>
          <a:lstStyle/>
          <a:p>
            <a:r>
              <a:rPr lang="fr-FR" dirty="0" smtClean="0"/>
              <a:t>Fait le: 06 Juin 2019</a:t>
            </a:r>
            <a:endParaRPr lang="fr-FR" dirty="0"/>
          </a:p>
        </p:txBody>
      </p:sp>
    </p:spTree>
    <p:extLst>
      <p:ext uri="{BB962C8B-B14F-4D97-AF65-F5344CB8AC3E}">
        <p14:creationId xmlns:p14="http://schemas.microsoft.com/office/powerpoint/2010/main" val="145115233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Brin">
  <a:themeElements>
    <a:clrScheme name="Brin">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Brin">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rin">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382</TotalTime>
  <Words>1334</Words>
  <Application>Microsoft Office PowerPoint</Application>
  <PresentationFormat>Grand écran</PresentationFormat>
  <Paragraphs>39</Paragraphs>
  <Slides>27</Slides>
  <Notes>0</Notes>
  <HiddenSlides>0</HiddenSlides>
  <MMClips>1</MMClips>
  <ScaleCrop>false</ScaleCrop>
  <HeadingPairs>
    <vt:vector size="6" baseType="variant">
      <vt:variant>
        <vt:lpstr>Polices utilisées</vt:lpstr>
      </vt:variant>
      <vt:variant>
        <vt:i4>12</vt:i4>
      </vt:variant>
      <vt:variant>
        <vt:lpstr>Thème</vt:lpstr>
      </vt:variant>
      <vt:variant>
        <vt:i4>1</vt:i4>
      </vt:variant>
      <vt:variant>
        <vt:lpstr>Titres des diapositives</vt:lpstr>
      </vt:variant>
      <vt:variant>
        <vt:i4>27</vt:i4>
      </vt:variant>
    </vt:vector>
  </HeadingPairs>
  <TitlesOfParts>
    <vt:vector size="40" baseType="lpstr">
      <vt:lpstr>Arial</vt:lpstr>
      <vt:lpstr>Arial</vt:lpstr>
      <vt:lpstr>Arial, sans-serif</vt:lpstr>
      <vt:lpstr>ArquitectaBook</vt:lpstr>
      <vt:lpstr>Baskerville Old Face</vt:lpstr>
      <vt:lpstr>CASMIRA</vt:lpstr>
      <vt:lpstr>Century Gothic</vt:lpstr>
      <vt:lpstr>Frank Ruhl Libre</vt:lpstr>
      <vt:lpstr>Open Sans</vt:lpstr>
      <vt:lpstr>Roboto</vt:lpstr>
      <vt:lpstr>Tahoma</vt:lpstr>
      <vt:lpstr>Wingdings 3</vt:lpstr>
      <vt:lpstr>Brin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13</cp:revision>
  <dcterms:created xsi:type="dcterms:W3CDTF">2019-05-12T10:59:24Z</dcterms:created>
  <dcterms:modified xsi:type="dcterms:W3CDTF">2025-02-16T19:43:59Z</dcterms:modified>
</cp:coreProperties>
</file>