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7D5C7E-B638-5CDE-49A4-82A7ED96FE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364DCEF-7A77-D74D-4FE8-0D4DE71802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3D2D62-AA3E-F4A3-D1B8-7452B233B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34EBCC-EF9B-9DDB-D4C1-CF3A42A5E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4F726C-0506-77DA-E2FF-53A4601AF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5138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DD0DE5-D9EA-48B9-666E-79D3C3F61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E31B7A2-2EB5-B94C-91BA-31100FB5FC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1BC8C75-D34E-0B2B-DA1F-0C0FEA5D1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CF73FD-21B1-C3B3-65DE-B9E55D1EB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4F7B94-F782-937B-529D-ABAB613E1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7737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831719-2CCB-F163-DA88-6C28D48A6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4729963-E935-042D-4D41-4C6DF3D5C3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5BD8E9-87EF-433E-972E-8B65BC80D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8415B6-7B1A-1538-9A29-1B599FA79C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F216F09-2604-BFFC-3231-5DEAE0A4E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98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8955E3-FAC8-73D1-5108-CCD936AB5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3BAE665-1C04-09B5-AB17-0C665C12E0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EEE7730-CB50-F417-BB96-B8D651A2FE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A5FDE66-0474-8FFF-0C97-7F96FBB04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5256288-DCA9-602E-7E54-D28E7FDA0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7B01BD4-DE9B-C60E-3580-D55F0DF7E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1817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924B36-3790-6DB1-57B4-8E62F2B14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CE36C69-1363-CF91-90A8-1D85617F57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277E0F5-351D-122C-D756-13E72A8D77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3F4B203-7C00-9F7E-DD92-44B03BDFD1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6A0CB72-0FF9-B79F-E772-27FF509F4D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D172230-E076-D943-D80A-4AB7E17E0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25EA0ED-5671-C7FC-D1DC-335AE3032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DAC8755-A510-CD0E-28F0-F6B3345FA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003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27E869-3DD6-E6BD-4B93-01E3CC506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7BC3D72-B878-2101-BFEE-9429533D2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4529A53-42E3-349A-7E81-755C8A36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5130E9D-AEF6-7E8C-E21F-6539364B7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834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6AD74A9-6269-81B6-888F-6F881511D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18FF284-E136-D522-3664-8E5552629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E81D882-40CC-A1B0-3EAD-A11C3C0EA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95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CBC861-81A7-6A21-C454-D60CFE215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7096254-EA11-736E-5359-49D5A8AD2F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7C146C2-6921-EA87-9BC9-6D0918089B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9443DB7-62CC-66C2-B04E-DBDD51BD6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AB61C24-7FB3-162F-E1E3-3594DA165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56AC909-B937-9F03-1A4E-A15B6867A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74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295AF5-BE20-E0A1-5B1F-0F0C61057C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DF14E01-6A2A-C466-F1C4-A4A7859058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AF06E71-8F3B-9EDB-0D40-021A1D00BB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D43A8F2-36E4-43F9-6F4C-324F5D26C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F9BDAA-79BC-90F9-024F-750D8A336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D19F36-613D-276B-9B21-0CDF44A80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1213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D8893E-FDF9-42D4-547B-739E2973C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9A5DE1B-6F09-7FCB-D7D2-83379E638A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74EC1B1-5688-5CF2-6D50-52DE204E2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CF88AC-33CC-4429-2B9B-2B59D7026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24EFF12-9512-750D-55B2-2D07DAE37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228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7E247BC-5E1D-687B-7ACD-B6D757DE73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1EF91EA-DA02-823F-865C-B6BEA82EC1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BBF5A3C-1ECA-3AD4-C9F7-4A83A3A9D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CC93B0-202A-57D8-C6F3-3636D22AB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CAE41E-FA57-483B-F76E-BA71E1932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1729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24685AD-640D-E4A2-5E5C-1C1C30553E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9DDC53D-143C-19D9-6F42-0E8B006601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3E2D52A-77FC-06CF-6747-32741C172C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A4C7F5-EC2D-CDF5-439A-4636F82070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6588F2-59E3-0640-C58C-4581353672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8777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rbe humaine, Visage humain, homme, portrait&#10;&#10;Le contenu généré par l’IA peut être incorrect.">
            <a:extLst>
              <a:ext uri="{FF2B5EF4-FFF2-40B4-BE49-F238E27FC236}">
                <a16:creationId xmlns:a16="http://schemas.microsoft.com/office/drawing/2014/main" id="{8D1E128F-5FC0-4950-205B-A311548AD89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687" y="238994"/>
            <a:ext cx="4788000" cy="638001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9813CB-D957-7664-C228-274B7C6A28C8}"/>
              </a:ext>
            </a:extLst>
          </p:cNvPr>
          <p:cNvSpPr txBox="1"/>
          <p:nvPr/>
        </p:nvSpPr>
        <p:spPr>
          <a:xfrm>
            <a:off x="5783282" y="2274837"/>
            <a:ext cx="59970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Claude Monet, né sous le nom d'Oscar-Claude Monet le 14 novembre 1840 à Paris et mort le 5 décembre 1926 à Giverny, est un peintre français et l’un des fondateurs de l'impressionnisme.</a:t>
            </a:r>
          </a:p>
          <a:p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A3ED9EF-EE39-15EA-3521-2F526D8C00C4}"/>
              </a:ext>
            </a:extLst>
          </p:cNvPr>
          <p:cNvSpPr txBox="1"/>
          <p:nvPr/>
        </p:nvSpPr>
        <p:spPr>
          <a:xfrm>
            <a:off x="2011824" y="5889103"/>
            <a:ext cx="3111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Claude Monet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6973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  <p:sndAc>
          <p:stSnd loop="1">
            <p:snd r:embed="rId2" name="Nicole Rieu - Et Bonjour a Toi LArtiste.wav"/>
          </p:stSnd>
        </p:sndAc>
      </p:transition>
    </mc:Choice>
    <mc:Fallback>
      <p:transition spd="slow" advClick="0" advTm="8000">
        <p:dissolve/>
        <p:sndAc>
          <p:stSnd loop="1">
            <p:snd r:embed="rId2" name="Nicole Rieu - Et Bonjour a Toi LArtis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EDBAA9-9CD7-1F5D-910D-757FD3B0BA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ave, plein air, cimetière, plante&#10;&#10;Le contenu généré par l’IA peut être incorrect.">
            <a:extLst>
              <a:ext uri="{FF2B5EF4-FFF2-40B4-BE49-F238E27FC236}">
                <a16:creationId xmlns:a16="http://schemas.microsoft.com/office/drawing/2014/main" id="{A0A9B4ED-2261-41F2-6E79-E2A45927E6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1" y="229500"/>
            <a:ext cx="8532000" cy="6399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CD1EAC-4CA6-0AD0-8EBC-4CC92714EF70}"/>
              </a:ext>
            </a:extLst>
          </p:cNvPr>
          <p:cNvSpPr txBox="1"/>
          <p:nvPr/>
        </p:nvSpPr>
        <p:spPr>
          <a:xfrm>
            <a:off x="724395" y="3559629"/>
            <a:ext cx="32431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Giverny, Claude Monet Grave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7625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74AA36-1A26-928C-3274-960E5209B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habits, arbre&#10;&#10;Le contenu généré par l’IA peut être incorrect.">
            <a:extLst>
              <a:ext uri="{FF2B5EF4-FFF2-40B4-BE49-F238E27FC236}">
                <a16:creationId xmlns:a16="http://schemas.microsoft.com/office/drawing/2014/main" id="{5FF43340-4D22-3403-F570-DEC49C4002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218" y="279000"/>
            <a:ext cx="765267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4DE33D-4BB2-A76C-D75C-5E2BD3C1D208}"/>
              </a:ext>
            </a:extLst>
          </p:cNvPr>
          <p:cNvSpPr txBox="1"/>
          <p:nvPr/>
        </p:nvSpPr>
        <p:spPr>
          <a:xfrm>
            <a:off x="8099983" y="2984274"/>
            <a:ext cx="37287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Claude Monet peignant à l'orée d'un bois, vers 1885 John Singer Sargent Londres, Tate Gallery2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540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F5767B-2401-936D-B5A2-5C06D2CD58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croquis, art&#10;&#10;Le contenu généré par l’IA peut être incorrect.">
            <a:extLst>
              <a:ext uri="{FF2B5EF4-FFF2-40B4-BE49-F238E27FC236}">
                <a16:creationId xmlns:a16="http://schemas.microsoft.com/office/drawing/2014/main" id="{8173A2D6-7D4E-D9F9-27B3-0DBBCFC074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5733" y="289710"/>
            <a:ext cx="4752000" cy="627858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6207D4-ABD9-89D6-ACC7-48A61D4C0FAD}"/>
              </a:ext>
            </a:extLst>
          </p:cNvPr>
          <p:cNvSpPr txBox="1"/>
          <p:nvPr/>
        </p:nvSpPr>
        <p:spPr>
          <a:xfrm>
            <a:off x="522514" y="3099460"/>
            <a:ext cx="3182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Autoportrait, 1917, MUba Eugène-Leroy, Tourcoing.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0191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D47FB1-EF11-B14A-286E-CE29704694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croquis, Visage humain, texte&#10;&#10;Le contenu généré par l’IA peut être incorrect.">
            <a:extLst>
              <a:ext uri="{FF2B5EF4-FFF2-40B4-BE49-F238E27FC236}">
                <a16:creationId xmlns:a16="http://schemas.microsoft.com/office/drawing/2014/main" id="{3A75776D-E208-1055-A0B2-88889F1A98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0862" y="279000"/>
            <a:ext cx="4692191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0B9B9E-386C-DA71-023B-842B4AA39CE6}"/>
              </a:ext>
            </a:extLst>
          </p:cNvPr>
          <p:cNvSpPr txBox="1"/>
          <p:nvPr/>
        </p:nvSpPr>
        <p:spPr>
          <a:xfrm>
            <a:off x="8597735" y="3241964"/>
            <a:ext cx="33250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Caricature de Léon Manchon réalisée en 1858, Art Institute of Chicago.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044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F61E34-8642-E2C8-28CC-7C616B8E2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einture, eau, lac, fleur&#10;&#10;Le contenu généré par l’IA peut être incorrect.">
            <a:extLst>
              <a:ext uri="{FF2B5EF4-FFF2-40B4-BE49-F238E27FC236}">
                <a16:creationId xmlns:a16="http://schemas.microsoft.com/office/drawing/2014/main" id="{69BD9408-C878-1516-9E70-793A95F034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7981" y="189000"/>
            <a:ext cx="6648816" cy="6480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2E24323-E713-0FB5-3FC9-643532E46BA8}"/>
              </a:ext>
            </a:extLst>
          </p:cNvPr>
          <p:cNvSpPr txBox="1"/>
          <p:nvPr/>
        </p:nvSpPr>
        <p:spPr>
          <a:xfrm>
            <a:off x="641267" y="3292165"/>
            <a:ext cx="36457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Nymphéas,1904.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85034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F76392-0B9D-1184-08C2-D31210EA09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Visage humain, mur&#10;&#10;Le contenu généré par l’IA peut être incorrect.">
            <a:extLst>
              <a:ext uri="{FF2B5EF4-FFF2-40B4-BE49-F238E27FC236}">
                <a16:creationId xmlns:a16="http://schemas.microsoft.com/office/drawing/2014/main" id="{181B1284-034C-D0B8-D031-4CDA5D7E6B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9750" y="171000"/>
            <a:ext cx="4072500" cy="6516000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B1C160-462C-4833-5521-FBAB27940A71}"/>
              </a:ext>
            </a:extLst>
          </p:cNvPr>
          <p:cNvSpPr txBox="1"/>
          <p:nvPr/>
        </p:nvSpPr>
        <p:spPr>
          <a:xfrm>
            <a:off x="8217725" y="3087584"/>
            <a:ext cx="36694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Claude Monet en tenue militaire de zouave par Charles Lhullier en 1861. Musée Marmottan-Monet, Paris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410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E120CC-568B-7B14-BB74-BD983A828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arbre, art&#10;&#10;Le contenu généré par l’IA peut être incorrect.">
            <a:extLst>
              <a:ext uri="{FF2B5EF4-FFF2-40B4-BE49-F238E27FC236}">
                <a16:creationId xmlns:a16="http://schemas.microsoft.com/office/drawing/2014/main" id="{A641E2B0-FDC8-B30C-AA46-582FFF2B01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1867" y="279000"/>
            <a:ext cx="5502183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5DF068-5523-C1BA-310A-009AD4D9E66D}"/>
              </a:ext>
            </a:extLst>
          </p:cNvPr>
          <p:cNvSpPr txBox="1"/>
          <p:nvPr/>
        </p:nvSpPr>
        <p:spPr>
          <a:xfrm>
            <a:off x="476791" y="2763982"/>
            <a:ext cx="27550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Déjeuner sur l'herbe (partie centrale) , 1865-1866, musée d'Orsay, Paris.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18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B2BB7B-F687-B9D4-BC2B-CBA3B96A93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fleur, plante&#10;&#10;Le contenu généré par l’IA peut être incorrect.">
            <a:extLst>
              <a:ext uri="{FF2B5EF4-FFF2-40B4-BE49-F238E27FC236}">
                <a16:creationId xmlns:a16="http://schemas.microsoft.com/office/drawing/2014/main" id="{23365416-887F-C982-EAF7-400A47B5F8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633" y="279000"/>
            <a:ext cx="868030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92D5881-06B4-F7F0-DA21-5C43A50CB86E}"/>
              </a:ext>
            </a:extLst>
          </p:cNvPr>
          <p:cNvSpPr txBox="1"/>
          <p:nvPr/>
        </p:nvSpPr>
        <p:spPr>
          <a:xfrm>
            <a:off x="9155875" y="2858985"/>
            <a:ext cx="28500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Terrasse à Sainte-Adresse, 1867, The Metropolitan Museum of Art, New York.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94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AFC21-C325-1B47-BA8F-698A69B450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rtrait, Visage humain, peinture, Autoportrait&#10;&#10;Le contenu généré par l’IA peut être incorrect.">
            <a:extLst>
              <a:ext uri="{FF2B5EF4-FFF2-40B4-BE49-F238E27FC236}">
                <a16:creationId xmlns:a16="http://schemas.microsoft.com/office/drawing/2014/main" id="{1C3AE4C5-EBB8-FD8A-5B11-DBAB256632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9174" y="189000"/>
            <a:ext cx="5273652" cy="648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A73852-F62D-C1EF-9953-CCC85E3335DF}"/>
              </a:ext>
            </a:extLst>
          </p:cNvPr>
          <p:cNvSpPr txBox="1"/>
          <p:nvPr/>
        </p:nvSpPr>
        <p:spPr>
          <a:xfrm>
            <a:off x="458927" y="2588821"/>
            <a:ext cx="29213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Portrait de Claude Monet par Carolus-Duran, 1867 au Musée Marmottan Monet, Paris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48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78B56A-8C54-02FB-F4C1-FBBBD85665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Création de costumes, Danse&#10;&#10;Le contenu généré par l’IA peut être incorrect.">
            <a:extLst>
              <a:ext uri="{FF2B5EF4-FFF2-40B4-BE49-F238E27FC236}">
                <a16:creationId xmlns:a16="http://schemas.microsoft.com/office/drawing/2014/main" id="{AC3E4B2D-2DDF-9BB1-B9F0-41E7A98F7C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3810" y="189000"/>
            <a:ext cx="4204380" cy="648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D0DB0E-3CCC-4203-E218-98966BB2EDFB}"/>
              </a:ext>
            </a:extLst>
          </p:cNvPr>
          <p:cNvSpPr txBox="1"/>
          <p:nvPr/>
        </p:nvSpPr>
        <p:spPr>
          <a:xfrm>
            <a:off x="8198190" y="3895106"/>
            <a:ext cx="3879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Femme en robe verte, 1866.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70077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5F6C90-BA7C-FF00-D74B-97CD66146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robe de mariée, habits, peinture&#10;&#10;Le contenu généré par l’IA peut être incorrect.">
            <a:extLst>
              <a:ext uri="{FF2B5EF4-FFF2-40B4-BE49-F238E27FC236}">
                <a16:creationId xmlns:a16="http://schemas.microsoft.com/office/drawing/2014/main" id="{BB983904-3D81-A43C-5B2F-A4B27BE6B5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6276" y="189000"/>
            <a:ext cx="5268292" cy="64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502359-FF8B-D14D-CEA7-DFD76C5F1D8C}"/>
              </a:ext>
            </a:extLst>
          </p:cNvPr>
          <p:cNvSpPr txBox="1"/>
          <p:nvPr/>
        </p:nvSpPr>
        <p:spPr>
          <a:xfrm>
            <a:off x="700644" y="3927488"/>
            <a:ext cx="34993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Femmes au jardin, 1866.</a:t>
            </a:r>
          </a:p>
        </p:txBody>
      </p:sp>
    </p:spTree>
    <p:extLst>
      <p:ext uri="{BB962C8B-B14F-4D97-AF65-F5344CB8AC3E}">
        <p14:creationId xmlns:p14="http://schemas.microsoft.com/office/powerpoint/2010/main" val="2008171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EC82E9-7F2A-8C9F-9926-F8962445B7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plein air&#10;&#10;Le contenu généré par l’IA peut être incorrect.">
            <a:extLst>
              <a:ext uri="{FF2B5EF4-FFF2-40B4-BE49-F238E27FC236}">
                <a16:creationId xmlns:a16="http://schemas.microsoft.com/office/drawing/2014/main" id="{89AC5610-14E2-5AB9-26E2-89EB112559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5535" y="189000"/>
            <a:ext cx="5204819" cy="6480000"/>
          </a:xfrm>
          <a:prstGeom prst="rect">
            <a:avLst/>
          </a:prstGeom>
          <a:ln w="88900" cap="sq" cmpd="thickThin">
            <a:solidFill>
              <a:schemeClr val="bg1">
                <a:lumMod val="6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C439F1-B2F6-C7FC-0C61-8AB6F6E52F5F}"/>
              </a:ext>
            </a:extLst>
          </p:cNvPr>
          <p:cNvSpPr txBox="1"/>
          <p:nvPr/>
        </p:nvSpPr>
        <p:spPr>
          <a:xfrm>
            <a:off x="8799616" y="3028208"/>
            <a:ext cx="32775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Capeline rouge, 1868.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31905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A9A34D-53EF-555B-C5D6-C0E4343628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eau, art, plein air&#10;&#10;Le contenu généré par l’IA peut être incorrect.">
            <a:extLst>
              <a:ext uri="{FF2B5EF4-FFF2-40B4-BE49-F238E27FC236}">
                <a16:creationId xmlns:a16="http://schemas.microsoft.com/office/drawing/2014/main" id="{C4085F51-B9D8-D757-E90F-085FC1C7B3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2846" y="279000"/>
            <a:ext cx="8426344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83C4DA-EDE2-01A9-6E9F-CBBBCB47DA80}"/>
              </a:ext>
            </a:extLst>
          </p:cNvPr>
          <p:cNvSpPr txBox="1"/>
          <p:nvPr/>
        </p:nvSpPr>
        <p:spPr>
          <a:xfrm>
            <a:off x="938151" y="4275117"/>
            <a:ext cx="3182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Grenouillère, 1869.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18014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5839247-7BD8-F2A1-8755-FE33F16116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Visage humain, art&#10;&#10;Le contenu généré par l’IA peut être incorrect.">
            <a:extLst>
              <a:ext uri="{FF2B5EF4-FFF2-40B4-BE49-F238E27FC236}">
                <a16:creationId xmlns:a16="http://schemas.microsoft.com/office/drawing/2014/main" id="{3EDF548B-4C07-DB7C-7878-503E9237F3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0951" y="189000"/>
            <a:ext cx="5122533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D898DB-36CE-6AAD-078E-05285C067623}"/>
              </a:ext>
            </a:extLst>
          </p:cNvPr>
          <p:cNvSpPr txBox="1"/>
          <p:nvPr/>
        </p:nvSpPr>
        <p:spPr>
          <a:xfrm>
            <a:off x="8918369" y="3241964"/>
            <a:ext cx="32736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Portrait de son fils Jean en bonnet à pompon, 1869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139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D72095-E4B8-6E69-2C93-9BA78CD50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embarcation, bateau&#10;&#10;Le contenu généré par l’IA peut être incorrect.">
            <a:extLst>
              <a:ext uri="{FF2B5EF4-FFF2-40B4-BE49-F238E27FC236}">
                <a16:creationId xmlns:a16="http://schemas.microsoft.com/office/drawing/2014/main" id="{43642FB5-3CE1-EF60-5D9E-4B2F4DC7CA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4785" y="279000"/>
            <a:ext cx="7810176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E785F5-EBA1-E13A-80ED-1A0FE548DD93}"/>
              </a:ext>
            </a:extLst>
          </p:cNvPr>
          <p:cNvSpPr txBox="1"/>
          <p:nvPr/>
        </p:nvSpPr>
        <p:spPr>
          <a:xfrm>
            <a:off x="890650" y="3538708"/>
            <a:ext cx="35853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Port de Trouville, 1870.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5248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78AD001-6C9C-B398-B27C-9BE0FD30B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peinture, dessin&#10;&#10;Le contenu généré par l’IA peut être incorrect.">
            <a:extLst>
              <a:ext uri="{FF2B5EF4-FFF2-40B4-BE49-F238E27FC236}">
                <a16:creationId xmlns:a16="http://schemas.microsoft.com/office/drawing/2014/main" id="{641D0773-E3CE-1C4C-B3A9-08850FCEC3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890" y="279000"/>
            <a:ext cx="9715676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BC15BC-E96A-E5C2-203B-7020DF64C286}"/>
              </a:ext>
            </a:extLst>
          </p:cNvPr>
          <p:cNvSpPr txBox="1"/>
          <p:nvPr/>
        </p:nvSpPr>
        <p:spPr>
          <a:xfrm>
            <a:off x="10236530" y="2695698"/>
            <a:ext cx="186442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Bassin de Londres, 1871, National museum of Wales, Cardiff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397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0C0327-40D3-8462-4248-935867887F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arbre&#10;&#10;Le contenu généré par l’IA peut être incorrect.">
            <a:extLst>
              <a:ext uri="{FF2B5EF4-FFF2-40B4-BE49-F238E27FC236}">
                <a16:creationId xmlns:a16="http://schemas.microsoft.com/office/drawing/2014/main" id="{37479528-892D-B9DC-01B4-3B85185E6A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6488" y="189000"/>
            <a:ext cx="5279024" cy="648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5BD2B9-DA85-519E-482F-89A432963076}"/>
              </a:ext>
            </a:extLst>
          </p:cNvPr>
          <p:cNvSpPr txBox="1"/>
          <p:nvPr/>
        </p:nvSpPr>
        <p:spPr>
          <a:xfrm>
            <a:off x="606411" y="2740231"/>
            <a:ext cx="28500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Passerelle à Zaandam, 1871, musée des Ursulines, Mâcon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188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D9AE6A-8F44-F036-F0EF-64245FA08B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Peinture artistique, Dessin d’enfant&#10;&#10;Le contenu généré par l’IA peut être incorrect.">
            <a:extLst>
              <a:ext uri="{FF2B5EF4-FFF2-40B4-BE49-F238E27FC236}">
                <a16:creationId xmlns:a16="http://schemas.microsoft.com/office/drawing/2014/main" id="{E3505E24-B208-0A88-6747-372A2AD796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343" y="279000"/>
            <a:ext cx="8096385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0324F4-8B06-DD00-CB41-F56EC93A34F2}"/>
              </a:ext>
            </a:extLst>
          </p:cNvPr>
          <p:cNvSpPr txBox="1"/>
          <p:nvPr/>
        </p:nvSpPr>
        <p:spPr>
          <a:xfrm>
            <a:off x="8716488" y="2956956"/>
            <a:ext cx="3348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Impression, soleil levant (1872), musée Marmottan Monet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419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CD32C7-6869-6026-5FC2-DB73E03F49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train, dessin, voie ferrée&#10;&#10;Le contenu généré par l’IA peut être incorrect.">
            <a:extLst>
              <a:ext uri="{FF2B5EF4-FFF2-40B4-BE49-F238E27FC236}">
                <a16:creationId xmlns:a16="http://schemas.microsoft.com/office/drawing/2014/main" id="{9337DBC7-1563-E5B9-E6A5-B2ECCA8090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919" y="244583"/>
            <a:ext cx="7848000" cy="636883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A96EFD-554C-3597-8B7A-6F63ACABCF46}"/>
              </a:ext>
            </a:extLst>
          </p:cNvPr>
          <p:cNvSpPr txBox="1"/>
          <p:nvPr/>
        </p:nvSpPr>
        <p:spPr>
          <a:xfrm>
            <a:off x="712519" y="2870858"/>
            <a:ext cx="33250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Gare Saint-Lazare, 1877, Fogg Art museum, Cambridge, Massachussets.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031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993DD0-584C-55E4-9EB5-B8981F4937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plein air, eau&#10;&#10;Le contenu généré par l’IA peut être incorrect.">
            <a:extLst>
              <a:ext uri="{FF2B5EF4-FFF2-40B4-BE49-F238E27FC236}">
                <a16:creationId xmlns:a16="http://schemas.microsoft.com/office/drawing/2014/main" id="{4A1ABDB5-1EF4-9C01-B161-6F6FBA750F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131" y="279000"/>
            <a:ext cx="708987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37E8B3-DBE8-1EFC-E7BE-24FDCF53325B}"/>
              </a:ext>
            </a:extLst>
          </p:cNvPr>
          <p:cNvSpPr txBox="1"/>
          <p:nvPr/>
        </p:nvSpPr>
        <p:spPr>
          <a:xfrm>
            <a:off x="7778338" y="3135086"/>
            <a:ext cx="3657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Claude Monet: Étang à Montgeron, 1876 (musée de l'Ermitage)[67].</a:t>
            </a:r>
          </a:p>
        </p:txBody>
      </p:sp>
    </p:spTree>
    <p:extLst>
      <p:ext uri="{BB962C8B-B14F-4D97-AF65-F5344CB8AC3E}">
        <p14:creationId xmlns:p14="http://schemas.microsoft.com/office/powerpoint/2010/main" val="2198648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BFAF43-93BB-E4E0-4C05-828B11A7F0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plein air, plante&#10;&#10;Le contenu généré par l’IA peut être incorrect.">
            <a:extLst>
              <a:ext uri="{FF2B5EF4-FFF2-40B4-BE49-F238E27FC236}">
                <a16:creationId xmlns:a16="http://schemas.microsoft.com/office/drawing/2014/main" id="{86E0F4C0-481D-C5B4-4D4E-897D9E308E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3137" y="279000"/>
            <a:ext cx="705820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072009-C4D2-4EBA-CF2E-ACCA5E7E35F8}"/>
              </a:ext>
            </a:extLst>
          </p:cNvPr>
          <p:cNvSpPr txBox="1"/>
          <p:nvPr/>
        </p:nvSpPr>
        <p:spPr>
          <a:xfrm>
            <a:off x="686778" y="2980707"/>
            <a:ext cx="39663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Claude Monet: Coin de Jardin à Montgeron, 1876 (Musée de l'Ermitage)[68].</a:t>
            </a:r>
          </a:p>
        </p:txBody>
      </p:sp>
    </p:spTree>
    <p:extLst>
      <p:ext uri="{BB962C8B-B14F-4D97-AF65-F5344CB8AC3E}">
        <p14:creationId xmlns:p14="http://schemas.microsoft.com/office/powerpoint/2010/main" val="26164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0416E6-7DB4-030B-3BE4-DAA6872D44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oiseau, poulet, volaille&#10;&#10;Le contenu généré par l’IA peut être incorrect.">
            <a:extLst>
              <a:ext uri="{FF2B5EF4-FFF2-40B4-BE49-F238E27FC236}">
                <a16:creationId xmlns:a16="http://schemas.microsoft.com/office/drawing/2014/main" id="{328F6D70-E5CA-6ABD-4305-6FA3FD6AB7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786" y="189000"/>
            <a:ext cx="634516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091007-D1D4-C05A-9E1C-75EEACD8B427}"/>
              </a:ext>
            </a:extLst>
          </p:cNvPr>
          <p:cNvSpPr txBox="1"/>
          <p:nvPr/>
        </p:nvSpPr>
        <p:spPr>
          <a:xfrm>
            <a:off x="6875814" y="3158698"/>
            <a:ext cx="44769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Claude Monet: Les Dindons, 1877 (musée d'Orsay)[69].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131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16CBC3-06E3-CEFE-D33A-490C72BE6B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einture, faire de la randonnée&#10;&#10;Le contenu généré par l’IA peut être incorrect.">
            <a:extLst>
              <a:ext uri="{FF2B5EF4-FFF2-40B4-BE49-F238E27FC236}">
                <a16:creationId xmlns:a16="http://schemas.microsoft.com/office/drawing/2014/main" id="{0E87FCDE-C78A-8804-1F3E-9C192BEC75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7832" y="279000"/>
            <a:ext cx="4936335" cy="630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439D9F-E122-FE09-477A-020529DE07AE}"/>
              </a:ext>
            </a:extLst>
          </p:cNvPr>
          <p:cNvSpPr txBox="1"/>
          <p:nvPr/>
        </p:nvSpPr>
        <p:spPr>
          <a:xfrm>
            <a:off x="807522" y="2695699"/>
            <a:ext cx="27075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Claude Monet: La Chasse, 1876 (coll. </a:t>
            </a:r>
            <a:r>
              <a:rPr lang="fr-FR" sz="2400" b="1" dirty="0" err="1"/>
              <a:t>priv</a:t>
            </a:r>
            <a:r>
              <a:rPr lang="fr-FR" sz="2400" b="1" dirty="0"/>
              <a:t>.)[70].</a:t>
            </a:r>
          </a:p>
        </p:txBody>
      </p:sp>
    </p:spTree>
    <p:extLst>
      <p:ext uri="{BB962C8B-B14F-4D97-AF65-F5344CB8AC3E}">
        <p14:creationId xmlns:p14="http://schemas.microsoft.com/office/powerpoint/2010/main" val="2613498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0B0816-8B46-173F-FC5B-8DC1869B34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e, charrette, transport, peinture&#10;&#10;Le contenu généré par l’IA peut être incorrect.">
            <a:extLst>
              <a:ext uri="{FF2B5EF4-FFF2-40B4-BE49-F238E27FC236}">
                <a16:creationId xmlns:a16="http://schemas.microsoft.com/office/drawing/2014/main" id="{6E0FA0FD-6D53-20F6-2670-AC168384AD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935" y="189000"/>
            <a:ext cx="789002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D8B6B5-88D1-90FA-B1BC-E2D73BDF365E}"/>
              </a:ext>
            </a:extLst>
          </p:cNvPr>
          <p:cNvSpPr txBox="1"/>
          <p:nvPr/>
        </p:nvSpPr>
        <p:spPr>
          <a:xfrm>
            <a:off x="8336478" y="2707574"/>
            <a:ext cx="33715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Jean Monet sur son cheval à bascule, 1872, Metropolitan Museum, New York</a:t>
            </a:r>
          </a:p>
          <a:p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652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B78168-AA93-8E59-D08B-A500B9FF36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inture, ciel, eau&#10;&#10;Le contenu généré par l’IA peut être incorrect.">
            <a:extLst>
              <a:ext uri="{FF2B5EF4-FFF2-40B4-BE49-F238E27FC236}">
                <a16:creationId xmlns:a16="http://schemas.microsoft.com/office/drawing/2014/main" id="{778D949D-F49A-E969-A971-9395CD5F89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0970" y="189000"/>
            <a:ext cx="8783995" cy="6480000"/>
          </a:xfrm>
          <a:prstGeom prst="rect">
            <a:avLst/>
          </a:prstGeom>
          <a:ln w="889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3E5336-391B-B25E-1EEA-D6D9E86CDE14}"/>
              </a:ext>
            </a:extLst>
          </p:cNvPr>
          <p:cNvSpPr txBox="1"/>
          <p:nvPr/>
        </p:nvSpPr>
        <p:spPr>
          <a:xfrm>
            <a:off x="724394" y="2894611"/>
            <a:ext cx="25769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Pont d'Argenteuil, 1874, musée d'Orsay, Paris</a:t>
            </a:r>
          </a:p>
        </p:txBody>
      </p:sp>
    </p:spTree>
    <p:extLst>
      <p:ext uri="{BB962C8B-B14F-4D97-AF65-F5344CB8AC3E}">
        <p14:creationId xmlns:p14="http://schemas.microsoft.com/office/powerpoint/2010/main" val="921236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871402-8528-339D-282D-60E21CAB14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arapluie, art, plein air&#10;&#10;Le contenu généré par l’IA peut être incorrect.">
            <a:extLst>
              <a:ext uri="{FF2B5EF4-FFF2-40B4-BE49-F238E27FC236}">
                <a16:creationId xmlns:a16="http://schemas.microsoft.com/office/drawing/2014/main" id="{23BE1C07-FB4B-2F3D-3691-9939D39DAF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5431" y="189000"/>
            <a:ext cx="5306039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4B3BBA-B2FD-FFCC-300E-C5D36C798812}"/>
              </a:ext>
            </a:extLst>
          </p:cNvPr>
          <p:cNvSpPr txBox="1"/>
          <p:nvPr/>
        </p:nvSpPr>
        <p:spPr>
          <a:xfrm>
            <a:off x="8051470" y="3429000"/>
            <a:ext cx="33132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Promenade, la femme à l'ombrelle, 1875, National </a:t>
            </a:r>
            <a:r>
              <a:rPr lang="fr-FR" sz="2400" b="1" dirty="0" err="1">
                <a:solidFill>
                  <a:srgbClr val="FFFF00"/>
                </a:solidFill>
              </a:rPr>
              <a:t>Gallery</a:t>
            </a:r>
            <a:r>
              <a:rPr lang="fr-FR" sz="2400" b="1" dirty="0">
                <a:solidFill>
                  <a:srgbClr val="FFFF00"/>
                </a:solidFill>
              </a:rPr>
              <a:t> of Art, Washington</a:t>
            </a:r>
          </a:p>
        </p:txBody>
      </p:sp>
    </p:spTree>
    <p:extLst>
      <p:ext uri="{BB962C8B-B14F-4D97-AF65-F5344CB8AC3E}">
        <p14:creationId xmlns:p14="http://schemas.microsoft.com/office/powerpoint/2010/main" val="1336655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2D41AB-515D-5A1F-71A5-B1F6603870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Peinture artistique, art&#10;&#10;Le contenu généré par l’IA peut être incorrect.">
            <a:extLst>
              <a:ext uri="{FF2B5EF4-FFF2-40B4-BE49-F238E27FC236}">
                <a16:creationId xmlns:a16="http://schemas.microsoft.com/office/drawing/2014/main" id="{9842963A-8003-0FF9-6F82-516F7B63E6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824" y="189000"/>
            <a:ext cx="9499300" cy="648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412411-1DB2-CF8C-AA30-ED293E2FB792}"/>
              </a:ext>
            </a:extLst>
          </p:cNvPr>
          <p:cNvSpPr txBox="1"/>
          <p:nvPr/>
        </p:nvSpPr>
        <p:spPr>
          <a:xfrm>
            <a:off x="118752" y="2431046"/>
            <a:ext cx="213807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Soleil d'hiver à Lavacourt, 1879-1880, musée d’art moderne André-Malraux, Le Havre.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356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524EFA-7897-11F5-135D-D9ED32E6B2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Peinture artistique&#10;&#10;Le contenu généré par l’IA peut être incorrect.">
            <a:extLst>
              <a:ext uri="{FF2B5EF4-FFF2-40B4-BE49-F238E27FC236}">
                <a16:creationId xmlns:a16="http://schemas.microsoft.com/office/drawing/2014/main" id="{752A833D-2727-DFD5-0561-FCAEB124A9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1845" y="189000"/>
            <a:ext cx="6777856" cy="648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B8D056-8EFC-CEF8-9D50-AB82B268476F}"/>
              </a:ext>
            </a:extLst>
          </p:cNvPr>
          <p:cNvSpPr txBox="1"/>
          <p:nvPr/>
        </p:nvSpPr>
        <p:spPr>
          <a:xfrm>
            <a:off x="8265225" y="3325091"/>
            <a:ext cx="3705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Nymphéas, 1904.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58177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6637DF-CD60-8FF7-EAF3-80A3BEB8FA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abits, herbe&#10;&#10;Le contenu généré par l’IA peut être incorrect.">
            <a:extLst>
              <a:ext uri="{FF2B5EF4-FFF2-40B4-BE49-F238E27FC236}">
                <a16:creationId xmlns:a16="http://schemas.microsoft.com/office/drawing/2014/main" id="{925A8CB9-ECB1-D9FF-0B9E-09CAF1B6F5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939" y="189000"/>
            <a:ext cx="6505445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60E443-0AF7-7694-F9BB-41F3349D4CF2}"/>
              </a:ext>
            </a:extLst>
          </p:cNvPr>
          <p:cNvSpPr txBox="1"/>
          <p:nvPr/>
        </p:nvSpPr>
        <p:spPr>
          <a:xfrm>
            <a:off x="7397069" y="3429000"/>
            <a:ext cx="42869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Claude Monet dans son jardin vers 1917, autochrome d’Étienne </a:t>
            </a:r>
            <a:r>
              <a:rPr lang="fr-FR" sz="2400" b="1" dirty="0" err="1">
                <a:solidFill>
                  <a:srgbClr val="FFFF00"/>
                </a:solidFill>
              </a:rPr>
              <a:t>Clémentel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681B169-A261-7ABD-D62C-17EC55E62A56}"/>
              </a:ext>
            </a:extLst>
          </p:cNvPr>
          <p:cNvSpPr txBox="1"/>
          <p:nvPr/>
        </p:nvSpPr>
        <p:spPr>
          <a:xfrm>
            <a:off x="5902036" y="189000"/>
            <a:ext cx="59020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          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         Lorient Vous A  Présenté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5B60805-EA77-C823-EC5D-5A7BEFC1E94A}"/>
              </a:ext>
            </a:extLst>
          </p:cNvPr>
          <p:cNvSpPr txBox="1"/>
          <p:nvPr/>
        </p:nvSpPr>
        <p:spPr>
          <a:xfrm>
            <a:off x="7235057" y="1515845"/>
            <a:ext cx="49569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         Claude Monet</a:t>
            </a:r>
          </a:p>
        </p:txBody>
      </p:sp>
    </p:spTree>
    <p:extLst>
      <p:ext uri="{BB962C8B-B14F-4D97-AF65-F5344CB8AC3E}">
        <p14:creationId xmlns:p14="http://schemas.microsoft.com/office/powerpoint/2010/main" val="3675780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377</Words>
  <Application>Microsoft Office PowerPoint</Application>
  <PresentationFormat>Grand écran</PresentationFormat>
  <Paragraphs>34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2025-02-23T08:07:32Z</dcterms:created>
  <dcterms:modified xsi:type="dcterms:W3CDTF">2025-02-24T10:23:02Z</dcterms:modified>
</cp:coreProperties>
</file>